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2" r:id="rId1"/>
  </p:sldMasterIdLst>
  <p:notesMasterIdLst>
    <p:notesMasterId r:id="rId112"/>
  </p:notesMasterIdLst>
  <p:handoutMasterIdLst>
    <p:handoutMasterId r:id="rId113"/>
  </p:handoutMasterIdLst>
  <p:sldIdLst>
    <p:sldId id="338" r:id="rId2"/>
    <p:sldId id="454" r:id="rId3"/>
    <p:sldId id="455" r:id="rId4"/>
    <p:sldId id="456" r:id="rId5"/>
    <p:sldId id="470" r:id="rId6"/>
    <p:sldId id="457" r:id="rId7"/>
    <p:sldId id="458" r:id="rId8"/>
    <p:sldId id="459" r:id="rId9"/>
    <p:sldId id="460" r:id="rId10"/>
    <p:sldId id="462" r:id="rId11"/>
    <p:sldId id="463" r:id="rId12"/>
    <p:sldId id="464" r:id="rId13"/>
    <p:sldId id="465" r:id="rId14"/>
    <p:sldId id="466" r:id="rId15"/>
    <p:sldId id="571" r:id="rId16"/>
    <p:sldId id="469" r:id="rId17"/>
    <p:sldId id="471" r:id="rId18"/>
    <p:sldId id="472" r:id="rId19"/>
    <p:sldId id="572" r:id="rId20"/>
    <p:sldId id="573" r:id="rId21"/>
    <p:sldId id="474" r:id="rId22"/>
    <p:sldId id="475" r:id="rId23"/>
    <p:sldId id="476" r:id="rId24"/>
    <p:sldId id="477" r:id="rId25"/>
    <p:sldId id="478" r:id="rId26"/>
    <p:sldId id="479" r:id="rId27"/>
    <p:sldId id="481" r:id="rId28"/>
    <p:sldId id="482" r:id="rId29"/>
    <p:sldId id="483" r:id="rId30"/>
    <p:sldId id="484" r:id="rId31"/>
    <p:sldId id="485" r:id="rId32"/>
    <p:sldId id="487" r:id="rId33"/>
    <p:sldId id="486" r:id="rId34"/>
    <p:sldId id="488" r:id="rId35"/>
    <p:sldId id="489" r:id="rId36"/>
    <p:sldId id="490" r:id="rId37"/>
    <p:sldId id="491" r:id="rId38"/>
    <p:sldId id="493" r:id="rId39"/>
    <p:sldId id="494" r:id="rId40"/>
    <p:sldId id="495" r:id="rId41"/>
    <p:sldId id="492" r:id="rId42"/>
    <p:sldId id="496" r:id="rId43"/>
    <p:sldId id="497" r:id="rId44"/>
    <p:sldId id="498" r:id="rId45"/>
    <p:sldId id="499" r:id="rId46"/>
    <p:sldId id="501" r:id="rId47"/>
    <p:sldId id="502" r:id="rId48"/>
    <p:sldId id="503" r:id="rId49"/>
    <p:sldId id="506" r:id="rId50"/>
    <p:sldId id="507" r:id="rId51"/>
    <p:sldId id="508" r:id="rId52"/>
    <p:sldId id="510" r:id="rId53"/>
    <p:sldId id="509" r:id="rId54"/>
    <p:sldId id="511" r:id="rId55"/>
    <p:sldId id="512" r:id="rId56"/>
    <p:sldId id="513" r:id="rId57"/>
    <p:sldId id="514" r:id="rId58"/>
    <p:sldId id="515" r:id="rId59"/>
    <p:sldId id="516" r:id="rId60"/>
    <p:sldId id="517" r:id="rId61"/>
    <p:sldId id="518" r:id="rId62"/>
    <p:sldId id="519" r:id="rId63"/>
    <p:sldId id="520" r:id="rId64"/>
    <p:sldId id="521" r:id="rId65"/>
    <p:sldId id="522" r:id="rId66"/>
    <p:sldId id="523" r:id="rId67"/>
    <p:sldId id="524" r:id="rId68"/>
    <p:sldId id="526" r:id="rId69"/>
    <p:sldId id="527" r:id="rId70"/>
    <p:sldId id="528" r:id="rId71"/>
    <p:sldId id="529" r:id="rId72"/>
    <p:sldId id="530" r:id="rId73"/>
    <p:sldId id="531" r:id="rId74"/>
    <p:sldId id="532" r:id="rId75"/>
    <p:sldId id="533" r:id="rId76"/>
    <p:sldId id="534" r:id="rId77"/>
    <p:sldId id="535" r:id="rId78"/>
    <p:sldId id="539" r:id="rId79"/>
    <p:sldId id="541" r:id="rId80"/>
    <p:sldId id="536" r:id="rId81"/>
    <p:sldId id="537" r:id="rId82"/>
    <p:sldId id="540" r:id="rId83"/>
    <p:sldId id="542" r:id="rId84"/>
    <p:sldId id="544" r:id="rId85"/>
    <p:sldId id="545" r:id="rId86"/>
    <p:sldId id="543" r:id="rId87"/>
    <p:sldId id="546" r:id="rId88"/>
    <p:sldId id="548" r:id="rId89"/>
    <p:sldId id="547" r:id="rId90"/>
    <p:sldId id="453" r:id="rId91"/>
    <p:sldId id="550" r:id="rId92"/>
    <p:sldId id="553" r:id="rId93"/>
    <p:sldId id="551" r:id="rId94"/>
    <p:sldId id="552" r:id="rId95"/>
    <p:sldId id="555" r:id="rId96"/>
    <p:sldId id="556" r:id="rId97"/>
    <p:sldId id="558" r:id="rId98"/>
    <p:sldId id="557" r:id="rId99"/>
    <p:sldId id="559" r:id="rId100"/>
    <p:sldId id="560" r:id="rId101"/>
    <p:sldId id="562" r:id="rId102"/>
    <p:sldId id="563" r:id="rId103"/>
    <p:sldId id="564" r:id="rId104"/>
    <p:sldId id="565" r:id="rId105"/>
    <p:sldId id="567" r:id="rId106"/>
    <p:sldId id="566" r:id="rId107"/>
    <p:sldId id="568" r:id="rId108"/>
    <p:sldId id="569" r:id="rId109"/>
    <p:sldId id="570" r:id="rId110"/>
    <p:sldId id="549" r:id="rId111"/>
  </p:sldIdLst>
  <p:sldSz cx="12192000" cy="6858000"/>
  <p:notesSz cx="6797675" cy="9926638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FF0000"/>
    <a:srgbClr val="3366CC"/>
    <a:srgbClr val="FF33CC"/>
    <a:srgbClr val="99FF33"/>
    <a:srgbClr val="F0EA6A"/>
    <a:srgbClr val="00FF99"/>
    <a:srgbClr val="6666FF"/>
    <a:srgbClr val="333333"/>
    <a:srgbClr val="EE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3212" autoAdjust="0"/>
  </p:normalViewPr>
  <p:slideViewPr>
    <p:cSldViewPr>
      <p:cViewPr varScale="1">
        <p:scale>
          <a:sx n="116" d="100"/>
          <a:sy n="116" d="100"/>
        </p:scale>
        <p:origin x="35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-1459" y="-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2946399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7" y="0"/>
            <a:ext cx="2946399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4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29832"/>
            <a:ext cx="2946399" cy="49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4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7" y="9429832"/>
            <a:ext cx="2946399" cy="49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fld id="{34058EF3-E475-4E09-949E-4E871EB4AD8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45665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2946399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7" y="0"/>
            <a:ext cx="2946399" cy="49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5" y="4715713"/>
            <a:ext cx="4984749" cy="446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29832"/>
            <a:ext cx="2946399" cy="49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7" y="9429832"/>
            <a:ext cx="2946399" cy="49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fld id="{4FD1D885-97E1-43B9-A0B2-75BA6759B95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405699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32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defRPr>
            </a:lvl1pPr>
            <a:lvl2pPr marL="742767" indent="-285680" eaLnBrk="0" hangingPunct="0">
              <a:defRPr sz="32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defRPr>
            </a:lvl2pPr>
            <a:lvl3pPr marL="1142718" indent="-228543" eaLnBrk="0" hangingPunct="0">
              <a:defRPr sz="32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defRPr>
            </a:lvl3pPr>
            <a:lvl4pPr marL="1599805" indent="-228543" eaLnBrk="0" hangingPunct="0">
              <a:defRPr sz="32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defRPr>
            </a:lvl4pPr>
            <a:lvl5pPr marL="2056892" indent="-228543" eaLnBrk="0" hangingPunct="0">
              <a:defRPr sz="32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defRPr>
            </a:lvl5pPr>
            <a:lvl6pPr marL="2513981" indent="-22854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defRPr sz="32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defRPr>
            </a:lvl6pPr>
            <a:lvl7pPr marL="2971068" indent="-22854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defRPr sz="32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defRPr>
            </a:lvl7pPr>
            <a:lvl8pPr marL="3428154" indent="-22854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defRPr sz="32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defRPr>
            </a:lvl8pPr>
            <a:lvl9pPr marL="3885241" indent="-22854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SzPct val="100000"/>
              <a:buFont typeface="Wingdings" pitchFamily="2" charset="2"/>
              <a:defRPr sz="3200" b="1">
                <a:solidFill>
                  <a:srgbClr val="0000FF"/>
                </a:solidFill>
                <a:latin typeface="Trebuchet MS" pitchFamily="34" charset="0"/>
                <a:ea typeface="新細明體" pitchFamily="18" charset="-120"/>
              </a:defRPr>
            </a:lvl9pPr>
          </a:lstStyle>
          <a:p>
            <a:pPr eaLnBrk="1" hangingPunct="1">
              <a:buClr>
                <a:prstClr val="white"/>
              </a:buClr>
            </a:pPr>
            <a:fld id="{C0347C2A-72EA-46B3-8B4D-A79B5F0CE5E7}" type="slidenum">
              <a:rPr lang="en-US" altLang="zh-TW" sz="1200" b="0">
                <a:solidFill>
                  <a:prstClr val="black"/>
                </a:solidFill>
                <a:latin typeface="Tahoma" pitchFamily="34" charset="0"/>
              </a:rPr>
              <a:pPr eaLnBrk="1" hangingPunct="1">
                <a:buClr>
                  <a:prstClr val="white"/>
                </a:buClr>
              </a:pPr>
              <a:t>1</a:t>
            </a:fld>
            <a:endParaRPr lang="en-US" altLang="zh-TW" sz="1200" b="0">
              <a:solidFill>
                <a:prstClr val="black"/>
              </a:solidFill>
              <a:latin typeface="Tahoma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/>
          </a:p>
        </p:txBody>
      </p:sp>
    </p:spTree>
    <p:extLst>
      <p:ext uri="{BB962C8B-B14F-4D97-AF65-F5344CB8AC3E}">
        <p14:creationId xmlns:p14="http://schemas.microsoft.com/office/powerpoint/2010/main" val="3705434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98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50586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99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366321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100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574603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101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0902570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110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889745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90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185464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91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774226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92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872216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93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566864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94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818813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95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593512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96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214803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46CEAE-F447-4323-8534-00D3DFDBC216}" type="slidenum">
              <a:rPr lang="en-US" altLang="zh-TW" smtClean="0"/>
              <a:t>97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551159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026">
            <a:extLst>
              <a:ext uri="{FF2B5EF4-FFF2-40B4-BE49-F238E27FC236}">
                <a16:creationId xmlns:a16="http://schemas.microsoft.com/office/drawing/2014/main" id="{635241B9-6404-4628-AE09-839B066B3AB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844800" y="2438400"/>
            <a:ext cx="7924800" cy="1143000"/>
          </a:xfrm>
          <a:prstGeom prst="rect">
            <a:avLst/>
          </a:prstGeom>
        </p:spPr>
        <p:txBody>
          <a:bodyPr/>
          <a:lstStyle>
            <a:lvl1pPr algn="r">
              <a:defRPr lang="en-US" altLang="zh-TW" sz="3600" b="1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lvl="0"/>
            <a:r>
              <a:rPr lang="en-US" altLang="zh-TW" noProof="0"/>
              <a:t>Click to edit Master title style</a:t>
            </a:r>
            <a:endParaRPr lang="en-US" altLang="zh-TW" noProof="0" dirty="0"/>
          </a:p>
        </p:txBody>
      </p:sp>
      <p:sp>
        <p:nvSpPr>
          <p:cNvPr id="13" name="Rectangle 1027">
            <a:extLst>
              <a:ext uri="{FF2B5EF4-FFF2-40B4-BE49-F238E27FC236}">
                <a16:creationId xmlns:a16="http://schemas.microsoft.com/office/drawing/2014/main" id="{5E4EDF56-8EA8-4F51-AA6F-DB1DEFF70B6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844800" y="3810005"/>
            <a:ext cx="7924800" cy="974725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700">
                <a:solidFill>
                  <a:srgbClr val="004A48"/>
                </a:solidFill>
                <a:latin typeface="Cooper Black" pitchFamily="18" charset="0"/>
              </a:defRPr>
            </a:lvl1pPr>
          </a:lstStyle>
          <a:p>
            <a:pPr lvl="0"/>
            <a:r>
              <a:rPr lang="en-US" altLang="zh-TW" noProof="0"/>
              <a:t>Click to edit Master subtitle style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FCD2874-BFE6-457A-ACBB-071CAF287E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83" y="17393"/>
            <a:ext cx="2489607" cy="1590730"/>
          </a:xfrm>
          <a:prstGeom prst="rect">
            <a:avLst/>
          </a:prstGeom>
        </p:spPr>
      </p:pic>
      <p:grpSp>
        <p:nvGrpSpPr>
          <p:cNvPr id="11" name="Group 4">
            <a:extLst>
              <a:ext uri="{FF2B5EF4-FFF2-40B4-BE49-F238E27FC236}">
                <a16:creationId xmlns:a16="http://schemas.microsoft.com/office/drawing/2014/main" id="{13E72F35-3812-4F97-BA68-593F2C02403D}"/>
              </a:ext>
            </a:extLst>
          </p:cNvPr>
          <p:cNvGrpSpPr/>
          <p:nvPr/>
        </p:nvGrpSpPr>
        <p:grpSpPr>
          <a:xfrm>
            <a:off x="11351898" y="0"/>
            <a:ext cx="840103" cy="6858000"/>
            <a:chOff x="250409" y="0"/>
            <a:chExt cx="272970" cy="2087880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5219A514-3B88-467B-B1CA-C375CE10AC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409" y="0"/>
              <a:ext cx="272970" cy="2087880"/>
            </a:xfrm>
            <a:custGeom>
              <a:avLst/>
              <a:gdLst/>
              <a:ahLst/>
              <a:cxnLst/>
              <a:rect l="l" t="t" r="r" b="b"/>
              <a:pathLst>
                <a:path w="523379" h="3479800">
                  <a:moveTo>
                    <a:pt x="0" y="0"/>
                  </a:moveTo>
                  <a:lnTo>
                    <a:pt x="523379" y="0"/>
                  </a:lnTo>
                  <a:lnTo>
                    <a:pt x="523379" y="3479800"/>
                  </a:lnTo>
                  <a:lnTo>
                    <a:pt x="0" y="3479800"/>
                  </a:lnTo>
                  <a:close/>
                </a:path>
              </a:pathLst>
            </a:custGeom>
            <a:solidFill>
              <a:srgbClr val="D7E7F5"/>
            </a:solidFill>
          </p:spPr>
          <p:txBody>
            <a:bodyPr vert="vert270" tIns="10800" bIns="10800"/>
            <a:lstStyle/>
            <a:p>
              <a:r>
                <a:rPr lang="en-US" altLang="zh-TW" sz="3000" dirty="0">
                  <a:solidFill>
                    <a:srgbClr val="EBF0F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TW" altLang="en-US" sz="3000" dirty="0">
                <a:solidFill>
                  <a:srgbClr val="EBF0F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AD288FEC-AA20-43F8-835C-0CEBA2C73EC1}"/>
              </a:ext>
            </a:extLst>
          </p:cNvPr>
          <p:cNvSpPr/>
          <p:nvPr/>
        </p:nvSpPr>
        <p:spPr>
          <a:xfrm>
            <a:off x="333148" y="5648464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zh-TW" altLang="en-US" sz="1500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教育局</a:t>
            </a:r>
          </a:p>
          <a:p>
            <a:pPr>
              <a:defRPr/>
            </a:pPr>
            <a:r>
              <a:rPr kumimoji="1" lang="zh-TW" altLang="en-US" sz="1500" dirty="0">
                <a:ln>
                  <a:solidFill>
                    <a:srgbClr val="0070C0"/>
                  </a:solidFill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系統及資訊管理組</a:t>
            </a:r>
          </a:p>
        </p:txBody>
      </p:sp>
      <p:pic>
        <p:nvPicPr>
          <p:cNvPr id="20" name="圖片 19">
            <a:extLst>
              <a:ext uri="{FF2B5EF4-FFF2-40B4-BE49-F238E27FC236}">
                <a16:creationId xmlns:a16="http://schemas.microsoft.com/office/drawing/2014/main" id="{4539CA01-2C86-42BF-BC79-9C12D166E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1855" y="3730074"/>
            <a:ext cx="6264000" cy="129717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59EC2015-1BCE-4CAC-82A4-E0B3CD2E4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9227" y="3563420"/>
            <a:ext cx="6372000" cy="135604"/>
          </a:xfrm>
          <a:prstGeom prst="rect">
            <a:avLst/>
          </a:prstGeom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01AEA9E3-178C-490D-AC73-A7332BBA0AA6}"/>
              </a:ext>
            </a:extLst>
          </p:cNvPr>
          <p:cNvSpPr txBox="1"/>
          <p:nvPr/>
        </p:nvSpPr>
        <p:spPr>
          <a:xfrm rot="16200000">
            <a:off x="10192601" y="4865772"/>
            <a:ext cx="31586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000" b="1" spc="-113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CloudSAMS</a:t>
            </a:r>
            <a:endParaRPr lang="en-US" sz="3000" b="1" spc="-113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12666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  <a:prstGeom prst="rect">
            <a:avLst/>
          </a:prstGeom>
        </p:spPr>
        <p:txBody>
          <a:bodyPr/>
          <a:lstStyle>
            <a:lvl1pPr>
              <a:defRPr sz="1950"/>
            </a:lvl1pPr>
          </a:lstStyle>
          <a:p>
            <a:r>
              <a:rPr lang="en-US" altLang="zh-TW"/>
              <a:t>Click to edit Master title style</a:t>
            </a:r>
            <a:endParaRPr lang="zh-HK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zh-TW" altLang="en-US" sz="1800" dirty="0">
                <a:solidFill>
                  <a:schemeClr val="folHlink"/>
                </a:solidFill>
                <a:latin typeface="+mn-lt"/>
                <a:ea typeface="+mn-ea"/>
                <a:cs typeface="+mn-cs"/>
              </a:defRPr>
            </a:lvl1pPr>
            <a:lvl2pPr>
              <a:defRPr lang="zh-TW" altLang="en-US" sz="1575" dirty="0">
                <a:solidFill>
                  <a:schemeClr val="folHlink"/>
                </a:solidFill>
                <a:latin typeface="+mn-lt"/>
              </a:defRPr>
            </a:lvl2pPr>
            <a:lvl3pPr>
              <a:defRPr lang="zh-TW" altLang="en-US" sz="1350" dirty="0">
                <a:solidFill>
                  <a:schemeClr val="folHlink"/>
                </a:solidFill>
                <a:latin typeface="+mn-lt"/>
              </a:defRPr>
            </a:lvl3pPr>
            <a:lvl4pPr>
              <a:defRPr lang="zh-TW" altLang="en-US" sz="1275" dirty="0">
                <a:solidFill>
                  <a:schemeClr val="folHlink"/>
                </a:solidFill>
                <a:latin typeface="+mn-lt"/>
              </a:defRPr>
            </a:lvl4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4" name="Rectangle 1032">
            <a:extLst>
              <a:ext uri="{FF2B5EF4-FFF2-40B4-BE49-F238E27FC236}">
                <a16:creationId xmlns:a16="http://schemas.microsoft.com/office/drawing/2014/main" id="{690065EC-2AB5-4318-9AAB-4D71484F29A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3417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en-US" altLang="zh-TW"/>
              <a:t>Click to edit Master title style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125"/>
            </a:lvl1pPr>
            <a:lvl2pPr marL="257175" indent="0">
              <a:buNone/>
              <a:defRPr sz="1013"/>
            </a:lvl2pPr>
            <a:lvl3pPr marL="514350" indent="0">
              <a:buNone/>
              <a:defRPr sz="900"/>
            </a:lvl3pPr>
            <a:lvl4pPr marL="771525" indent="0">
              <a:buNone/>
              <a:defRPr sz="788"/>
            </a:lvl4pPr>
            <a:lvl5pPr marL="1028700" indent="0">
              <a:buNone/>
              <a:defRPr sz="788"/>
            </a:lvl5pPr>
            <a:lvl6pPr marL="1285875" indent="0">
              <a:buNone/>
              <a:defRPr sz="788"/>
            </a:lvl6pPr>
            <a:lvl7pPr marL="1543050" indent="0">
              <a:buNone/>
              <a:defRPr sz="788"/>
            </a:lvl7pPr>
            <a:lvl8pPr marL="1800225" indent="0">
              <a:buNone/>
              <a:defRPr sz="788"/>
            </a:lvl8pPr>
            <a:lvl9pPr marL="2057400" indent="0">
              <a:buNone/>
              <a:defRPr sz="788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Rectangle 1032">
            <a:extLst>
              <a:ext uri="{FF2B5EF4-FFF2-40B4-BE49-F238E27FC236}">
                <a16:creationId xmlns:a16="http://schemas.microsoft.com/office/drawing/2014/main" id="{E6B67330-8775-428E-9999-1505B0ACF12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8566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  <a:prstGeom prst="rect">
            <a:avLst/>
          </a:prstGeom>
        </p:spPr>
        <p:txBody>
          <a:bodyPr/>
          <a:lstStyle>
            <a:lvl1pPr>
              <a:defRPr sz="1950"/>
            </a:lvl1pPr>
          </a:lstStyle>
          <a:p>
            <a:r>
              <a:rPr lang="en-US" altLang="zh-TW"/>
              <a:t>Click to edit Master title style</a:t>
            </a:r>
            <a:endParaRPr lang="zh-HK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219200" y="1509713"/>
            <a:ext cx="5283200" cy="460851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705600" y="1509713"/>
            <a:ext cx="5283200" cy="4608512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/>
          </a:p>
        </p:txBody>
      </p:sp>
      <p:sp>
        <p:nvSpPr>
          <p:cNvPr id="5" name="Rectangle 1032">
            <a:extLst>
              <a:ext uri="{FF2B5EF4-FFF2-40B4-BE49-F238E27FC236}">
                <a16:creationId xmlns:a16="http://schemas.microsoft.com/office/drawing/2014/main" id="{4A4002C6-7F14-4731-BC20-7B9B3C82609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5233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en-US" altLang="zh-TW"/>
              <a:t>Edit Master text styles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1350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B4C24F66-D125-4F79-A64B-6CCC3D01C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  <a:prstGeom prst="rect">
            <a:avLst/>
          </a:prstGeom>
        </p:spPr>
        <p:txBody>
          <a:bodyPr/>
          <a:lstStyle>
            <a:lvl1pPr>
              <a:defRPr sz="1950"/>
            </a:lvl1pPr>
          </a:lstStyle>
          <a:p>
            <a:r>
              <a:rPr lang="en-US" altLang="zh-TW"/>
              <a:t>Click to edit Master title style</a:t>
            </a:r>
            <a:endParaRPr lang="zh-HK" altLang="en-US" dirty="0"/>
          </a:p>
        </p:txBody>
      </p:sp>
      <p:sp>
        <p:nvSpPr>
          <p:cNvPr id="8" name="Rectangle 1032">
            <a:extLst>
              <a:ext uri="{FF2B5EF4-FFF2-40B4-BE49-F238E27FC236}">
                <a16:creationId xmlns:a16="http://schemas.microsoft.com/office/drawing/2014/main" id="{B1DAEE3E-4B73-415E-814D-0FF70825F4F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55809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  <a:prstGeom prst="rect">
            <a:avLst/>
          </a:prstGeo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1219200" y="1509713"/>
            <a:ext cx="5283200" cy="4608512"/>
          </a:xfrm>
        </p:spPr>
        <p:txBody>
          <a:bodyPr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705600" y="1509713"/>
            <a:ext cx="5283200" cy="4608512"/>
          </a:xfrm>
        </p:spPr>
        <p:txBody>
          <a:bodyPr/>
          <a:lstStyle/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/>
          </a:p>
        </p:txBody>
      </p:sp>
      <p:sp>
        <p:nvSpPr>
          <p:cNvPr id="5" name="Rectangle 1032">
            <a:extLst>
              <a:ext uri="{FF2B5EF4-FFF2-40B4-BE49-F238E27FC236}">
                <a16:creationId xmlns:a16="http://schemas.microsoft.com/office/drawing/2014/main" id="{67D7D5DD-2948-40FA-8FBF-3FB22A65789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04718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  <a:prstGeom prst="rect">
            <a:avLst/>
          </a:prstGeo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zh-HK" altLang="en-US"/>
          </a:p>
        </p:txBody>
      </p:sp>
      <p:sp>
        <p:nvSpPr>
          <p:cNvPr id="3" name="Rectangle 1032">
            <a:extLst>
              <a:ext uri="{FF2B5EF4-FFF2-40B4-BE49-F238E27FC236}">
                <a16:creationId xmlns:a16="http://schemas.microsoft.com/office/drawing/2014/main" id="{CA6AC465-E014-49CB-8844-29A0F59407D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81616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31192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32">
            <a:extLst>
              <a:ext uri="{FF2B5EF4-FFF2-40B4-BE49-F238E27FC236}">
                <a16:creationId xmlns:a16="http://schemas.microsoft.com/office/drawing/2014/main" id="{FC03FC6E-3F99-4AA3-80AF-4061C271DF7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07262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C9BB8881-ECBC-4142-9933-CDAB826E4185}"/>
              </a:ext>
            </a:extLst>
          </p:cNvPr>
          <p:cNvSpPr/>
          <p:nvPr/>
        </p:nvSpPr>
        <p:spPr>
          <a:xfrm>
            <a:off x="0" y="6283067"/>
            <a:ext cx="12192000" cy="584776"/>
          </a:xfrm>
          <a:prstGeom prst="rect">
            <a:avLst/>
          </a:prstGeom>
          <a:gradFill>
            <a:gsLst>
              <a:gs pos="18000">
                <a:srgbClr val="F7FAFD"/>
              </a:gs>
              <a:gs pos="58000">
                <a:srgbClr val="B5D2EC"/>
              </a:gs>
              <a:gs pos="81000">
                <a:srgbClr val="B5D2EC"/>
              </a:gs>
              <a:gs pos="100000">
                <a:srgbClr val="CEE1F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F0E82B3-CBDD-4AC0-821B-99CF90E0C81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41" y="48034"/>
            <a:ext cx="1591731" cy="1017034"/>
          </a:xfrm>
          <a:prstGeom prst="rect">
            <a:avLst/>
          </a:prstGeom>
        </p:spPr>
      </p:pic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509713"/>
            <a:ext cx="107696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57175" marR="0" lvl="0" indent="-257175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CF01"/>
              </a:buClr>
              <a:buSzPct val="60000"/>
              <a:buFont typeface="Wingdings" pitchFamily="2" charset="2"/>
              <a:buChar char="n"/>
              <a:tabLst/>
              <a:defRPr/>
            </a:pPr>
            <a:r>
              <a:rPr kumimoji="0" lang="en-US" altLang="zh-TW" sz="2100" b="0" i="0" u="none" strike="noStrike" kern="0" cap="none" spc="0" normalizeH="0" baseline="0" noProof="0" dirty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Click to edit Master text styles</a:t>
            </a:r>
          </a:p>
          <a:p>
            <a:pPr marL="557213" marR="0" lvl="1" indent="-214313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0099"/>
              </a:buClr>
              <a:buSzPct val="55000"/>
              <a:buFont typeface="Wingdings" pitchFamily="2" charset="2"/>
              <a:buChar char="n"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>
                <a:ln>
                  <a:noFill/>
                </a:ln>
                <a:solidFill>
                  <a:srgbClr val="9900CC"/>
                </a:solidFill>
                <a:effectLst/>
                <a:uLnTx/>
                <a:uFillTx/>
                <a:latin typeface="Trebuchet MS"/>
              </a:rPr>
              <a:t>Second level</a:t>
            </a:r>
          </a:p>
          <a:p>
            <a:pPr marL="857250" marR="0" lvl="2" indent="-17145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E4A8"/>
              </a:buClr>
              <a:buSzPct val="50000"/>
              <a:buFont typeface="Wingdings" pitchFamily="2" charset="2"/>
              <a:buChar char="n"/>
              <a:tabLst/>
              <a:defRPr/>
            </a:pPr>
            <a:r>
              <a:rPr kumimoji="0" lang="en-US" altLang="zh-TW" sz="1500" b="0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Trebuchet MS"/>
              </a:rPr>
              <a:t>Third level</a:t>
            </a:r>
          </a:p>
          <a:p>
            <a:pPr marL="1200150" marR="0" lvl="3" indent="-171450" algn="l" defTabSz="6858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55000"/>
              <a:buFont typeface="Wingdings" pitchFamily="2" charset="2"/>
              <a:buChar char="n"/>
              <a:tabLst/>
              <a:defRPr/>
            </a:pPr>
            <a:r>
              <a:rPr kumimoji="0" lang="en-US" altLang="zh-TW" sz="1350" b="0" i="0" u="none" strike="noStrike" kern="0" cap="none" spc="0" normalizeH="0" baseline="0" noProof="0" dirty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rebuchet MS"/>
              </a:rPr>
              <a:t>Fourth level</a:t>
            </a:r>
          </a:p>
        </p:txBody>
      </p:sp>
      <p:sp>
        <p:nvSpPr>
          <p:cNvPr id="15" name="Rectangle 1028">
            <a:extLst>
              <a:ext uri="{FF2B5EF4-FFF2-40B4-BE49-F238E27FC236}">
                <a16:creationId xmlns:a16="http://schemas.microsoft.com/office/drawing/2014/main" id="{AD4C71FC-CCAA-42BB-8D48-DFD3FDF83E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70101" y="263690"/>
            <a:ext cx="9550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/>
              <a:t>按一下以編輯母片標題樣式</a:t>
            </a:r>
            <a:endParaRPr lang="en-US" altLang="zh-TW" dirty="0"/>
          </a:p>
        </p:txBody>
      </p:sp>
      <p:sp>
        <p:nvSpPr>
          <p:cNvPr id="16" name="Rectangle 1034">
            <a:extLst>
              <a:ext uri="{FF2B5EF4-FFF2-40B4-BE49-F238E27FC236}">
                <a16:creationId xmlns:a16="http://schemas.microsoft.com/office/drawing/2014/main" id="{11DA46A4-38A6-4E5A-9752-565E045AFC52}"/>
              </a:ext>
            </a:extLst>
          </p:cNvPr>
          <p:cNvSpPr>
            <a:spLocks noChangeArrowheads="1"/>
          </p:cNvSpPr>
          <p:nvPr/>
        </p:nvSpPr>
        <p:spPr bwMode="gray">
          <a:xfrm>
            <a:off x="2051052" y="330205"/>
            <a:ext cx="42333" cy="1052513"/>
          </a:xfrm>
          <a:prstGeom prst="rect">
            <a:avLst/>
          </a:prstGeom>
          <a:solidFill>
            <a:srgbClr val="33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18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7" name="Rectangle 1035">
            <a:extLst>
              <a:ext uri="{FF2B5EF4-FFF2-40B4-BE49-F238E27FC236}">
                <a16:creationId xmlns:a16="http://schemas.microsoft.com/office/drawing/2014/main" id="{ECF39216-7EA6-4DDD-969A-CA2C48B8803A}"/>
              </a:ext>
            </a:extLst>
          </p:cNvPr>
          <p:cNvSpPr>
            <a:spLocks noChangeArrowheads="1"/>
          </p:cNvSpPr>
          <p:nvPr/>
        </p:nvSpPr>
        <p:spPr bwMode="gray">
          <a:xfrm>
            <a:off x="628654" y="1016000"/>
            <a:ext cx="10968567" cy="31750"/>
          </a:xfrm>
          <a:prstGeom prst="rect">
            <a:avLst/>
          </a:prstGeom>
          <a:solidFill>
            <a:srgbClr val="3F8DA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18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8" name="Rectangle 1036">
            <a:extLst>
              <a:ext uri="{FF2B5EF4-FFF2-40B4-BE49-F238E27FC236}">
                <a16:creationId xmlns:a16="http://schemas.microsoft.com/office/drawing/2014/main" id="{496A3C86-C137-476B-B3EA-5A54F8D4D6E4}"/>
              </a:ext>
            </a:extLst>
          </p:cNvPr>
          <p:cNvSpPr>
            <a:spLocks noChangeArrowheads="1"/>
          </p:cNvSpPr>
          <p:nvPr/>
        </p:nvSpPr>
        <p:spPr bwMode="gray">
          <a:xfrm>
            <a:off x="4692654" y="1092200"/>
            <a:ext cx="5278967" cy="31750"/>
          </a:xfrm>
          <a:prstGeom prst="rect">
            <a:avLst/>
          </a:prstGeom>
          <a:gradFill rotWithShape="0">
            <a:gsLst>
              <a:gs pos="0">
                <a:srgbClr val="3F8DA5"/>
              </a:gs>
              <a:gs pos="100000">
                <a:srgbClr val="9BCAD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18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9" name="Rectangle 1037">
            <a:extLst>
              <a:ext uri="{FF2B5EF4-FFF2-40B4-BE49-F238E27FC236}">
                <a16:creationId xmlns:a16="http://schemas.microsoft.com/office/drawing/2014/main" id="{2E234E59-394E-4DFC-8838-16B123A48A3D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29503" y="1187450"/>
            <a:ext cx="3359151" cy="31750"/>
          </a:xfrm>
          <a:prstGeom prst="rect">
            <a:avLst/>
          </a:prstGeom>
          <a:solidFill>
            <a:srgbClr val="A1CD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kumimoji="1" lang="en-GB" sz="1800" b="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AD009F95-6ACD-47DA-B333-DCE5346BC742}"/>
              </a:ext>
            </a:extLst>
          </p:cNvPr>
          <p:cNvSpPr txBox="1"/>
          <p:nvPr/>
        </p:nvSpPr>
        <p:spPr>
          <a:xfrm>
            <a:off x="10790" y="6480355"/>
            <a:ext cx="378180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kern="1200" dirty="0">
                <a:solidFill>
                  <a:srgbClr val="2E75B6"/>
                </a:solidFill>
                <a:latin typeface="+mn-lt"/>
                <a:ea typeface="+mn-ea"/>
                <a:cs typeface="+mn-cs"/>
              </a:rPr>
              <a:t>Systems and </a:t>
            </a:r>
            <a:r>
              <a:rPr lang="en-US" sz="1350" u="none" kern="1200" dirty="0">
                <a:solidFill>
                  <a:srgbClr val="2E75B6"/>
                </a:solidFill>
                <a:latin typeface="+mn-lt"/>
                <a:ea typeface="+mn-ea"/>
                <a:cs typeface="+mn-cs"/>
              </a:rPr>
              <a:t>Information</a:t>
            </a:r>
            <a:r>
              <a:rPr lang="en-US" sz="1350" kern="1200" dirty="0">
                <a:solidFill>
                  <a:srgbClr val="2E75B6"/>
                </a:solidFill>
                <a:latin typeface="+mn-lt"/>
                <a:ea typeface="+mn-ea"/>
                <a:cs typeface="+mn-cs"/>
              </a:rPr>
              <a:t> Management Section</a:t>
            </a:r>
          </a:p>
        </p:txBody>
      </p:sp>
      <p:sp>
        <p:nvSpPr>
          <p:cNvPr id="26" name="文字方塊 25">
            <a:extLst>
              <a:ext uri="{FF2B5EF4-FFF2-40B4-BE49-F238E27FC236}">
                <a16:creationId xmlns:a16="http://schemas.microsoft.com/office/drawing/2014/main" id="{FAB57F6A-1ACD-4678-872A-38EEF24D92FE}"/>
              </a:ext>
            </a:extLst>
          </p:cNvPr>
          <p:cNvSpPr txBox="1"/>
          <p:nvPr/>
        </p:nvSpPr>
        <p:spPr>
          <a:xfrm>
            <a:off x="8949063" y="6400425"/>
            <a:ext cx="24928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100" b="1" spc="-113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CloudSAMS</a:t>
            </a:r>
            <a:endParaRPr lang="en-US" sz="2100" b="1" spc="-113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Rectangle 1032">
            <a:extLst>
              <a:ext uri="{FF2B5EF4-FFF2-40B4-BE49-F238E27FC236}">
                <a16:creationId xmlns:a16="http://schemas.microsoft.com/office/drawing/2014/main" id="{E6A5F99F-9F59-43CB-B56C-561C7B49472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10701813" y="6456677"/>
            <a:ext cx="1195851" cy="457200"/>
          </a:xfrm>
          <a:prstGeom prst="rect">
            <a:avLst/>
          </a:prstGeom>
          <a:ln/>
        </p:spPr>
        <p:txBody>
          <a:bodyPr/>
          <a:lstStyle>
            <a:lvl1pPr algn="r">
              <a:defRPr lang="zh-HK" altLang="en-US" sz="1350" kern="1200" smtClean="0">
                <a:solidFill>
                  <a:srgbClr val="2E75B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B3C8E2D-E91C-4BBB-B7BA-C2875630DAEF}" type="slidenum">
              <a:rPr lang="en-US" altLang="zh-HK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006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altLang="zh-TW" sz="1950" b="1" dirty="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5pPr>
      <a:lvl6pPr marL="257175"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6pPr>
      <a:lvl7pPr marL="514350"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7pPr>
      <a:lvl8pPr marL="771525"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8pPr>
      <a:lvl9pPr marL="1028700" algn="l" rtl="0" eaLnBrk="1" fontAlgn="base" hangingPunct="1">
        <a:spcBef>
          <a:spcPct val="0"/>
        </a:spcBef>
        <a:spcAft>
          <a:spcPct val="0"/>
        </a:spcAft>
        <a:defRPr sz="1800">
          <a:solidFill>
            <a:schemeClr val="tx2"/>
          </a:solidFill>
          <a:latin typeface="Arial" pitchFamily="34" charset="0"/>
        </a:defRPr>
      </a:lvl9pPr>
    </p:titleStyle>
    <p:bodyStyle>
      <a:lvl1pPr marL="257175" marR="0" indent="-257175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FFCF01"/>
        </a:buClr>
        <a:buSzPct val="60000"/>
        <a:buFont typeface="Wingdings" pitchFamily="2" charset="2"/>
        <a:buChar char="n"/>
        <a:tabLst/>
        <a:defRPr lang="en-US" altLang="zh-TW" sz="2100" dirty="0">
          <a:solidFill>
            <a:srgbClr val="660066"/>
          </a:solidFill>
          <a:latin typeface="+mn-lt"/>
          <a:ea typeface="+mn-ea"/>
          <a:cs typeface="+mn-cs"/>
        </a:defRPr>
      </a:lvl1pPr>
      <a:lvl2pPr marL="557213" marR="0" indent="-214313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CC0099"/>
        </a:buClr>
        <a:buSzPct val="55000"/>
        <a:buFont typeface="Wingdings" pitchFamily="2" charset="2"/>
        <a:buChar char="n"/>
        <a:tabLst/>
        <a:defRPr lang="en-US" altLang="zh-TW" sz="1800" dirty="0">
          <a:solidFill>
            <a:srgbClr val="9900CC"/>
          </a:solidFill>
          <a:latin typeface="+mn-lt"/>
          <a:ea typeface="+mn-ea"/>
          <a:cs typeface="+mn-cs"/>
        </a:defRPr>
      </a:lvl2pPr>
      <a:lvl3pPr marL="857250" marR="0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tabLst/>
        <a:defRPr lang="en-US" altLang="zh-TW" sz="1500" dirty="0">
          <a:solidFill>
            <a:srgbClr val="6600CC"/>
          </a:solidFill>
          <a:latin typeface="+mn-lt"/>
          <a:ea typeface="+mn-ea"/>
          <a:cs typeface="+mn-cs"/>
        </a:defRPr>
      </a:lvl3pPr>
      <a:lvl4pPr marL="1200150" marR="0" indent="-171450" algn="l" defTabSz="6858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3333CC"/>
        </a:buClr>
        <a:buSzPct val="55000"/>
        <a:buFont typeface="Wingdings" pitchFamily="2" charset="2"/>
        <a:buChar char="n"/>
        <a:tabLst/>
        <a:defRPr lang="en-US" altLang="zh-TW" sz="1350" kern="1200" noProof="0" dirty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1157288" indent="-128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788">
          <a:solidFill>
            <a:schemeClr val="tx1"/>
          </a:solidFill>
          <a:latin typeface="Tahoma" pitchFamily="34" charset="0"/>
        </a:defRPr>
      </a:lvl5pPr>
      <a:lvl6pPr marL="1414463" indent="-128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788">
          <a:solidFill>
            <a:schemeClr val="tx1"/>
          </a:solidFill>
          <a:latin typeface="Tahoma" pitchFamily="34" charset="0"/>
        </a:defRPr>
      </a:lvl6pPr>
      <a:lvl7pPr marL="1671638" indent="-128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788">
          <a:solidFill>
            <a:schemeClr val="tx1"/>
          </a:solidFill>
          <a:latin typeface="Tahoma" pitchFamily="34" charset="0"/>
        </a:defRPr>
      </a:lvl7pPr>
      <a:lvl8pPr marL="1928813" indent="-128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788">
          <a:solidFill>
            <a:schemeClr val="tx1"/>
          </a:solidFill>
          <a:latin typeface="Tahoma" pitchFamily="34" charset="0"/>
        </a:defRPr>
      </a:lvl8pPr>
      <a:lvl9pPr marL="2185988" indent="-1285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788">
          <a:solidFill>
            <a:schemeClr val="tx1"/>
          </a:solidFill>
          <a:latin typeface="Tahoma" pitchFamily="34" charset="0"/>
        </a:defRPr>
      </a:lvl9pPr>
    </p:bodyStyle>
    <p:otherStyle>
      <a:defPPr>
        <a:defRPr lang="zh-HK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8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5.pn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4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0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2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Text Box 7"/>
          <p:cNvSpPr txBox="1">
            <a:spLocks noChangeArrowheads="1"/>
          </p:cNvSpPr>
          <p:nvPr/>
        </p:nvSpPr>
        <p:spPr bwMode="gray">
          <a:xfrm>
            <a:off x="2311574" y="1602666"/>
            <a:ext cx="760085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TW" altLang="en-US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獎懲資料</a:t>
            </a:r>
            <a:endParaRPr lang="en-US" altLang="zh-TW" sz="54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ct val="0"/>
              </a:spcBef>
              <a:defRPr/>
            </a:pPr>
            <a:r>
              <a:rPr lang="en-US" altLang="zh-TW" sz="54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Award &amp; Punishment</a:t>
            </a:r>
            <a:endParaRPr lang="zh-TW" altLang="en-US" sz="54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gray">
          <a:xfrm>
            <a:off x="958265" y="6165307"/>
            <a:ext cx="28654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TW" altLang="en-US" sz="1400" b="1" dirty="0">
                <a:solidFill>
                  <a:srgbClr val="33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基礎培訓課程</a:t>
            </a:r>
          </a:p>
        </p:txBody>
      </p:sp>
    </p:spTree>
    <p:extLst>
      <p:ext uri="{BB962C8B-B14F-4D97-AF65-F5344CB8AC3E}">
        <p14:creationId xmlns:p14="http://schemas.microsoft.com/office/powerpoint/2010/main" val="44193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4EA84BCC-57A2-46E8-876F-F676246BC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391" y="1484784"/>
            <a:ext cx="9437217" cy="472396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方法一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4915626" y="3933056"/>
            <a:ext cx="6031243" cy="2016224"/>
          </a:xfrm>
          <a:prstGeom prst="wedgeRoundRectCallout">
            <a:avLst>
              <a:gd name="adj1" fmla="val -60614"/>
              <a:gd name="adj2" fmla="val -31672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SYSTEM_ADMIN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2800" b="0" i="0" u="none" strike="noStrike" cap="none" normalizeH="0" baseline="0" dirty="0">
                <a:ln>
                  <a:noFill/>
                </a:ln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SCHOOL_HEAD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ANP_ADMIN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預設擁有「獎懲資料」所有權限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03C17C8-C373-4BC8-A77C-B109F4AEAE4C}"/>
              </a:ext>
            </a:extLst>
          </p:cNvPr>
          <p:cNvSpPr/>
          <p:nvPr/>
        </p:nvSpPr>
        <p:spPr bwMode="auto">
          <a:xfrm>
            <a:off x="1487488" y="3212976"/>
            <a:ext cx="1944216" cy="28803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79E08AD-4FC3-4929-ACDE-D46C13DC1B92}"/>
              </a:ext>
            </a:extLst>
          </p:cNvPr>
          <p:cNvSpPr/>
          <p:nvPr/>
        </p:nvSpPr>
        <p:spPr bwMode="auto">
          <a:xfrm>
            <a:off x="1487488" y="3501008"/>
            <a:ext cx="1944216" cy="28803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D0D91E5-AD5C-4543-BB10-E6428D696BC0}"/>
              </a:ext>
            </a:extLst>
          </p:cNvPr>
          <p:cNvSpPr/>
          <p:nvPr/>
        </p:nvSpPr>
        <p:spPr bwMode="auto">
          <a:xfrm>
            <a:off x="1487488" y="4149080"/>
            <a:ext cx="1944216" cy="28803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1985328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9181020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r>
              <a:rPr lang="zh-TW" altLang="en-US" sz="4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全部獎懲紀錄</a:t>
            </a: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設定方法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C294BAA-1070-4032-8ECC-E9953FEA23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124744"/>
            <a:ext cx="4698989" cy="4248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A7828E5-4899-42A8-8FD0-FA3E99707BB0}"/>
              </a:ext>
            </a:extLst>
          </p:cNvPr>
          <p:cNvSpPr/>
          <p:nvPr/>
        </p:nvSpPr>
        <p:spPr>
          <a:xfrm>
            <a:off x="533188" y="5517232"/>
            <a:ext cx="4684147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「獎懲資料 &gt; </a:t>
            </a:r>
            <a:r>
              <a:rPr lang="en-US" dirty="0" err="1"/>
              <a:t>設定</a:t>
            </a:r>
            <a:r>
              <a:rPr lang="en-US" dirty="0"/>
              <a:t> &gt; </a:t>
            </a:r>
            <a:r>
              <a:rPr lang="en-US" dirty="0" err="1"/>
              <a:t>基本資料</a:t>
            </a:r>
            <a:r>
              <a:rPr lang="en-US" dirty="0"/>
              <a:t>」</a:t>
            </a:r>
            <a:br>
              <a:rPr lang="en-US" dirty="0"/>
            </a:br>
            <a:r>
              <a:rPr lang="en-US" dirty="0"/>
              <a:t>  </a:t>
            </a:r>
            <a:r>
              <a:rPr lang="en-US" dirty="0" err="1"/>
              <a:t>設定功過等級或操行分</a:t>
            </a:r>
            <a:r>
              <a:rPr lang="en-US" dirty="0"/>
              <a:t>  (</a:t>
            </a:r>
            <a:r>
              <a:rPr lang="en-US" dirty="0" err="1"/>
              <a:t>每學年做一次</a:t>
            </a:r>
            <a:r>
              <a:rPr lang="en-US" dirty="0"/>
              <a:t>)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FC46A70-7CFD-4564-867A-2A68850C07D6}"/>
              </a:ext>
            </a:extLst>
          </p:cNvPr>
          <p:cNvSpPr/>
          <p:nvPr/>
        </p:nvSpPr>
        <p:spPr>
          <a:xfrm>
            <a:off x="6312024" y="5516953"/>
            <a:ext cx="4684147" cy="369332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TW" altLang="en-US" dirty="0"/>
              <a:t>在「獎懲資料」模組輸入學生獎懲資料</a:t>
            </a:r>
            <a:endParaRPr 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5B5020-5529-4A62-9028-CB65C1EA3A72}"/>
              </a:ext>
            </a:extLst>
          </p:cNvPr>
          <p:cNvSpPr/>
          <p:nvPr/>
        </p:nvSpPr>
        <p:spPr bwMode="auto">
          <a:xfrm>
            <a:off x="7824192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E760F1C-0208-4604-9319-6C1B3449497D}"/>
              </a:ext>
            </a:extLst>
          </p:cNvPr>
          <p:cNvSpPr/>
          <p:nvPr/>
        </p:nvSpPr>
        <p:spPr bwMode="auto">
          <a:xfrm>
            <a:off x="8760296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C1A0BAD-F0DB-4AFC-A4EB-B75275F1C711}"/>
              </a:ext>
            </a:extLst>
          </p:cNvPr>
          <p:cNvSpPr/>
          <p:nvPr/>
        </p:nvSpPr>
        <p:spPr bwMode="auto">
          <a:xfrm>
            <a:off x="9696400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C8803DE-B415-4B20-ACCC-380B144CEA02}"/>
              </a:ext>
            </a:extLst>
          </p:cNvPr>
          <p:cNvSpPr/>
          <p:nvPr/>
        </p:nvSpPr>
        <p:spPr bwMode="auto">
          <a:xfrm>
            <a:off x="10632504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1BA1840-CD98-48BC-AF52-EE2079940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3674" y="1121090"/>
            <a:ext cx="5224894" cy="4248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6845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D918F305-B3E9-44DA-8B1B-7368813FA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124744"/>
            <a:ext cx="5904656" cy="307238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9181020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r>
              <a:rPr lang="zh-TW" altLang="en-US" sz="4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全部獎懲紀錄</a:t>
            </a: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設定方法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3162A2A-02E6-4F8C-971E-C269C43E0E4B}"/>
              </a:ext>
            </a:extLst>
          </p:cNvPr>
          <p:cNvSpPr/>
          <p:nvPr/>
        </p:nvSpPr>
        <p:spPr>
          <a:xfrm>
            <a:off x="597365" y="4509120"/>
            <a:ext cx="5426627" cy="1200329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zh-TW" altLang="en-US" dirty="0"/>
              <a:t>成績表</a:t>
            </a:r>
            <a:r>
              <a:rPr lang="en-US" altLang="zh-TW" dirty="0"/>
              <a:t>P</a:t>
            </a:r>
            <a:br>
              <a:rPr lang="en-US" altLang="zh-TW" dirty="0"/>
            </a:br>
            <a:r>
              <a:rPr lang="zh-TW" altLang="en-US" dirty="0"/>
              <a:t>「成績表</a:t>
            </a:r>
            <a:r>
              <a:rPr lang="en-US" altLang="zh-TW" dirty="0"/>
              <a:t>P</a:t>
            </a:r>
            <a:r>
              <a:rPr lang="zh-TW" altLang="en-US" dirty="0"/>
              <a:t>資料 </a:t>
            </a:r>
            <a:r>
              <a:rPr lang="en-US" altLang="zh-TW" dirty="0"/>
              <a:t>&gt; </a:t>
            </a:r>
            <a:r>
              <a:rPr lang="zh-TW" altLang="en-US" dirty="0"/>
              <a:t>產生資料」選「獎懲資料模組」、「複製獎勵懲罰詳細紀錄」，以及在「已選擇級別的考績 </a:t>
            </a:r>
            <a:r>
              <a:rPr lang="en-US" altLang="zh-TW" dirty="0"/>
              <a:t>/ </a:t>
            </a:r>
            <a:r>
              <a:rPr lang="zh-TW" altLang="en-US" dirty="0"/>
              <a:t>學期 </a:t>
            </a:r>
            <a:r>
              <a:rPr lang="en-US" altLang="zh-TW" dirty="0"/>
              <a:t>/ </a:t>
            </a:r>
            <a:r>
              <a:rPr lang="zh-TW" altLang="en-US" dirty="0"/>
              <a:t>年終」選適當的值</a:t>
            </a:r>
            <a:endParaRPr 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7CE1EA8-AB85-4F45-8AFF-09A0A3B25E85}"/>
              </a:ext>
            </a:extLst>
          </p:cNvPr>
          <p:cNvSpPr/>
          <p:nvPr/>
        </p:nvSpPr>
        <p:spPr>
          <a:xfrm>
            <a:off x="6168008" y="4509120"/>
            <a:ext cx="5904656" cy="923330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zh-TW" altLang="en-US" dirty="0"/>
              <a:t>其他成績表</a:t>
            </a:r>
            <a:br>
              <a:rPr lang="zh-TW" altLang="en-US" dirty="0"/>
            </a:br>
            <a:r>
              <a:rPr lang="zh-TW" altLang="en-US" dirty="0"/>
              <a:t>「優點</a:t>
            </a:r>
            <a:r>
              <a:rPr lang="en-US" altLang="zh-TW" dirty="0"/>
              <a:t>/</a:t>
            </a:r>
            <a:r>
              <a:rPr lang="zh-TW" altLang="en-US" dirty="0"/>
              <a:t>缺點 」選「依原因」，優</a:t>
            </a:r>
            <a:r>
              <a:rPr lang="en-US" altLang="zh-TW" dirty="0"/>
              <a:t>/</a:t>
            </a:r>
            <a:r>
              <a:rPr lang="zh-TW" altLang="en-US" dirty="0"/>
              <a:t>缺點來自「獎懲資料模組」</a:t>
            </a:r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182627A-3E49-4A93-97B2-CA20AEBCD8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5052"/>
          <a:stretch/>
        </p:blipFill>
        <p:spPr>
          <a:xfrm>
            <a:off x="623391" y="1124744"/>
            <a:ext cx="5400601" cy="307238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D9F1746-3E5E-4DCE-92A4-3D3F49E6FDBD}"/>
              </a:ext>
            </a:extLst>
          </p:cNvPr>
          <p:cNvSpPr/>
          <p:nvPr/>
        </p:nvSpPr>
        <p:spPr bwMode="auto">
          <a:xfrm>
            <a:off x="613024" y="2564903"/>
            <a:ext cx="3466752" cy="163222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9BB07F3-366D-4B90-B68B-A1CC04740FB2}"/>
              </a:ext>
            </a:extLst>
          </p:cNvPr>
          <p:cNvSpPr/>
          <p:nvPr/>
        </p:nvSpPr>
        <p:spPr bwMode="auto">
          <a:xfrm>
            <a:off x="6168008" y="1907849"/>
            <a:ext cx="5904656" cy="64807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0368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2423FF3F-82AB-4956-A58E-AE351C4E609F}"/>
              </a:ext>
            </a:extLst>
          </p:cNvPr>
          <p:cNvSpPr/>
          <p:nvPr/>
        </p:nvSpPr>
        <p:spPr bwMode="auto">
          <a:xfrm>
            <a:off x="3773742" y="2217663"/>
            <a:ext cx="4644516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練習五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DB4B980B-F03C-46C1-8A2E-D9320B03B17C}"/>
              </a:ext>
            </a:extLst>
          </p:cNvPr>
          <p:cNvSpPr/>
          <p:nvPr/>
        </p:nvSpPr>
        <p:spPr bwMode="auto">
          <a:xfrm>
            <a:off x="1811524" y="3789041"/>
            <a:ext cx="8568952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在成績表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及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列印獎懲紀錄</a:t>
            </a:r>
          </a:p>
        </p:txBody>
      </p:sp>
    </p:spTree>
    <p:extLst>
      <p:ext uri="{BB962C8B-B14F-4D97-AF65-F5344CB8AC3E}">
        <p14:creationId xmlns:p14="http://schemas.microsoft.com/office/powerpoint/2010/main" val="3711058971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圓角 2">
            <a:extLst>
              <a:ext uri="{FF2B5EF4-FFF2-40B4-BE49-F238E27FC236}">
                <a16:creationId xmlns:a16="http://schemas.microsoft.com/office/drawing/2014/main" id="{3D073C97-342D-490B-9D6E-5B43FE4AB5DF}"/>
              </a:ext>
            </a:extLst>
          </p:cNvPr>
          <p:cNvSpPr/>
          <p:nvPr/>
        </p:nvSpPr>
        <p:spPr bwMode="auto">
          <a:xfrm>
            <a:off x="1883532" y="1700808"/>
            <a:ext cx="8424936" cy="345638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sz="7200" b="1" dirty="0">
                <a:solidFill>
                  <a:srgbClr val="F0EA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操行分制度</a:t>
            </a:r>
            <a:endParaRPr lang="en-US" sz="7200" b="1" dirty="0">
              <a:solidFill>
                <a:srgbClr val="F0EA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1111381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DBE31E42-E057-469B-A412-42AB31BFC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1700212"/>
            <a:ext cx="9553575" cy="345757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操行分制度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語音泡泡: 圓角矩形 13">
            <a:extLst>
              <a:ext uri="{FF2B5EF4-FFF2-40B4-BE49-F238E27FC236}">
                <a16:creationId xmlns:a16="http://schemas.microsoft.com/office/drawing/2014/main" id="{DF2BD083-8138-4F31-89AE-988CEF6E2DC5}"/>
              </a:ext>
            </a:extLst>
          </p:cNvPr>
          <p:cNvSpPr/>
          <p:nvPr/>
        </p:nvSpPr>
        <p:spPr bwMode="auto">
          <a:xfrm>
            <a:off x="1559496" y="5013176"/>
            <a:ext cx="4392488" cy="1368152"/>
          </a:xfrm>
          <a:prstGeom prst="wedgeRoundRectCallout">
            <a:avLst>
              <a:gd name="adj1" fmla="val -311"/>
              <a:gd name="adj2" fmla="val -183154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要改用「操行分制度」，可按「切換至操行分制度」。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A9AB62A-78C6-4061-9193-10F2F804A73D}"/>
              </a:ext>
            </a:extLst>
          </p:cNvPr>
          <p:cNvSpPr/>
          <p:nvPr/>
        </p:nvSpPr>
        <p:spPr bwMode="auto">
          <a:xfrm>
            <a:off x="3431704" y="2492896"/>
            <a:ext cx="1584176" cy="576065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3F8121B-943E-40AA-ADE3-FE7DEAD80B6B}"/>
              </a:ext>
            </a:extLst>
          </p:cNvPr>
          <p:cNvSpPr/>
          <p:nvPr/>
        </p:nvSpPr>
        <p:spPr bwMode="auto">
          <a:xfrm>
            <a:off x="8904312" y="3143408"/>
            <a:ext cx="1296144" cy="34127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" name="語音泡泡: 圓角矩形 7">
            <a:extLst>
              <a:ext uri="{FF2B5EF4-FFF2-40B4-BE49-F238E27FC236}">
                <a16:creationId xmlns:a16="http://schemas.microsoft.com/office/drawing/2014/main" id="{6929FBDC-982F-449C-BE95-2C2EB0F65863}"/>
              </a:ext>
            </a:extLst>
          </p:cNvPr>
          <p:cNvSpPr/>
          <p:nvPr/>
        </p:nvSpPr>
        <p:spPr bwMode="auto">
          <a:xfrm>
            <a:off x="8616280" y="1887706"/>
            <a:ext cx="2880320" cy="920140"/>
          </a:xfrm>
          <a:prstGeom prst="wedgeRoundRectCallout">
            <a:avLst>
              <a:gd name="adj1" fmla="val -20378"/>
              <a:gd name="adj2" fmla="val 72745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現時使用的制度。</a:t>
            </a:r>
          </a:p>
        </p:txBody>
      </p:sp>
    </p:spTree>
    <p:extLst>
      <p:ext uri="{BB962C8B-B14F-4D97-AF65-F5344CB8AC3E}">
        <p14:creationId xmlns:p14="http://schemas.microsoft.com/office/powerpoint/2010/main" val="2044219308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317B932-8AE7-4392-9340-0DB1BEA89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196752"/>
            <a:ext cx="6962775" cy="479107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操行分制度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3F8121B-943E-40AA-ADE3-FE7DEAD80B6B}"/>
              </a:ext>
            </a:extLst>
          </p:cNvPr>
          <p:cNvSpPr/>
          <p:nvPr/>
        </p:nvSpPr>
        <p:spPr bwMode="auto">
          <a:xfrm>
            <a:off x="2579357" y="1618804"/>
            <a:ext cx="1284396" cy="452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" name="語音泡泡: 圓角矩形 7">
            <a:extLst>
              <a:ext uri="{FF2B5EF4-FFF2-40B4-BE49-F238E27FC236}">
                <a16:creationId xmlns:a16="http://schemas.microsoft.com/office/drawing/2014/main" id="{6929FBDC-982F-449C-BE95-2C2EB0F65863}"/>
              </a:ext>
            </a:extLst>
          </p:cNvPr>
          <p:cNvSpPr/>
          <p:nvPr/>
        </p:nvSpPr>
        <p:spPr bwMode="auto">
          <a:xfrm>
            <a:off x="6095999" y="1556792"/>
            <a:ext cx="2880320" cy="920140"/>
          </a:xfrm>
          <a:prstGeom prst="wedgeRoundRectCallout">
            <a:avLst>
              <a:gd name="adj1" fmla="val -66139"/>
              <a:gd name="adj2" fmla="val -18574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按「下一步」。</a:t>
            </a:r>
          </a:p>
        </p:txBody>
      </p:sp>
    </p:spTree>
    <p:extLst>
      <p:ext uri="{BB962C8B-B14F-4D97-AF65-F5344CB8AC3E}">
        <p14:creationId xmlns:p14="http://schemas.microsoft.com/office/powerpoint/2010/main" val="4293143434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BDE1FD04-B86C-470B-9AE9-A1CAC5B655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4340"/>
            <a:ext cx="8656662" cy="446931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操行分制度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語音泡泡: 圓角矩形 13">
            <a:extLst>
              <a:ext uri="{FF2B5EF4-FFF2-40B4-BE49-F238E27FC236}">
                <a16:creationId xmlns:a16="http://schemas.microsoft.com/office/drawing/2014/main" id="{DF2BD083-8138-4F31-89AE-988CEF6E2DC5}"/>
              </a:ext>
            </a:extLst>
          </p:cNvPr>
          <p:cNvSpPr/>
          <p:nvPr/>
        </p:nvSpPr>
        <p:spPr bwMode="auto">
          <a:xfrm>
            <a:off x="5879976" y="4581128"/>
            <a:ext cx="5328592" cy="1368152"/>
          </a:xfrm>
          <a:prstGeom prst="wedgeRoundRectCallout">
            <a:avLst>
              <a:gd name="adj1" fmla="val -54983"/>
              <a:gd name="adj2" fmla="val -36238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必須先輸入「基本分」和「及格分」，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「解釋表」視乎學校需要而使用。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接著按「下一步」。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6D4167B-6E2B-470C-A90B-5DA04D228DE9}"/>
              </a:ext>
            </a:extLst>
          </p:cNvPr>
          <p:cNvSpPr/>
          <p:nvPr/>
        </p:nvSpPr>
        <p:spPr bwMode="auto">
          <a:xfrm>
            <a:off x="1415480" y="1484784"/>
            <a:ext cx="864096" cy="452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19553463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92FA5BBD-1E93-4C3B-B2F0-05A05D21D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67851"/>
            <a:ext cx="8690559" cy="519322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操行分制度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語音泡泡: 圓角矩形 13">
            <a:extLst>
              <a:ext uri="{FF2B5EF4-FFF2-40B4-BE49-F238E27FC236}">
                <a16:creationId xmlns:a16="http://schemas.microsoft.com/office/drawing/2014/main" id="{DF2BD083-8138-4F31-89AE-988CEF6E2DC5}"/>
              </a:ext>
            </a:extLst>
          </p:cNvPr>
          <p:cNvSpPr/>
          <p:nvPr/>
        </p:nvSpPr>
        <p:spPr bwMode="auto">
          <a:xfrm>
            <a:off x="5951984" y="1330772"/>
            <a:ext cx="5328592" cy="1368152"/>
          </a:xfrm>
          <a:prstGeom prst="wedgeRoundRectCallout">
            <a:avLst>
              <a:gd name="adj1" fmla="val -59621"/>
              <a:gd name="adj2" fmla="val -26604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完成兩個轉換表後，按「下一步」。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6D4167B-6E2B-470C-A90B-5DA04D228DE9}"/>
              </a:ext>
            </a:extLst>
          </p:cNvPr>
          <p:cNvSpPr/>
          <p:nvPr/>
        </p:nvSpPr>
        <p:spPr bwMode="auto">
          <a:xfrm>
            <a:off x="1415480" y="1330772"/>
            <a:ext cx="864096" cy="452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45620322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7123C97-085E-4320-A3F6-9A1F3BB0DE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6752"/>
            <a:ext cx="9133702" cy="504056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操行分制度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語音泡泡: 圓角矩形 13">
            <a:extLst>
              <a:ext uri="{FF2B5EF4-FFF2-40B4-BE49-F238E27FC236}">
                <a16:creationId xmlns:a16="http://schemas.microsoft.com/office/drawing/2014/main" id="{DF2BD083-8138-4F31-89AE-988CEF6E2DC5}"/>
              </a:ext>
            </a:extLst>
          </p:cNvPr>
          <p:cNvSpPr/>
          <p:nvPr/>
        </p:nvSpPr>
        <p:spPr bwMode="auto">
          <a:xfrm>
            <a:off x="5951984" y="1330772"/>
            <a:ext cx="5328592" cy="1368152"/>
          </a:xfrm>
          <a:prstGeom prst="wedgeRoundRectCallout">
            <a:avLst>
              <a:gd name="adj1" fmla="val -58539"/>
              <a:gd name="adj2" fmla="val -29615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確定輸入無誤，再按「下一步」。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6D4167B-6E2B-470C-A90B-5DA04D228DE9}"/>
              </a:ext>
            </a:extLst>
          </p:cNvPr>
          <p:cNvSpPr/>
          <p:nvPr/>
        </p:nvSpPr>
        <p:spPr bwMode="auto">
          <a:xfrm>
            <a:off x="1487488" y="1412776"/>
            <a:ext cx="864096" cy="452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94456499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83E85530-83F7-46D9-A294-9684FEB1B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88362"/>
            <a:ext cx="7367859" cy="5076941"/>
          </a:xfrm>
          <a:prstGeom prst="rect">
            <a:avLst/>
          </a:prstGeo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操行分制度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語音泡泡: 圓角矩形 13">
            <a:extLst>
              <a:ext uri="{FF2B5EF4-FFF2-40B4-BE49-F238E27FC236}">
                <a16:creationId xmlns:a16="http://schemas.microsoft.com/office/drawing/2014/main" id="{DF2BD083-8138-4F31-89AE-988CEF6E2DC5}"/>
              </a:ext>
            </a:extLst>
          </p:cNvPr>
          <p:cNvSpPr/>
          <p:nvPr/>
        </p:nvSpPr>
        <p:spPr bwMode="auto">
          <a:xfrm>
            <a:off x="6357368" y="4581128"/>
            <a:ext cx="5328592" cy="1368152"/>
          </a:xfrm>
          <a:prstGeom prst="wedgeRoundRectCallout">
            <a:avLst>
              <a:gd name="adj1" fmla="val -39987"/>
              <a:gd name="adj2" fmla="val -80795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連續按兩次「確認」後，系統才會真正把獎懲制度轉變為「操行分制度」。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6D4167B-6E2B-470C-A90B-5DA04D228DE9}"/>
              </a:ext>
            </a:extLst>
          </p:cNvPr>
          <p:cNvSpPr/>
          <p:nvPr/>
        </p:nvSpPr>
        <p:spPr bwMode="auto">
          <a:xfrm>
            <a:off x="1487488" y="1412776"/>
            <a:ext cx="864096" cy="452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4695999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2732E00-877F-4C2F-9FF1-38659EA46D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61379"/>
            <a:ext cx="8958940" cy="510392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方法一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3359696" y="1772816"/>
            <a:ext cx="4608512" cy="780081"/>
          </a:xfrm>
          <a:prstGeom prst="wedgeRoundRectCallout">
            <a:avLst>
              <a:gd name="adj1" fmla="val -70646"/>
              <a:gd name="adj2" fmla="val -10627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揀選組別後，按「選擇」。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0BDBD70-CCF4-4C90-BAB6-F5ADAB4794DC}"/>
              </a:ext>
            </a:extLst>
          </p:cNvPr>
          <p:cNvSpPr/>
          <p:nvPr/>
        </p:nvSpPr>
        <p:spPr bwMode="auto">
          <a:xfrm>
            <a:off x="839416" y="1772816"/>
            <a:ext cx="576064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19926770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246313" y="2860205"/>
            <a:ext cx="7772400" cy="92883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 algn="ctr">
              <a:buClrTx/>
              <a:buSzTx/>
              <a:buFontTx/>
            </a:pPr>
            <a:r>
              <a:rPr lang="zh-TW" altLang="en-US" sz="60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完</a:t>
            </a:r>
            <a:endParaRPr lang="zh-TW" altLang="en-GB" sz="60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8562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230BD825-C17D-48C4-983A-6F0925BAF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36" y="1124744"/>
            <a:ext cx="7695512" cy="504056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方法一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4079776" y="2057544"/>
            <a:ext cx="6696744" cy="1008112"/>
          </a:xfrm>
          <a:prstGeom prst="wedgeRoundRectCallout">
            <a:avLst>
              <a:gd name="adj1" fmla="val -54583"/>
              <a:gd name="adj2" fmla="val -2508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選擇後，必須要按「儲存」，才能生效。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F866394-5836-460F-AF98-6645524FEDAD}"/>
              </a:ext>
            </a:extLst>
          </p:cNvPr>
          <p:cNvSpPr/>
          <p:nvPr/>
        </p:nvSpPr>
        <p:spPr bwMode="auto">
          <a:xfrm>
            <a:off x="695400" y="2031043"/>
            <a:ext cx="864096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8876129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D8ABAD1-C814-4776-A73A-A3F806CD4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55612"/>
            <a:ext cx="10259390" cy="454677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方法二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5087888" y="4077072"/>
            <a:ext cx="6696744" cy="1422940"/>
          </a:xfrm>
          <a:prstGeom prst="wedgeRoundRectCallout">
            <a:avLst>
              <a:gd name="adj1" fmla="val -44080"/>
              <a:gd name="adj2" fmla="val -81410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「系統保安 </a:t>
            </a: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存取控制 </a:t>
            </a: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用戶組別 </a:t>
            </a: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編配用戶入組」，選「</a:t>
            </a: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ANP_ADMIN</a:t>
            </a: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」。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C200096-EAB0-49A7-9C4E-20EEDF123F22}"/>
              </a:ext>
            </a:extLst>
          </p:cNvPr>
          <p:cNvSpPr/>
          <p:nvPr/>
        </p:nvSpPr>
        <p:spPr bwMode="auto">
          <a:xfrm>
            <a:off x="572732" y="1002186"/>
            <a:ext cx="3435035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6EFA875-E2F8-4983-98A8-85134E01175A}"/>
              </a:ext>
            </a:extLst>
          </p:cNvPr>
          <p:cNvSpPr/>
          <p:nvPr/>
        </p:nvSpPr>
        <p:spPr bwMode="auto">
          <a:xfrm>
            <a:off x="983431" y="4005064"/>
            <a:ext cx="1440161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6187527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068E527-BDFF-4437-BFD3-948D61CF7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85" y="1196752"/>
            <a:ext cx="10399607" cy="425896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4583832" y="1544155"/>
            <a:ext cx="5904656" cy="836380"/>
          </a:xfrm>
          <a:prstGeom prst="wedgeRoundRectCallout">
            <a:avLst>
              <a:gd name="adj1" fmla="val -57407"/>
              <a:gd name="adj2" fmla="val -27656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</a:t>
            </a:r>
            <a:r>
              <a:rPr kumimoji="1" lang="zh-TW" altLang="en-US" sz="2800" b="0" i="0" u="none" strike="noStrike" cap="none" normalizeH="0" baseline="0" dirty="0">
                <a:ln>
                  <a:noFill/>
                </a:ln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「編配用戶入組」，按「新增」。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4A94FFD-C728-44B9-8315-A3603E071266}"/>
              </a:ext>
            </a:extLst>
          </p:cNvPr>
          <p:cNvSpPr/>
          <p:nvPr/>
        </p:nvSpPr>
        <p:spPr bwMode="auto">
          <a:xfrm>
            <a:off x="2207568" y="1402281"/>
            <a:ext cx="1296145" cy="586559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1740D0A-7035-4A76-A93F-A2E575381F17}"/>
              </a:ext>
            </a:extLst>
          </p:cNvPr>
          <p:cNvSpPr/>
          <p:nvPr/>
        </p:nvSpPr>
        <p:spPr bwMode="auto">
          <a:xfrm>
            <a:off x="565595" y="1844824"/>
            <a:ext cx="1080120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0000998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3C2A59A-0AC7-4B68-88D3-AD9306D81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24744"/>
            <a:ext cx="10878233" cy="453650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4007768" y="5315066"/>
            <a:ext cx="5904656" cy="836380"/>
          </a:xfrm>
          <a:prstGeom prst="wedgeRoundRectCallout">
            <a:avLst>
              <a:gd name="adj1" fmla="val -61245"/>
              <a:gd name="adj2" fmla="val -157542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選擇用戶</a:t>
            </a:r>
            <a:r>
              <a:rPr kumimoji="1" lang="zh-TW" altLang="en-US" sz="2800" b="0" i="0" u="none" strike="noStrike" cap="none" normalizeH="0" baseline="0" dirty="0">
                <a:ln>
                  <a:noFill/>
                </a:ln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，按「儲存」。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4A94FFD-C728-44B9-8315-A3603E071266}"/>
              </a:ext>
            </a:extLst>
          </p:cNvPr>
          <p:cNvSpPr/>
          <p:nvPr/>
        </p:nvSpPr>
        <p:spPr bwMode="auto">
          <a:xfrm>
            <a:off x="1055440" y="2564904"/>
            <a:ext cx="2088232" cy="2736304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1740D0A-7035-4A76-A93F-A2E575381F17}"/>
              </a:ext>
            </a:extLst>
          </p:cNvPr>
          <p:cNvSpPr/>
          <p:nvPr/>
        </p:nvSpPr>
        <p:spPr bwMode="auto">
          <a:xfrm>
            <a:off x="690375" y="1684194"/>
            <a:ext cx="797113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146034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2423FF3F-82AB-4956-A58E-AE351C4E609F}"/>
              </a:ext>
            </a:extLst>
          </p:cNvPr>
          <p:cNvSpPr/>
          <p:nvPr/>
        </p:nvSpPr>
        <p:spPr bwMode="auto">
          <a:xfrm>
            <a:off x="3773742" y="2217663"/>
            <a:ext cx="4644516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練習一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DB4B980B-F03C-46C1-8A2E-D9320B03B17C}"/>
              </a:ext>
            </a:extLst>
          </p:cNvPr>
          <p:cNvSpPr/>
          <p:nvPr/>
        </p:nvSpPr>
        <p:spPr bwMode="auto">
          <a:xfrm>
            <a:off x="1320800" y="3789040"/>
            <a:ext cx="9550400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將用戶加入</a:t>
            </a:r>
            <a:r>
              <a:rPr lang="en-US" altLang="zh-TW" sz="4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ANP_ADMIN</a:t>
            </a:r>
            <a:r>
              <a:rPr lang="en-US" sz="4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用戶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組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946315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編修有關代碼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5FC3762-C17C-4F0D-8704-CAE007BC71A7}"/>
              </a:ext>
            </a:extLst>
          </p:cNvPr>
          <p:cNvSpPr/>
          <p:nvPr/>
        </p:nvSpPr>
        <p:spPr>
          <a:xfrm>
            <a:off x="1657310" y="1700808"/>
            <a:ext cx="8880648" cy="1200329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3600" dirty="0"/>
              <a:t>「代碼管理」→「編修」</a:t>
            </a:r>
            <a:endParaRPr lang="en-US" sz="3600" dirty="0"/>
          </a:p>
          <a:p>
            <a:pPr algn="ctr"/>
            <a:r>
              <a:rPr lang="en-US" sz="3600" dirty="0"/>
              <a:t>Code Management &gt; Maintenance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A4711D8-46AA-4738-B659-52912859001A}"/>
              </a:ext>
            </a:extLst>
          </p:cNvPr>
          <p:cNvSpPr/>
          <p:nvPr/>
        </p:nvSpPr>
        <p:spPr>
          <a:xfrm>
            <a:off x="1655676" y="3280916"/>
            <a:ext cx="8880648" cy="2308324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2400" dirty="0"/>
              <a:t>修訂以下五個代碼表：</a:t>
            </a:r>
          </a:p>
          <a:p>
            <a:pPr algn="ctr"/>
            <a:r>
              <a:rPr lang="zh-TW" altLang="en-US" sz="2400" dirty="0"/>
              <a:t>獎勵事項 </a:t>
            </a:r>
            <a:r>
              <a:rPr lang="en-US" altLang="zh-TW" sz="2400" dirty="0"/>
              <a:t>(Award Event)</a:t>
            </a:r>
          </a:p>
          <a:p>
            <a:pPr algn="ctr"/>
            <a:r>
              <a:rPr lang="zh-TW" altLang="en-US" sz="2400" dirty="0"/>
              <a:t>懲罰事項 </a:t>
            </a:r>
            <a:r>
              <a:rPr lang="en-US" altLang="zh-TW" sz="2400" dirty="0"/>
              <a:t>(Punishment Event)</a:t>
            </a:r>
          </a:p>
          <a:p>
            <a:pPr algn="ctr"/>
            <a:r>
              <a:rPr lang="zh-TW" altLang="en-US" sz="2400" dirty="0"/>
              <a:t>懲罰跟進 </a:t>
            </a:r>
            <a:r>
              <a:rPr lang="en-US" altLang="zh-TW" sz="2400" dirty="0"/>
              <a:t>(Punishment Action)</a:t>
            </a:r>
          </a:p>
          <a:p>
            <a:pPr algn="ctr"/>
            <a:r>
              <a:rPr lang="zh-TW" altLang="en-US" sz="2400" dirty="0"/>
              <a:t>獎勵出處 </a:t>
            </a:r>
            <a:r>
              <a:rPr lang="en-US" altLang="zh-TW" sz="2400" dirty="0"/>
              <a:t>(Award Source)</a:t>
            </a:r>
          </a:p>
          <a:p>
            <a:pPr algn="ctr"/>
            <a:r>
              <a:rPr lang="zh-TW" altLang="en-US" sz="2400" dirty="0"/>
              <a:t>獎勵類別 </a:t>
            </a:r>
            <a:r>
              <a:rPr lang="en-US" altLang="zh-TW" sz="2400" dirty="0"/>
              <a:t>(Award Category)</a:t>
            </a:r>
          </a:p>
        </p:txBody>
      </p:sp>
    </p:spTree>
    <p:extLst>
      <p:ext uri="{BB962C8B-B14F-4D97-AF65-F5344CB8AC3E}">
        <p14:creationId xmlns:p14="http://schemas.microsoft.com/office/powerpoint/2010/main" val="115776771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FFEF052-6404-4F32-AFF7-6FDB81B37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70" y="1124744"/>
            <a:ext cx="7704857" cy="522608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編修有關代碼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6960096" y="3068960"/>
            <a:ext cx="4752528" cy="1134907"/>
          </a:xfrm>
          <a:prstGeom prst="wedgeRoundRectCallout">
            <a:avLst>
              <a:gd name="adj1" fmla="val -39983"/>
              <a:gd name="adj2" fmla="val 107888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代碼管理＞編修＞獎勵事項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E91B43C-A437-4A7E-BA4B-AB00D752F122}"/>
              </a:ext>
            </a:extLst>
          </p:cNvPr>
          <p:cNvSpPr/>
          <p:nvPr/>
        </p:nvSpPr>
        <p:spPr bwMode="auto">
          <a:xfrm>
            <a:off x="592688" y="4993078"/>
            <a:ext cx="7732839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7137990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D5035B1-6BD6-4B3C-9A37-151DFE52D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78273"/>
            <a:ext cx="6962198" cy="515903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編修有關代碼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語音泡泡: 圓角矩形 4">
            <a:extLst>
              <a:ext uri="{FF2B5EF4-FFF2-40B4-BE49-F238E27FC236}">
                <a16:creationId xmlns:a16="http://schemas.microsoft.com/office/drawing/2014/main" id="{AF641684-B139-408D-A68D-1B785CD39E05}"/>
              </a:ext>
            </a:extLst>
          </p:cNvPr>
          <p:cNvSpPr/>
          <p:nvPr/>
        </p:nvSpPr>
        <p:spPr bwMode="auto">
          <a:xfrm>
            <a:off x="6096000" y="4139783"/>
            <a:ext cx="5864555" cy="2088231"/>
          </a:xfrm>
          <a:prstGeom prst="wedgeRoundRectCallout">
            <a:avLst>
              <a:gd name="adj1" fmla="val -57003"/>
              <a:gd name="adj2" fmla="val -2734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儲存後，說明仍可更改，但代碼不能更改，整條代碼紀錄亦不能刪除。代碼如一經使用，建議不要修改，因為這樣做會影響先前的紀錄。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2720308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「獎懲資料」模組簡介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652E55E-2147-4E0D-82C1-EA236645AE0A}"/>
              </a:ext>
            </a:extLst>
          </p:cNvPr>
          <p:cNvSpPr/>
          <p:nvPr/>
        </p:nvSpPr>
        <p:spPr>
          <a:xfrm>
            <a:off x="371364" y="1628800"/>
            <a:ext cx="11449272" cy="4433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err="1"/>
              <a:t>學校可</a:t>
            </a:r>
            <a:r>
              <a:rPr lang="zh-TW" altLang="en-US" sz="3200" dirty="0"/>
              <a:t>記</a:t>
            </a:r>
            <a:r>
              <a:rPr lang="en-US" sz="3200" dirty="0" err="1"/>
              <a:t>錄所有學生的獎懲細節</a:t>
            </a:r>
            <a:r>
              <a:rPr lang="en-US" sz="32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err="1"/>
              <a:t>功過制度</a:t>
            </a:r>
            <a:r>
              <a:rPr lang="en-US" sz="3200" dirty="0"/>
              <a:t>(Merit/Demerit) / </a:t>
            </a:r>
            <a:r>
              <a:rPr lang="en-US" sz="3200" dirty="0" err="1"/>
              <a:t>操行分制度</a:t>
            </a:r>
            <a:r>
              <a:rPr lang="en-US" sz="3200" dirty="0"/>
              <a:t>(Conduct Mark)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err="1"/>
              <a:t>在指定的時段、學期或學年末進行功過或操行分制度的數據合併，並可以加入成績表內</a:t>
            </a:r>
            <a:endParaRPr lang="en-US" sz="32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err="1"/>
              <a:t>可向學生家長發出嘉許</a:t>
            </a:r>
            <a:r>
              <a:rPr lang="en-US" sz="3200" dirty="0"/>
              <a:t>/</a:t>
            </a:r>
            <a:r>
              <a:rPr lang="en-US" sz="3200" dirty="0" err="1"/>
              <a:t>警告信</a:t>
            </a:r>
            <a:r>
              <a:rPr lang="en-US" sz="3200" dirty="0"/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 err="1"/>
              <a:t>將學生編配至留堂班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9271207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FFEF052-6404-4F32-AFF7-6FDB81B37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670" y="1124744"/>
            <a:ext cx="7704857" cy="522608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編修有關代碼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6744072" y="3861048"/>
            <a:ext cx="4752528" cy="1134907"/>
          </a:xfrm>
          <a:prstGeom prst="wedgeRoundRectCallout">
            <a:avLst>
              <a:gd name="adj1" fmla="val -39983"/>
              <a:gd name="adj2" fmla="val 107888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代碼管理＞編修＞懲罰事項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E91B43C-A437-4A7E-BA4B-AB00D752F122}"/>
              </a:ext>
            </a:extLst>
          </p:cNvPr>
          <p:cNvSpPr/>
          <p:nvPr/>
        </p:nvSpPr>
        <p:spPr bwMode="auto">
          <a:xfrm>
            <a:off x="592688" y="5733256"/>
            <a:ext cx="7732839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9651622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76A967AB-9E5E-47AD-90D6-6BE1714BA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24744"/>
            <a:ext cx="7470820" cy="520834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編修有關代碼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語音泡泡: 圓角矩形 7">
            <a:extLst>
              <a:ext uri="{FF2B5EF4-FFF2-40B4-BE49-F238E27FC236}">
                <a16:creationId xmlns:a16="http://schemas.microsoft.com/office/drawing/2014/main" id="{3530F067-A14F-4043-AFDA-54DF1394B27A}"/>
              </a:ext>
            </a:extLst>
          </p:cNvPr>
          <p:cNvSpPr/>
          <p:nvPr/>
        </p:nvSpPr>
        <p:spPr bwMode="auto">
          <a:xfrm>
            <a:off x="6312024" y="4941168"/>
            <a:ext cx="5256584" cy="1134907"/>
          </a:xfrm>
          <a:prstGeom prst="wedgeRoundRectCallout">
            <a:avLst>
              <a:gd name="adj1" fmla="val -55930"/>
              <a:gd name="adj2" fmla="val 22236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可在此編修懲罰事項的名稱及代碼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27729287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EBF91C6-3479-4434-8C88-3129B3DBF1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24744"/>
            <a:ext cx="9559101" cy="517997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編修有關代碼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6312024" y="4869160"/>
            <a:ext cx="5625762" cy="1296144"/>
          </a:xfrm>
          <a:prstGeom prst="wedgeRoundRectCallout">
            <a:avLst>
              <a:gd name="adj1" fmla="val -57143"/>
              <a:gd name="adj2" fmla="val -15508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代碼管理＞編修＞懲罰跟進</a:t>
            </a:r>
            <a:endParaRPr kumimoji="1" lang="en-US" altLang="zh-TW" sz="28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此代碼表的學校代碼要由</a:t>
            </a: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10</a:t>
            </a: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開始</a:t>
            </a: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kumimoji="1" lang="zh-TW" altLang="en-US" sz="28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BA89296-C0FB-4B2B-9BBC-30088B950993}"/>
              </a:ext>
            </a:extLst>
          </p:cNvPr>
          <p:cNvSpPr/>
          <p:nvPr/>
        </p:nvSpPr>
        <p:spPr bwMode="auto">
          <a:xfrm>
            <a:off x="623393" y="1340768"/>
            <a:ext cx="1008112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A8DFE20-1435-4C78-BF6D-4B030FE8E797}"/>
              </a:ext>
            </a:extLst>
          </p:cNvPr>
          <p:cNvSpPr/>
          <p:nvPr/>
        </p:nvSpPr>
        <p:spPr bwMode="auto">
          <a:xfrm>
            <a:off x="607328" y="4365104"/>
            <a:ext cx="2320320" cy="180020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8863573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編修有關代碼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2D17E7E8-2B68-4FDF-A361-7FA3743DD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48747"/>
            <a:ext cx="6757080" cy="244510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B580F0F2-01E7-4711-A3BE-CC54805AAA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0434" y="2552226"/>
            <a:ext cx="6682086" cy="3142592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5447928" y="4653136"/>
            <a:ext cx="6633874" cy="1656185"/>
          </a:xfrm>
          <a:prstGeom prst="wedgeRoundRectCallout">
            <a:avLst>
              <a:gd name="adj1" fmla="val -34995"/>
              <a:gd name="adj2" fmla="val -75438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「獎勵出處」和「獎勵類別」為學校自訂的代碼表，分別供編修時「出處」及「類別」兩個欄位使用。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78BF028-9795-4426-8D3D-13244E29EE35}"/>
              </a:ext>
            </a:extLst>
          </p:cNvPr>
          <p:cNvSpPr/>
          <p:nvPr/>
        </p:nvSpPr>
        <p:spPr bwMode="auto">
          <a:xfrm>
            <a:off x="191344" y="1448295"/>
            <a:ext cx="1008112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F3D0B43-D15A-4541-B7C0-3061003ECE49}"/>
              </a:ext>
            </a:extLst>
          </p:cNvPr>
          <p:cNvSpPr/>
          <p:nvPr/>
        </p:nvSpPr>
        <p:spPr bwMode="auto">
          <a:xfrm>
            <a:off x="3503712" y="2591369"/>
            <a:ext cx="1008112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796052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2423FF3F-82AB-4956-A58E-AE351C4E609F}"/>
              </a:ext>
            </a:extLst>
          </p:cNvPr>
          <p:cNvSpPr/>
          <p:nvPr/>
        </p:nvSpPr>
        <p:spPr bwMode="auto">
          <a:xfrm>
            <a:off x="3773742" y="2217663"/>
            <a:ext cx="4644516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練習二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DB4B980B-F03C-46C1-8A2E-D9320B03B17C}"/>
              </a:ext>
            </a:extLst>
          </p:cNvPr>
          <p:cNvSpPr/>
          <p:nvPr/>
        </p:nvSpPr>
        <p:spPr bwMode="auto">
          <a:xfrm>
            <a:off x="1320800" y="3789040"/>
            <a:ext cx="9550400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在「獎勵事項」代碼表加入新代碼</a:t>
            </a:r>
          </a:p>
        </p:txBody>
      </p:sp>
    </p:spTree>
    <p:extLst>
      <p:ext uri="{BB962C8B-B14F-4D97-AF65-F5344CB8AC3E}">
        <p14:creationId xmlns:p14="http://schemas.microsoft.com/office/powerpoint/2010/main" val="86764762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2786" y="188640"/>
            <a:ext cx="9855861" cy="762000"/>
          </a:xfrm>
        </p:spPr>
        <p:txBody>
          <a:bodyPr/>
          <a:lstStyle/>
          <a:p>
            <a:r>
              <a:rPr lang="zh-TW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zh-TW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設定「課外活動」「學生出席資料」模組</a:t>
            </a: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5FC3762-C17C-4F0D-8704-CAE007BC71A7}"/>
              </a:ext>
            </a:extLst>
          </p:cNvPr>
          <p:cNvSpPr/>
          <p:nvPr/>
        </p:nvSpPr>
        <p:spPr>
          <a:xfrm>
            <a:off x="1657310" y="2337847"/>
            <a:ext cx="8880648" cy="646331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3600" dirty="0"/>
              <a:t>設定「課外活動」、「學生出席資料」模組</a:t>
            </a:r>
            <a:endParaRPr lang="en-US" sz="36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A4711D8-46AA-4738-B659-52912859001A}"/>
              </a:ext>
            </a:extLst>
          </p:cNvPr>
          <p:cNvSpPr/>
          <p:nvPr/>
        </p:nvSpPr>
        <p:spPr>
          <a:xfrm>
            <a:off x="1655676" y="3909721"/>
            <a:ext cx="8880648" cy="1754326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zh-TW" altLang="en-US" sz="3600" dirty="0"/>
              <a:t>如果要獎勵部份參加活動的學生，以及懲罰部份缺席、遲到的學生，應該先輸入學生的活動及出席紀錄。</a:t>
            </a:r>
            <a:endParaRPr lang="en-US" altLang="zh-TW" sz="3600" dirty="0"/>
          </a:p>
        </p:txBody>
      </p:sp>
    </p:spTree>
    <p:extLst>
      <p:ext uri="{BB962C8B-B14F-4D97-AF65-F5344CB8AC3E}">
        <p14:creationId xmlns:p14="http://schemas.microsoft.com/office/powerpoint/2010/main" val="3439310978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圓角 2">
            <a:extLst>
              <a:ext uri="{FF2B5EF4-FFF2-40B4-BE49-F238E27FC236}">
                <a16:creationId xmlns:a16="http://schemas.microsoft.com/office/drawing/2014/main" id="{3D073C97-342D-490B-9D6E-5B43FE4AB5DF}"/>
              </a:ext>
            </a:extLst>
          </p:cNvPr>
          <p:cNvSpPr/>
          <p:nvPr/>
        </p:nvSpPr>
        <p:spPr bwMode="auto">
          <a:xfrm>
            <a:off x="1883532" y="1700808"/>
            <a:ext cx="8424936" cy="345638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7200" b="1" dirty="0" err="1">
                <a:solidFill>
                  <a:srgbClr val="F0EA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開始使用</a:t>
            </a:r>
            <a:endParaRPr lang="en-US" sz="7200" b="1" dirty="0">
              <a:solidFill>
                <a:srgbClr val="F0EA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7200" b="1" dirty="0">
                <a:solidFill>
                  <a:srgbClr val="F0EA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</a:t>
            </a:r>
            <a:r>
              <a:rPr lang="en-US" sz="7200" b="1" dirty="0" err="1">
                <a:solidFill>
                  <a:srgbClr val="F0EA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獎懲資料」模組</a:t>
            </a:r>
            <a:endParaRPr lang="en-US" sz="7200" b="1" dirty="0">
              <a:solidFill>
                <a:srgbClr val="F0EA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946537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2843461-B52C-4F7A-B2CC-32A4305A25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02" r="1637" b="1351"/>
          <a:stretch/>
        </p:blipFill>
        <p:spPr>
          <a:xfrm>
            <a:off x="623393" y="1196752"/>
            <a:ext cx="3456384" cy="5112568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706BDFF-0858-46A4-8C06-CEC993764EF7}"/>
              </a:ext>
            </a:extLst>
          </p:cNvPr>
          <p:cNvSpPr/>
          <p:nvPr/>
        </p:nvSpPr>
        <p:spPr>
          <a:xfrm>
            <a:off x="4432628" y="1782396"/>
            <a:ext cx="7128792" cy="3293209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設定使用功過制度 </a:t>
            </a:r>
            <a:r>
              <a:rPr lang="en-US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操行分制度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設定獎勵事項、「課外活動」職位的預設獎勵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設定懲罰事項、「學生出席資料」的預設懲罰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206BCBE5-EDE1-4DBB-B594-EF04E5A76D02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</a:t>
            </a:r>
          </a:p>
        </p:txBody>
      </p:sp>
    </p:spTree>
    <p:extLst>
      <p:ext uri="{BB962C8B-B14F-4D97-AF65-F5344CB8AC3E}">
        <p14:creationId xmlns:p14="http://schemas.microsoft.com/office/powerpoint/2010/main" val="120598758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3A81E0C-AD0B-4F6F-8D8D-6D0713975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66" y="1076659"/>
            <a:ext cx="6170245" cy="5475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基本資料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7248128" y="5157192"/>
            <a:ext cx="4680520" cy="864096"/>
          </a:xfrm>
          <a:prstGeom prst="wedgeRoundRectCallout">
            <a:avLst>
              <a:gd name="adj1" fmla="val -58403"/>
              <a:gd name="adj2" fmla="val -43978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獎懲資料＞設定＞基本資料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792CD4F-9B2E-4721-B616-BBAFC9F03592}"/>
              </a:ext>
            </a:extLst>
          </p:cNvPr>
          <p:cNvSpPr/>
          <p:nvPr/>
        </p:nvSpPr>
        <p:spPr bwMode="auto">
          <a:xfrm>
            <a:off x="479376" y="1196751"/>
            <a:ext cx="720080" cy="38396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83302720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3A81E0C-AD0B-4F6F-8D8D-6D0713975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66" y="1076659"/>
            <a:ext cx="6170245" cy="5475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基本資料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1919536" y="2415736"/>
            <a:ext cx="7200800" cy="1152128"/>
          </a:xfrm>
          <a:prstGeom prst="wedgeRoundRectCallout">
            <a:avLst>
              <a:gd name="adj1" fmla="val -39701"/>
              <a:gd name="adj2" fmla="val -10189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功過制</a:t>
            </a: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操行分不可以在同一學年混合使用。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965A88-2239-4C1C-A9DF-55722BE0FB32}"/>
              </a:ext>
            </a:extLst>
          </p:cNvPr>
          <p:cNvSpPr/>
          <p:nvPr/>
        </p:nvSpPr>
        <p:spPr bwMode="auto">
          <a:xfrm>
            <a:off x="1631504" y="1415472"/>
            <a:ext cx="1008112" cy="38396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0641134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「獎懲資料」模組簡介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D8972B4-3FD9-499C-953A-1437B2512F2C}"/>
              </a:ext>
            </a:extLst>
          </p:cNvPr>
          <p:cNvSpPr/>
          <p:nvPr/>
        </p:nvSpPr>
        <p:spPr>
          <a:xfrm>
            <a:off x="839416" y="1473832"/>
            <a:ext cx="102611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highlight>
                  <a:srgbClr val="FFFF00"/>
                </a:highlight>
              </a:rPr>
              <a:t>功過制度</a:t>
            </a:r>
            <a:r>
              <a:rPr lang="en-US" sz="3200" dirty="0">
                <a:highlight>
                  <a:srgbClr val="FFFF00"/>
                </a:highlight>
              </a:rPr>
              <a:t> (Merit/Demerit)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獎勵可以配以優點、小功、大功，而懲罰可以配以缺點、小過、大過，最多可以增至5獎5懲。如果只需要獎勵數目的話，可以轉換為更高級別的獎懲，甚至可以把獎懲互相抵消。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6F53E48-BEEA-4B25-8576-24DADA7EA30A}"/>
              </a:ext>
            </a:extLst>
          </p:cNvPr>
          <p:cNvSpPr/>
          <p:nvPr/>
        </p:nvSpPr>
        <p:spPr>
          <a:xfrm>
            <a:off x="839416" y="4149080"/>
            <a:ext cx="105131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highlight>
                  <a:srgbClr val="FFFF00"/>
                </a:highlight>
              </a:rPr>
              <a:t>操行分制度</a:t>
            </a:r>
            <a:r>
              <a:rPr lang="en-US" sz="3200" dirty="0">
                <a:highlight>
                  <a:srgbClr val="FFFF00"/>
                </a:highlight>
              </a:rPr>
              <a:t> (Conduct Mark)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err="1"/>
              <a:t>所有學生都有一個基本分數，新增的獎勵和懲罰紀錄會增加或減少這個分數。合併後的分數可轉換為有意義的文字</a:t>
            </a:r>
            <a:r>
              <a:rPr lang="en-US" sz="32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19299737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3A81E0C-AD0B-4F6F-8D8D-6D0713975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66" y="1076659"/>
            <a:ext cx="6170245" cy="5475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基本資料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2783632" y="3814395"/>
            <a:ext cx="5616624" cy="1800200"/>
          </a:xfrm>
          <a:prstGeom prst="wedgeRoundRectCallout">
            <a:avLst>
              <a:gd name="adj1" fmla="val -55789"/>
              <a:gd name="adj2" fmla="val -12334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如果學校容許學生由較小的獎勵和懲罰，累積至較大的獎勵和懲罰，就可以選用「允許轉換」。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5C8CCB9-F72E-4B65-AF58-35F93C30B02A}"/>
              </a:ext>
            </a:extLst>
          </p:cNvPr>
          <p:cNvSpPr/>
          <p:nvPr/>
        </p:nvSpPr>
        <p:spPr bwMode="auto">
          <a:xfrm>
            <a:off x="1559496" y="2244544"/>
            <a:ext cx="792088" cy="46437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6961390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3A81E0C-AD0B-4F6F-8D8D-6D0713975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66" y="1076659"/>
            <a:ext cx="6170245" cy="5475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基本資料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7104112" y="5157192"/>
            <a:ext cx="4464496" cy="1126773"/>
          </a:xfrm>
          <a:prstGeom prst="wedgeRoundRectCallout">
            <a:avLst>
              <a:gd name="adj1" fmla="val -53390"/>
              <a:gd name="adj2" fmla="val -99948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轉換的數量可以自行決定。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5C7A615-A6C9-43D0-B9B0-D27A95C3E44D}"/>
              </a:ext>
            </a:extLst>
          </p:cNvPr>
          <p:cNvSpPr/>
          <p:nvPr/>
        </p:nvSpPr>
        <p:spPr bwMode="auto">
          <a:xfrm>
            <a:off x="5591944" y="2711616"/>
            <a:ext cx="1296144" cy="30216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3538015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轉換獎懲級別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Group 1">
            <a:extLst>
              <a:ext uri="{FF2B5EF4-FFF2-40B4-BE49-F238E27FC236}">
                <a16:creationId xmlns:a16="http://schemas.microsoft.com/office/drawing/2014/main" id="{6D1DB675-3E42-475F-B4B6-1FB9B08FA5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616783"/>
              </p:ext>
            </p:extLst>
          </p:nvPr>
        </p:nvGraphicFramePr>
        <p:xfrm>
          <a:off x="2351584" y="1484784"/>
          <a:ext cx="2971800" cy="4530724"/>
        </p:xfrm>
        <a:graphic>
          <a:graphicData uri="http://schemas.openxmlformats.org/drawingml/2006/table">
            <a:tbl>
              <a:tblPr/>
              <a:tblGrid>
                <a:gridCol w="1228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3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401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獎　　勵</a:t>
                      </a:r>
                    </a:p>
                  </a:txBody>
                  <a:tcPr marL="90000" marR="90000" marT="46803" marB="46803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48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等級</a:t>
                      </a:r>
                    </a:p>
                  </a:txBody>
                  <a:tcPr marL="90000" marR="90000" marT="46803" marB="46803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轉換至高一級</a:t>
                      </a:r>
                    </a:p>
                  </a:txBody>
                  <a:tcPr marL="90000" marR="90000" marT="46803" marB="46803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303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優點</a:t>
                      </a:r>
                    </a:p>
                  </a:txBody>
                  <a:tcPr marL="90000" marR="90000" marT="46803" marB="46803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</a:txBody>
                  <a:tcPr marL="90000" marR="90000" marT="104334" marB="46803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303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小功</a:t>
                      </a:r>
                    </a:p>
                  </a:txBody>
                  <a:tcPr marL="90000" marR="90000" marT="46803" marB="46803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</a:txBody>
                  <a:tcPr marL="90000" marR="90000" marT="104334" marB="46803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040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大功</a:t>
                      </a:r>
                    </a:p>
                  </a:txBody>
                  <a:tcPr marL="90000" marR="90000" marT="46803" marB="46803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8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T="45723" marB="4572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0401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懲　　罰</a:t>
                      </a:r>
                    </a:p>
                  </a:txBody>
                  <a:tcPr marL="90000" marR="90000" marT="46803" marB="46803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48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等級</a:t>
                      </a:r>
                    </a:p>
                  </a:txBody>
                  <a:tcPr marL="90000" marR="90000" marT="46803" marB="46803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轉換至高一級</a:t>
                      </a:r>
                    </a:p>
                  </a:txBody>
                  <a:tcPr marL="90000" marR="90000" marT="46803" marB="46803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03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缺點</a:t>
                      </a:r>
                    </a:p>
                  </a:txBody>
                  <a:tcPr marL="90000" marR="90000" marT="46803" marB="46803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</a:txBody>
                  <a:tcPr marL="90000" marR="90000" marT="104334" marB="46803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303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小過</a:t>
                      </a:r>
                    </a:p>
                  </a:txBody>
                  <a:tcPr marL="90000" marR="90000" marT="46803" marB="46803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</a:txBody>
                  <a:tcPr marL="90000" marR="90000" marT="104334" marB="46803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040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大過</a:t>
                      </a:r>
                    </a:p>
                  </a:txBody>
                  <a:tcPr marL="90000" marR="90000" marT="46803" marB="46803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8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T="45723" marB="45723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Text Box 70">
            <a:extLst>
              <a:ext uri="{FF2B5EF4-FFF2-40B4-BE49-F238E27FC236}">
                <a16:creationId xmlns:a16="http://schemas.microsoft.com/office/drawing/2014/main" id="{7046571D-B65E-465A-B6F7-941EB01623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1967" y="1430907"/>
            <a:ext cx="2251075" cy="95628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defPPr>
              <a:defRPr lang="zh-HK"/>
            </a:defPPr>
            <a:lvl1pPr algn="ctr">
              <a:spcBef>
                <a:spcPct val="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r>
              <a:rPr lang="en-US" altLang="zh-HK"/>
              <a:t>學生甲</a:t>
            </a:r>
            <a:endParaRPr lang="en-US" altLang="zh-HK" dirty="0"/>
          </a:p>
          <a:p>
            <a:r>
              <a:rPr lang="en-US" altLang="zh-TW"/>
              <a:t>2</a:t>
            </a:r>
            <a:r>
              <a:rPr lang="en-US" altLang="zh-HK"/>
              <a:t>小功 </a:t>
            </a:r>
            <a:r>
              <a:rPr lang="en-US" altLang="zh-TW"/>
              <a:t>4</a:t>
            </a:r>
            <a:r>
              <a:rPr lang="en-US" altLang="zh-HK"/>
              <a:t>優點</a:t>
            </a:r>
            <a:endParaRPr lang="en-US" altLang="zh-HK" dirty="0"/>
          </a:p>
        </p:txBody>
      </p:sp>
      <p:sp>
        <p:nvSpPr>
          <p:cNvPr id="8" name="Text Box 71">
            <a:extLst>
              <a:ext uri="{FF2B5EF4-FFF2-40B4-BE49-F238E27FC236}">
                <a16:creationId xmlns:a16="http://schemas.microsoft.com/office/drawing/2014/main" id="{144924B4-D813-4F7A-98D5-72A2DF5D1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1967" y="2906440"/>
            <a:ext cx="2251075" cy="1387475"/>
          </a:xfrm>
          <a:prstGeom prst="rect">
            <a:avLst/>
          </a:prstGeom>
          <a:solidFill>
            <a:srgbClr val="F0EA6A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defPPr>
              <a:defRPr lang="zh-HK"/>
            </a:defPPr>
            <a:lvl1pPr algn="ctr">
              <a:spcBef>
                <a:spcPct val="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r>
              <a:rPr lang="en-US" altLang="zh-HK"/>
              <a:t>轉換</a:t>
            </a:r>
          </a:p>
          <a:p>
            <a:r>
              <a:rPr lang="en-US" altLang="zh-TW"/>
              <a:t>↓</a:t>
            </a:r>
          </a:p>
          <a:p>
            <a:r>
              <a:rPr lang="en-US" altLang="zh-TW"/>
              <a:t>10</a:t>
            </a:r>
            <a:r>
              <a:rPr lang="en-US" altLang="zh-HK"/>
              <a:t>優點</a:t>
            </a:r>
          </a:p>
        </p:txBody>
      </p:sp>
      <p:sp>
        <p:nvSpPr>
          <p:cNvPr id="9" name="Text Box 72">
            <a:extLst>
              <a:ext uri="{FF2B5EF4-FFF2-40B4-BE49-F238E27FC236}">
                <a16:creationId xmlns:a16="http://schemas.microsoft.com/office/drawing/2014/main" id="{63C3048D-039F-4C50-A2CC-1DCA1584DB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1967" y="4725144"/>
            <a:ext cx="2251075" cy="1387475"/>
          </a:xfrm>
          <a:prstGeom prst="rect">
            <a:avLst/>
          </a:prstGeom>
          <a:solidFill>
            <a:srgbClr val="F0EA6A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defPPr>
              <a:defRPr lang="zh-HK"/>
            </a:defPPr>
            <a:lvl1pPr algn="ctr">
              <a:spcBef>
                <a:spcPct val="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r>
              <a:rPr lang="en-US" altLang="zh-HK"/>
              <a:t>轉換</a:t>
            </a:r>
          </a:p>
          <a:p>
            <a:r>
              <a:rPr lang="en-US" altLang="zh-TW"/>
              <a:t>↓</a:t>
            </a:r>
          </a:p>
          <a:p>
            <a:r>
              <a:rPr lang="en-US" altLang="zh-TW"/>
              <a:t>1</a:t>
            </a:r>
            <a:r>
              <a:rPr lang="en-US" altLang="zh-HK"/>
              <a:t>大功 </a:t>
            </a:r>
            <a:r>
              <a:rPr lang="en-US" altLang="zh-TW"/>
              <a:t>1</a:t>
            </a:r>
            <a:r>
              <a:rPr lang="en-US" altLang="zh-HK"/>
              <a:t>優點</a:t>
            </a:r>
          </a:p>
        </p:txBody>
      </p:sp>
      <p:sp>
        <p:nvSpPr>
          <p:cNvPr id="10" name="Text Box 73">
            <a:extLst>
              <a:ext uri="{FF2B5EF4-FFF2-40B4-BE49-F238E27FC236}">
                <a16:creationId xmlns:a16="http://schemas.microsoft.com/office/drawing/2014/main" id="{DCA01B07-33B4-4D14-A9B9-62188A9AB3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2304" y="1430907"/>
            <a:ext cx="2251075" cy="1079500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defPPr>
              <a:defRPr lang="zh-HK"/>
            </a:defPPr>
            <a:lvl1pPr algn="ctr">
              <a:spcBef>
                <a:spcPct val="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r>
              <a:rPr lang="en-US" altLang="zh-HK"/>
              <a:t>學生乙</a:t>
            </a:r>
          </a:p>
          <a:p>
            <a:r>
              <a:rPr lang="en-US" altLang="zh-TW"/>
              <a:t>1</a:t>
            </a:r>
            <a:r>
              <a:rPr lang="en-US" altLang="zh-HK"/>
              <a:t>小過 </a:t>
            </a:r>
            <a:r>
              <a:rPr lang="en-US" altLang="zh-TW"/>
              <a:t>6</a:t>
            </a:r>
            <a:r>
              <a:rPr lang="en-US" altLang="zh-HK"/>
              <a:t>缺點</a:t>
            </a:r>
          </a:p>
        </p:txBody>
      </p:sp>
      <p:sp>
        <p:nvSpPr>
          <p:cNvPr id="11" name="Text Box 74">
            <a:extLst>
              <a:ext uri="{FF2B5EF4-FFF2-40B4-BE49-F238E27FC236}">
                <a16:creationId xmlns:a16="http://schemas.microsoft.com/office/drawing/2014/main" id="{51F9C812-33E0-4198-9470-3E725863A8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2304" y="2906440"/>
            <a:ext cx="2251075" cy="1387475"/>
          </a:xfrm>
          <a:prstGeom prst="rect">
            <a:avLst/>
          </a:prstGeom>
          <a:solidFill>
            <a:srgbClr val="F0EA6A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defPPr>
              <a:defRPr lang="zh-HK"/>
            </a:defPPr>
            <a:lvl1pPr algn="ctr">
              <a:spcBef>
                <a:spcPct val="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r>
              <a:rPr lang="en-US" altLang="zh-HK"/>
              <a:t>轉換</a:t>
            </a:r>
          </a:p>
          <a:p>
            <a:r>
              <a:rPr lang="en-US" altLang="zh-TW"/>
              <a:t>↓</a:t>
            </a:r>
          </a:p>
          <a:p>
            <a:r>
              <a:rPr lang="en-US" altLang="zh-TW"/>
              <a:t>9</a:t>
            </a:r>
            <a:r>
              <a:rPr lang="en-US" altLang="zh-HK"/>
              <a:t>缺點</a:t>
            </a:r>
          </a:p>
        </p:txBody>
      </p:sp>
      <p:sp>
        <p:nvSpPr>
          <p:cNvPr id="12" name="Text Box 75">
            <a:extLst>
              <a:ext uri="{FF2B5EF4-FFF2-40B4-BE49-F238E27FC236}">
                <a16:creationId xmlns:a16="http://schemas.microsoft.com/office/drawing/2014/main" id="{59546D00-7B92-4996-AFDB-8871C5945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2304" y="4725144"/>
            <a:ext cx="2251075" cy="1387475"/>
          </a:xfrm>
          <a:prstGeom prst="rect">
            <a:avLst/>
          </a:prstGeom>
          <a:solidFill>
            <a:srgbClr val="F0EA6A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defPPr>
              <a:defRPr lang="zh-HK"/>
            </a:defPPr>
            <a:lvl1pPr algn="ctr">
              <a:spcBef>
                <a:spcPct val="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r>
              <a:rPr lang="en-US" altLang="zh-HK"/>
              <a:t>轉換</a:t>
            </a:r>
          </a:p>
          <a:p>
            <a:r>
              <a:rPr lang="en-US" altLang="zh-TW"/>
              <a:t>↓</a:t>
            </a:r>
          </a:p>
          <a:p>
            <a:r>
              <a:rPr lang="en-US" altLang="zh-TW"/>
              <a:t>1</a:t>
            </a:r>
            <a:r>
              <a:rPr lang="en-US" altLang="zh-HK"/>
              <a:t>大過</a:t>
            </a:r>
          </a:p>
        </p:txBody>
      </p:sp>
      <p:sp>
        <p:nvSpPr>
          <p:cNvPr id="13" name="AutoShape 89">
            <a:extLst>
              <a:ext uri="{FF2B5EF4-FFF2-40B4-BE49-F238E27FC236}">
                <a16:creationId xmlns:a16="http://schemas.microsoft.com/office/drawing/2014/main" id="{29E73A6E-0B7E-47A0-A36E-9F2273189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832" y="2602200"/>
            <a:ext cx="209550" cy="485775"/>
          </a:xfrm>
          <a:prstGeom prst="curvedLeftArrow">
            <a:avLst>
              <a:gd name="adj1" fmla="val 45076"/>
              <a:gd name="adj2" fmla="val 92298"/>
              <a:gd name="adj3" fmla="val 66667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TW" altLang="en-US"/>
          </a:p>
        </p:txBody>
      </p:sp>
      <p:sp>
        <p:nvSpPr>
          <p:cNvPr id="14" name="AutoShape 89">
            <a:extLst>
              <a:ext uri="{FF2B5EF4-FFF2-40B4-BE49-F238E27FC236}">
                <a16:creationId xmlns:a16="http://schemas.microsoft.com/office/drawing/2014/main" id="{1A7D35F2-ACAF-4A1C-97B1-0E5B106FC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3832" y="4881555"/>
            <a:ext cx="209550" cy="485775"/>
          </a:xfrm>
          <a:prstGeom prst="curvedLeftArrow">
            <a:avLst>
              <a:gd name="adj1" fmla="val 45076"/>
              <a:gd name="adj2" fmla="val 92298"/>
              <a:gd name="adj3" fmla="val 66667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57246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3A81E0C-AD0B-4F6F-8D8D-6D0713975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66" y="1076659"/>
            <a:ext cx="6170245" cy="5475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基本資料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6672064" y="4274255"/>
            <a:ext cx="4824536" cy="1944216"/>
          </a:xfrm>
          <a:prstGeom prst="wedgeRoundRectCallout">
            <a:avLst>
              <a:gd name="adj1" fmla="val -60771"/>
              <a:gd name="adj2" fmla="val 41885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這個選項可以讓學生的功過相抵，例如</a:t>
            </a: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個優點可以抵消</a:t>
            </a:r>
            <a:r>
              <a:rPr kumimoji="1" lang="en-US" altLang="zh-TW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個缺點。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FC989A5-296A-4E22-A71D-71E80590D4F5}"/>
              </a:ext>
            </a:extLst>
          </p:cNvPr>
          <p:cNvSpPr/>
          <p:nvPr/>
        </p:nvSpPr>
        <p:spPr bwMode="auto">
          <a:xfrm>
            <a:off x="479376" y="5834508"/>
            <a:ext cx="5616624" cy="71762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14601156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功過相抵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Group 1">
            <a:extLst>
              <a:ext uri="{FF2B5EF4-FFF2-40B4-BE49-F238E27FC236}">
                <a16:creationId xmlns:a16="http://schemas.microsoft.com/office/drawing/2014/main" id="{AA2D0D0F-D2F7-423C-9F3F-1494A90C80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105802"/>
              </p:ext>
            </p:extLst>
          </p:nvPr>
        </p:nvGraphicFramePr>
        <p:xfrm>
          <a:off x="963193" y="1056835"/>
          <a:ext cx="3188591" cy="5385486"/>
        </p:xfrm>
        <a:graphic>
          <a:graphicData uri="http://schemas.openxmlformats.org/drawingml/2006/table">
            <a:tbl>
              <a:tblPr/>
              <a:tblGrid>
                <a:gridCol w="1318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02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0348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獎　　勵</a:t>
                      </a:r>
                    </a:p>
                  </a:txBody>
                  <a:tcPr marL="90000" marR="90000" marT="46776" marB="46776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90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等級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0000" marR="90000" marT="46776" marB="4677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轉換至高一級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0000" marR="90000" marT="46776" marB="46776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340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優點</a:t>
                      </a:r>
                    </a:p>
                  </a:txBody>
                  <a:tcPr marL="90000" marR="90000" marT="46776" marB="4677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</a:txBody>
                  <a:tcPr marL="90000" marR="90000" marT="104275" marB="46776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340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小功</a:t>
                      </a:r>
                    </a:p>
                  </a:txBody>
                  <a:tcPr marL="90000" marR="90000" marT="46776" marB="4677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</a:txBody>
                  <a:tcPr marL="90000" marR="90000" marT="104275" marB="46776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540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大功</a:t>
                      </a:r>
                    </a:p>
                  </a:txBody>
                  <a:tcPr marL="90000" marR="90000" marT="46776" marB="4677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T="45697" marB="45697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348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懲　　罰</a:t>
                      </a:r>
                    </a:p>
                  </a:txBody>
                  <a:tcPr marL="90000" marR="90000" marT="46776" marB="4677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90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等級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0000" marR="90000" marT="46776" marB="4677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轉換至高一級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0000" marR="90000" marT="46776" marB="46776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340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缺點</a:t>
                      </a:r>
                    </a:p>
                  </a:txBody>
                  <a:tcPr marL="90000" marR="90000" marT="46776" marB="4677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</a:txBody>
                  <a:tcPr marL="90000" marR="90000" marT="104275" marB="46776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340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小過</a:t>
                      </a:r>
                    </a:p>
                  </a:txBody>
                  <a:tcPr marL="90000" marR="90000" marT="46776" marB="4677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</a:p>
                  </a:txBody>
                  <a:tcPr marL="90000" marR="90000" marT="104275" marB="46776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540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大過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0000" marR="90000" marT="46776" marB="4677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16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T="45697" marB="45697"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0348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抵消規則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90000" marR="90000" marT="46776" marB="46776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19294"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1獎勵級別1=1懲罰級別1</a:t>
                      </a:r>
                    </a:p>
                  </a:txBody>
                  <a:tcPr marL="90000" marR="90000" marT="46776" marB="46776" anchor="ctr" horzOverflow="overflow">
                    <a:lnL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4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Text Box 80">
            <a:extLst>
              <a:ext uri="{FF2B5EF4-FFF2-40B4-BE49-F238E27FC236}">
                <a16:creationId xmlns:a16="http://schemas.microsoft.com/office/drawing/2014/main" id="{031DFA86-D4A8-4FEA-AD98-06B004BA7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4980" y="1268760"/>
            <a:ext cx="2251075" cy="95628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HK" dirty="0" err="1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學生甲</a:t>
            </a:r>
            <a:endParaRPr lang="en-US" altLang="zh-HK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ct val="0"/>
              </a:spcBef>
            </a:pPr>
            <a:r>
              <a:rPr lang="en-US" altLang="zh-TW" sz="24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HK" sz="24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大功 </a:t>
            </a:r>
            <a:r>
              <a:rPr lang="en-US" altLang="zh-TW" sz="24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HK" sz="24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小過</a:t>
            </a:r>
          </a:p>
        </p:txBody>
      </p:sp>
      <p:sp>
        <p:nvSpPr>
          <p:cNvPr id="8" name="Text Box 81">
            <a:extLst>
              <a:ext uri="{FF2B5EF4-FFF2-40B4-BE49-F238E27FC236}">
                <a16:creationId xmlns:a16="http://schemas.microsoft.com/office/drawing/2014/main" id="{2652F2DC-C785-49F6-8137-A66C93A98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4980" y="2348880"/>
            <a:ext cx="2251075" cy="1202510"/>
          </a:xfrm>
          <a:prstGeom prst="rect">
            <a:avLst/>
          </a:prstGeom>
          <a:solidFill>
            <a:srgbClr val="F0EA6A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HK" sz="2400" dirty="0" err="1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轉換</a:t>
            </a:r>
            <a:endParaRPr lang="en-US" altLang="zh-HK" sz="240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ct val="0"/>
              </a:spcBef>
            </a:pPr>
            <a:r>
              <a:rPr lang="en-US" altLang="zh-TW" sz="24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↓</a:t>
            </a:r>
          </a:p>
          <a:p>
            <a:pPr algn="ctr">
              <a:spcBef>
                <a:spcPct val="0"/>
              </a:spcBef>
            </a:pPr>
            <a:r>
              <a:rPr lang="en-US" altLang="zh-TW" sz="24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en-US" altLang="zh-HK" sz="24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優點 </a:t>
            </a:r>
            <a:r>
              <a:rPr lang="en-US" altLang="zh-TW" sz="24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en-US" altLang="zh-HK" sz="2400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缺點</a:t>
            </a:r>
          </a:p>
        </p:txBody>
      </p:sp>
      <p:sp>
        <p:nvSpPr>
          <p:cNvPr id="9" name="Text Box 82">
            <a:extLst>
              <a:ext uri="{FF2B5EF4-FFF2-40B4-BE49-F238E27FC236}">
                <a16:creationId xmlns:a16="http://schemas.microsoft.com/office/drawing/2014/main" id="{E2C5CA31-863F-4F22-8606-FA9C3F43A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4980" y="3645024"/>
            <a:ext cx="2251075" cy="1202510"/>
          </a:xfrm>
          <a:prstGeom prst="rect">
            <a:avLst/>
          </a:prstGeom>
          <a:solidFill>
            <a:srgbClr val="F0EA6A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抵消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↓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優點</a:t>
            </a:r>
          </a:p>
        </p:txBody>
      </p:sp>
      <p:sp>
        <p:nvSpPr>
          <p:cNvPr id="10" name="Text Box 83">
            <a:extLst>
              <a:ext uri="{FF2B5EF4-FFF2-40B4-BE49-F238E27FC236}">
                <a16:creationId xmlns:a16="http://schemas.microsoft.com/office/drawing/2014/main" id="{A0908EA5-800E-4D74-9A25-C013723B1F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4980" y="4962794"/>
            <a:ext cx="2251075" cy="1202510"/>
          </a:xfrm>
          <a:prstGeom prst="rect">
            <a:avLst/>
          </a:prstGeom>
          <a:solidFill>
            <a:srgbClr val="F0EA6A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轉換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↓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小功</a:t>
            </a:r>
          </a:p>
        </p:txBody>
      </p:sp>
      <p:sp>
        <p:nvSpPr>
          <p:cNvPr id="11" name="Text Box 84">
            <a:extLst>
              <a:ext uri="{FF2B5EF4-FFF2-40B4-BE49-F238E27FC236}">
                <a16:creationId xmlns:a16="http://schemas.microsoft.com/office/drawing/2014/main" id="{04A2E5EC-FDE0-4503-94B8-F4C3720C4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955" y="1268760"/>
            <a:ext cx="3311525" cy="956288"/>
          </a:xfrm>
          <a:prstGeom prst="rect">
            <a:avLst/>
          </a:prstGeom>
          <a:solidFill>
            <a:srgbClr val="FF0000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HK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學生乙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優點 </a:t>
            </a: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小過 </a:t>
            </a: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缺點</a:t>
            </a:r>
          </a:p>
        </p:txBody>
      </p:sp>
      <p:sp>
        <p:nvSpPr>
          <p:cNvPr id="12" name="Text Box 85">
            <a:extLst>
              <a:ext uri="{FF2B5EF4-FFF2-40B4-BE49-F238E27FC236}">
                <a16:creationId xmlns:a16="http://schemas.microsoft.com/office/drawing/2014/main" id="{6A9D8573-E6C1-4A02-B126-B12669F9B6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955" y="2348880"/>
            <a:ext cx="3311525" cy="1202510"/>
          </a:xfrm>
          <a:prstGeom prst="rect">
            <a:avLst/>
          </a:prstGeom>
          <a:solidFill>
            <a:srgbClr val="F0EA6A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轉換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↓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優點 </a:t>
            </a: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缺點</a:t>
            </a:r>
          </a:p>
        </p:txBody>
      </p:sp>
      <p:sp>
        <p:nvSpPr>
          <p:cNvPr id="13" name="Text Box 86">
            <a:extLst>
              <a:ext uri="{FF2B5EF4-FFF2-40B4-BE49-F238E27FC236}">
                <a16:creationId xmlns:a16="http://schemas.microsoft.com/office/drawing/2014/main" id="{E3C07A8A-CDD7-44D5-A19B-1B0063697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955" y="3645024"/>
            <a:ext cx="3311525" cy="1202510"/>
          </a:xfrm>
          <a:prstGeom prst="rect">
            <a:avLst/>
          </a:prstGeom>
          <a:solidFill>
            <a:srgbClr val="F0EA6A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抵消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↓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缺點</a:t>
            </a:r>
          </a:p>
        </p:txBody>
      </p:sp>
      <p:sp>
        <p:nvSpPr>
          <p:cNvPr id="14" name="Text Box 87">
            <a:extLst>
              <a:ext uri="{FF2B5EF4-FFF2-40B4-BE49-F238E27FC236}">
                <a16:creationId xmlns:a16="http://schemas.microsoft.com/office/drawing/2014/main" id="{5B229270-C19E-4B84-B8BF-0427BAE033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955" y="4962794"/>
            <a:ext cx="3311525" cy="1202510"/>
          </a:xfrm>
          <a:prstGeom prst="rect">
            <a:avLst/>
          </a:prstGeom>
          <a:solidFill>
            <a:srgbClr val="F0EA6A"/>
          </a:solidFill>
          <a:ln w="38100">
            <a:solidFill>
              <a:schemeClr val="tx2">
                <a:lumMod val="75000"/>
              </a:schemeClr>
            </a:solidFill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轉換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↓</a:t>
            </a:r>
          </a:p>
          <a:p>
            <a:pPr algn="ctr">
              <a:spcBef>
                <a:spcPct val="0"/>
              </a:spcBef>
            </a:pP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小過 </a:t>
            </a:r>
            <a:r>
              <a:rPr lang="en-US" altLang="zh-TW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HK" sz="240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缺點</a:t>
            </a:r>
          </a:p>
        </p:txBody>
      </p:sp>
      <p:sp>
        <p:nvSpPr>
          <p:cNvPr id="15" name="AutoShape 89">
            <a:extLst>
              <a:ext uri="{FF2B5EF4-FFF2-40B4-BE49-F238E27FC236}">
                <a16:creationId xmlns:a16="http://schemas.microsoft.com/office/drawing/2014/main" id="{0B0559AC-23B2-428C-8799-8CC312FE7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696" y="2132856"/>
            <a:ext cx="209550" cy="485775"/>
          </a:xfrm>
          <a:prstGeom prst="curvedLeftArrow">
            <a:avLst>
              <a:gd name="adj1" fmla="val 45076"/>
              <a:gd name="adj2" fmla="val 92298"/>
              <a:gd name="adj3" fmla="val 66667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TW" altLang="en-US"/>
          </a:p>
        </p:txBody>
      </p:sp>
      <p:sp>
        <p:nvSpPr>
          <p:cNvPr id="16" name="AutoShape 89">
            <a:extLst>
              <a:ext uri="{FF2B5EF4-FFF2-40B4-BE49-F238E27FC236}">
                <a16:creationId xmlns:a16="http://schemas.microsoft.com/office/drawing/2014/main" id="{35D9EB0D-C286-49A5-A23A-AE0C95731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696" y="4255527"/>
            <a:ext cx="209550" cy="485775"/>
          </a:xfrm>
          <a:prstGeom prst="curvedLeftArrow">
            <a:avLst>
              <a:gd name="adj1" fmla="val 45076"/>
              <a:gd name="adj2" fmla="val 92298"/>
              <a:gd name="adj3" fmla="val 66667"/>
            </a:avLst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5886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獎勵規則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7412ABB-DCB2-4047-B095-1F36A7B8C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24745"/>
            <a:ext cx="9361040" cy="5192986"/>
          </a:xfrm>
          <a:prstGeom prst="rect">
            <a:avLst/>
          </a:prstGeom>
        </p:spPr>
      </p:pic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1847528" y="4874604"/>
            <a:ext cx="10179792" cy="1443127"/>
          </a:xfrm>
          <a:prstGeom prst="wedgeRoundRectCallout">
            <a:avLst>
              <a:gd name="adj1" fmla="val -52985"/>
              <a:gd name="adj2" fmla="val -40452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TW" altLang="en-US" sz="20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如果學校能善用本版的「預設評分」、「前置補充」、 「後置補充」、「出處」、「類別」、「成績表列印次序」，日後編修獎懲紀錄的工作就會較為輕鬆。</a:t>
            </a:r>
            <a:endParaRPr kumimoji="1" lang="en-US" altLang="zh-TW" sz="20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kumimoji="1" lang="en-US" altLang="zh-TW" sz="20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TW" altLang="en-US" sz="20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「成績表列印次序」的數值不能重複</a:t>
            </a:r>
            <a:r>
              <a:rPr kumimoji="1" lang="en-US" altLang="zh-TW" sz="20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0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編修學生紀錄則允許重複</a:t>
            </a:r>
            <a:r>
              <a:rPr kumimoji="1" lang="en-US" altLang="zh-TW" sz="20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20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，但可以使用小數。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AB476E-1A6D-44C9-B7F8-AFEB5879C64C}"/>
              </a:ext>
            </a:extLst>
          </p:cNvPr>
          <p:cNvSpPr/>
          <p:nvPr/>
        </p:nvSpPr>
        <p:spPr bwMode="auto">
          <a:xfrm>
            <a:off x="983432" y="1196752"/>
            <a:ext cx="864096" cy="43204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1671198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19D0C221-CE91-4155-BE87-B08F5B157C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1150145"/>
            <a:ext cx="11153053" cy="4871143"/>
          </a:xfrm>
          <a:prstGeom prst="rect">
            <a:avLst/>
          </a:prstGeo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懲罰規則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課外活動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6672064" y="4797152"/>
            <a:ext cx="5104380" cy="1443127"/>
          </a:xfrm>
          <a:prstGeom prst="wedgeRoundRectCallout">
            <a:avLst>
              <a:gd name="adj1" fmla="val -58798"/>
              <a:gd name="adj2" fmla="val -18761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「獎勵規則」、「懲罰規則」、「課外活動」三個版面讓使用者預先設定好獎勵和懲罰。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C58AE3F-78D5-4A73-8687-7A3564894C21}"/>
              </a:ext>
            </a:extLst>
          </p:cNvPr>
          <p:cNvSpPr/>
          <p:nvPr/>
        </p:nvSpPr>
        <p:spPr bwMode="auto">
          <a:xfrm>
            <a:off x="1127448" y="1268760"/>
            <a:ext cx="1584176" cy="38396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46806835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C4C915FF-A960-4614-804F-4934C9766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6247"/>
            <a:ext cx="8781624" cy="5095081"/>
          </a:xfrm>
          <a:prstGeom prst="rect">
            <a:avLst/>
          </a:prstGeo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出席資料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6744072" y="3284984"/>
            <a:ext cx="5047020" cy="1443127"/>
          </a:xfrm>
          <a:prstGeom prst="wedgeRoundRectCallout">
            <a:avLst>
              <a:gd name="adj1" fmla="val -58039"/>
              <a:gd name="adj2" fmla="val -22185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學校可以按需要，自訂搜尋缺課、遲到次數。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5317778-E720-47A7-B37F-E0A82A9365F2}"/>
              </a:ext>
            </a:extLst>
          </p:cNvPr>
          <p:cNvSpPr/>
          <p:nvPr/>
        </p:nvSpPr>
        <p:spPr bwMode="auto">
          <a:xfrm>
            <a:off x="3503712" y="1484784"/>
            <a:ext cx="792088" cy="43204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ACA278E-9176-4B57-8032-1FA47ECAB48F}"/>
              </a:ext>
            </a:extLst>
          </p:cNvPr>
          <p:cNvSpPr/>
          <p:nvPr/>
        </p:nvSpPr>
        <p:spPr bwMode="auto">
          <a:xfrm>
            <a:off x="1739516" y="3933055"/>
            <a:ext cx="1476164" cy="813135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35A896F-8E84-4A1F-88FD-5AD52523AC37}"/>
              </a:ext>
            </a:extLst>
          </p:cNvPr>
          <p:cNvSpPr/>
          <p:nvPr/>
        </p:nvSpPr>
        <p:spPr bwMode="auto">
          <a:xfrm>
            <a:off x="1739516" y="5517232"/>
            <a:ext cx="1476164" cy="813135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04060004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C4C915FF-A960-4614-804F-4934C9766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752" y="1268760"/>
            <a:ext cx="8781624" cy="5095081"/>
          </a:xfrm>
          <a:prstGeom prst="rect">
            <a:avLst/>
          </a:prstGeo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課外活動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出席資料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AutoShape 2">
            <a:extLst>
              <a:ext uri="{FF2B5EF4-FFF2-40B4-BE49-F238E27FC236}">
                <a16:creationId xmlns:a16="http://schemas.microsoft.com/office/drawing/2014/main" id="{354E8C98-BF28-469C-846C-F2CFCDC70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9564" y="4149080"/>
            <a:ext cx="6696744" cy="2093356"/>
          </a:xfrm>
          <a:prstGeom prst="roundRect">
            <a:avLst>
              <a:gd name="adj" fmla="val 23056"/>
            </a:avLst>
          </a:prstGeom>
          <a:solidFill>
            <a:srgbClr val="FF0000"/>
          </a:solidFill>
          <a:ln w="38160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HK" sz="2800" b="1" dirty="0" err="1">
                <a:solidFill>
                  <a:srgbClr val="FFFF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注意</a:t>
            </a:r>
            <a:endParaRPr lang="en-US" altLang="zh-HK" sz="2800" b="1" dirty="0">
              <a:solidFill>
                <a:srgbClr val="FFFF6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</a:pPr>
            <a:r>
              <a:rPr lang="en-US" altLang="zh-HK" sz="24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en-US" altLang="zh-HK" sz="2400" b="1" dirty="0" err="1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設定」的「課外活動</a:t>
            </a:r>
            <a:r>
              <a:rPr lang="en-US" altLang="zh-HK" sz="24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」、「</a:t>
            </a:r>
            <a:r>
              <a:rPr lang="en-US" altLang="zh-HK" sz="2400" b="1" dirty="0" err="1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出席資料」兩個版面只是訂下一些預設的獎懲規則，最後仍要使用者自行決定是否使用</a:t>
            </a:r>
            <a:r>
              <a:rPr lang="en-US" altLang="zh-HK" sz="24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TW" altLang="en-US" sz="24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系統</a:t>
            </a:r>
            <a:r>
              <a:rPr lang="en-US" altLang="zh-HK" sz="2400" b="1" dirty="0" err="1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不會自動為學生加入這些獎懲</a:t>
            </a:r>
            <a:r>
              <a:rPr lang="en-US" altLang="zh-HK" sz="24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6B22721-4A74-49FB-ADA0-B77C49272920}"/>
              </a:ext>
            </a:extLst>
          </p:cNvPr>
          <p:cNvSpPr/>
          <p:nvPr/>
        </p:nvSpPr>
        <p:spPr bwMode="auto">
          <a:xfrm>
            <a:off x="2720858" y="1412776"/>
            <a:ext cx="1574942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3404381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2423FF3F-82AB-4956-A58E-AE351C4E609F}"/>
              </a:ext>
            </a:extLst>
          </p:cNvPr>
          <p:cNvSpPr/>
          <p:nvPr/>
        </p:nvSpPr>
        <p:spPr bwMode="auto">
          <a:xfrm>
            <a:off x="3773742" y="2217663"/>
            <a:ext cx="4644516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練習三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DB4B980B-F03C-46C1-8A2E-D9320B03B17C}"/>
              </a:ext>
            </a:extLst>
          </p:cNvPr>
          <p:cNvSpPr/>
          <p:nvPr/>
        </p:nvSpPr>
        <p:spPr bwMode="auto">
          <a:xfrm>
            <a:off x="2988320" y="3789041"/>
            <a:ext cx="6215360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設定獎懲資料</a:t>
            </a:r>
          </a:p>
        </p:txBody>
      </p:sp>
    </p:spTree>
    <p:extLst>
      <p:ext uri="{BB962C8B-B14F-4D97-AF65-F5344CB8AC3E}">
        <p14:creationId xmlns:p14="http://schemas.microsoft.com/office/powerpoint/2010/main" val="190156339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「獎懲資料」模組簡介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371E5DF5-8456-4F39-863C-8E4F8306239E}"/>
              </a:ext>
            </a:extLst>
          </p:cNvPr>
          <p:cNvSpPr>
            <a:spLocks/>
          </p:cNvSpPr>
          <p:nvPr/>
        </p:nvSpPr>
        <p:spPr bwMode="auto">
          <a:xfrm>
            <a:off x="1723583" y="1833348"/>
            <a:ext cx="3239277" cy="1216537"/>
          </a:xfrm>
          <a:custGeom>
            <a:avLst/>
            <a:gdLst>
              <a:gd name="T0" fmla="*/ 0 w 1361"/>
              <a:gd name="T1" fmla="*/ 0 h 454"/>
              <a:gd name="T2" fmla="*/ 87778 w 1361"/>
              <a:gd name="T3" fmla="*/ 0 h 454"/>
              <a:gd name="T4" fmla="*/ 150586 w 1361"/>
              <a:gd name="T5" fmla="*/ 2147483646 h 45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454">
                <a:moveTo>
                  <a:pt x="0" y="0"/>
                </a:moveTo>
                <a:lnTo>
                  <a:pt x="794" y="0"/>
                </a:lnTo>
                <a:lnTo>
                  <a:pt x="1361" y="454"/>
                </a:lnTo>
              </a:path>
            </a:pathLst>
          </a:custGeom>
          <a:noFill/>
          <a:ln w="5724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65F8D366-75A6-4262-87A1-3A6C72B4F883}"/>
              </a:ext>
            </a:extLst>
          </p:cNvPr>
          <p:cNvSpPr>
            <a:spLocks/>
          </p:cNvSpPr>
          <p:nvPr/>
        </p:nvSpPr>
        <p:spPr bwMode="auto">
          <a:xfrm>
            <a:off x="1723582" y="3123788"/>
            <a:ext cx="3197105" cy="394144"/>
          </a:xfrm>
          <a:custGeom>
            <a:avLst/>
            <a:gdLst>
              <a:gd name="T0" fmla="*/ 0 w 1361"/>
              <a:gd name="T1" fmla="*/ 0 h 454"/>
              <a:gd name="T2" fmla="*/ 87778 w 1361"/>
              <a:gd name="T3" fmla="*/ 0 h 454"/>
              <a:gd name="T4" fmla="*/ 150586 w 1361"/>
              <a:gd name="T5" fmla="*/ 0 h 45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454">
                <a:moveTo>
                  <a:pt x="0" y="0"/>
                </a:moveTo>
                <a:lnTo>
                  <a:pt x="794" y="0"/>
                </a:lnTo>
                <a:lnTo>
                  <a:pt x="1361" y="454"/>
                </a:lnTo>
              </a:path>
            </a:pathLst>
          </a:custGeom>
          <a:noFill/>
          <a:ln w="5724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E8AD8724-2722-4F6C-8A7F-08E26724CD01}"/>
              </a:ext>
            </a:extLst>
          </p:cNvPr>
          <p:cNvSpPr>
            <a:spLocks/>
          </p:cNvSpPr>
          <p:nvPr/>
        </p:nvSpPr>
        <p:spPr bwMode="auto">
          <a:xfrm flipV="1">
            <a:off x="1723582" y="4135673"/>
            <a:ext cx="3364305" cy="1567100"/>
          </a:xfrm>
          <a:custGeom>
            <a:avLst/>
            <a:gdLst>
              <a:gd name="T0" fmla="*/ 0 w 1361"/>
              <a:gd name="T1" fmla="*/ 0 h 454"/>
              <a:gd name="T2" fmla="*/ 87778 w 1361"/>
              <a:gd name="T3" fmla="*/ 0 h 454"/>
              <a:gd name="T4" fmla="*/ 150586 w 1361"/>
              <a:gd name="T5" fmla="*/ 2147483646 h 45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454">
                <a:moveTo>
                  <a:pt x="0" y="0"/>
                </a:moveTo>
                <a:lnTo>
                  <a:pt x="794" y="0"/>
                </a:lnTo>
                <a:lnTo>
                  <a:pt x="1361" y="454"/>
                </a:lnTo>
              </a:path>
            </a:pathLst>
          </a:custGeom>
          <a:noFill/>
          <a:ln w="5724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Freeform 13">
            <a:extLst>
              <a:ext uri="{FF2B5EF4-FFF2-40B4-BE49-F238E27FC236}">
                <a16:creationId xmlns:a16="http://schemas.microsoft.com/office/drawing/2014/main" id="{A39C1715-AB80-4484-A647-B8B4FC85982C}"/>
              </a:ext>
            </a:extLst>
          </p:cNvPr>
          <p:cNvSpPr>
            <a:spLocks/>
          </p:cNvSpPr>
          <p:nvPr/>
        </p:nvSpPr>
        <p:spPr bwMode="auto">
          <a:xfrm flipV="1">
            <a:off x="1723583" y="3857121"/>
            <a:ext cx="3197104" cy="566582"/>
          </a:xfrm>
          <a:custGeom>
            <a:avLst/>
            <a:gdLst>
              <a:gd name="T0" fmla="*/ 0 w 1361"/>
              <a:gd name="T1" fmla="*/ 0 h 454"/>
              <a:gd name="T2" fmla="*/ 87778 w 1361"/>
              <a:gd name="T3" fmla="*/ 0 h 454"/>
              <a:gd name="T4" fmla="*/ 150586 w 1361"/>
              <a:gd name="T5" fmla="*/ 1 h 45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454">
                <a:moveTo>
                  <a:pt x="0" y="0"/>
                </a:moveTo>
                <a:lnTo>
                  <a:pt x="794" y="0"/>
                </a:lnTo>
                <a:lnTo>
                  <a:pt x="1361" y="454"/>
                </a:lnTo>
              </a:path>
            </a:pathLst>
          </a:custGeom>
          <a:noFill/>
          <a:ln w="5724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AutoShape 14">
            <a:extLst>
              <a:ext uri="{FF2B5EF4-FFF2-40B4-BE49-F238E27FC236}">
                <a16:creationId xmlns:a16="http://schemas.microsoft.com/office/drawing/2014/main" id="{D194316F-4AFD-437C-86B3-232CB9463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08" y="5145666"/>
            <a:ext cx="2304374" cy="96451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en-US" altLang="zh-HK" sz="18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出席資料</a:t>
            </a:r>
            <a:endParaRPr lang="en-US" altLang="zh-HK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Attendance</a:t>
            </a:r>
          </a:p>
        </p:txBody>
      </p:sp>
      <p:sp>
        <p:nvSpPr>
          <p:cNvPr id="13" name="AutoShape 15">
            <a:extLst>
              <a:ext uri="{FF2B5EF4-FFF2-40B4-BE49-F238E27FC236}">
                <a16:creationId xmlns:a16="http://schemas.microsoft.com/office/drawing/2014/main" id="{B38F343B-88FF-4137-9733-A21875210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08" y="3925339"/>
            <a:ext cx="2304374" cy="96451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HK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課外活動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Student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Activities</a:t>
            </a:r>
          </a:p>
        </p:txBody>
      </p:sp>
      <p:sp>
        <p:nvSpPr>
          <p:cNvPr id="14" name="AutoShape 16">
            <a:extLst>
              <a:ext uri="{FF2B5EF4-FFF2-40B4-BE49-F238E27FC236}">
                <a16:creationId xmlns:a16="http://schemas.microsoft.com/office/drawing/2014/main" id="{17DD2B6B-5B02-436B-9B68-A8876BD60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08" y="1346354"/>
            <a:ext cx="2304374" cy="96451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HK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系統保安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Security</a:t>
            </a:r>
          </a:p>
        </p:txBody>
      </p:sp>
      <p:sp>
        <p:nvSpPr>
          <p:cNvPr id="15" name="AutoShape 17">
            <a:extLst>
              <a:ext uri="{FF2B5EF4-FFF2-40B4-BE49-F238E27FC236}">
                <a16:creationId xmlns:a16="http://schemas.microsoft.com/office/drawing/2014/main" id="{5694500A-D98D-46C2-8837-F89782823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108" y="2636794"/>
            <a:ext cx="2304374" cy="964514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HK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代碼管理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Code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Management</a:t>
            </a:r>
          </a:p>
        </p:txBody>
      </p:sp>
      <p:sp>
        <p:nvSpPr>
          <p:cNvPr id="16" name="Text Box 18">
            <a:extLst>
              <a:ext uri="{FF2B5EF4-FFF2-40B4-BE49-F238E27FC236}">
                <a16:creationId xmlns:a16="http://schemas.microsoft.com/office/drawing/2014/main" id="{8E5676B5-0FF4-4232-99D1-DD2E08083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9255" y="2526888"/>
            <a:ext cx="1280961" cy="12025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獎勵事項</a:t>
            </a:r>
            <a:endParaRPr lang="en-US" altLang="zh-HK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懲罰事項</a:t>
            </a:r>
            <a:r>
              <a:rPr lang="en-US" altLang="zh-HK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懲罰跟進</a:t>
            </a:r>
            <a:endParaRPr lang="en-US" altLang="zh-HK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獎勵出處</a:t>
            </a:r>
            <a:endParaRPr lang="en-US" altLang="zh-HK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獎勵類別</a:t>
            </a:r>
            <a:r>
              <a:rPr lang="en-US" altLang="zh-HK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4AB634F0-C3DB-4812-BCFC-B26011728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9696" y="1772816"/>
            <a:ext cx="643423" cy="2708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70000"/>
              </a:lnSpc>
              <a:spcBef>
                <a:spcPct val="0"/>
              </a:spcBef>
            </a:pP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授權</a:t>
            </a:r>
            <a:r>
              <a:rPr lang="en-US" altLang="zh-HK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</p:txBody>
      </p:sp>
      <p:sp>
        <p:nvSpPr>
          <p:cNvPr id="18" name="Text Box 21">
            <a:extLst>
              <a:ext uri="{FF2B5EF4-FFF2-40B4-BE49-F238E27FC236}">
                <a16:creationId xmlns:a16="http://schemas.microsoft.com/office/drawing/2014/main" id="{9D773F08-5612-4ED8-BDD4-217CC34DF6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5834" y="5594762"/>
            <a:ext cx="1053791" cy="2708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70000"/>
              </a:lnSpc>
              <a:spcBef>
                <a:spcPct val="0"/>
              </a:spcBef>
            </a:pP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出席紀錄</a:t>
            </a:r>
            <a:r>
              <a:rPr lang="en-US" altLang="zh-HK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</p:txBody>
      </p:sp>
      <p:sp>
        <p:nvSpPr>
          <p:cNvPr id="19" name="Text Box 18">
            <a:extLst>
              <a:ext uri="{FF2B5EF4-FFF2-40B4-BE49-F238E27FC236}">
                <a16:creationId xmlns:a16="http://schemas.microsoft.com/office/drawing/2014/main" id="{CA9F0052-F866-4A0D-B412-F9DD34CBC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7720" y="4241958"/>
            <a:ext cx="1470018" cy="3161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課外活動紀錄</a:t>
            </a:r>
            <a:endParaRPr lang="en-US" altLang="zh-HK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AutoShape 22">
            <a:extLst>
              <a:ext uri="{FF2B5EF4-FFF2-40B4-BE49-F238E27FC236}">
                <a16:creationId xmlns:a16="http://schemas.microsoft.com/office/drawing/2014/main" id="{88594B05-AFAA-4D87-B64F-9B9CA5300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2860" y="3081408"/>
            <a:ext cx="2266279" cy="945054"/>
          </a:xfrm>
          <a:prstGeom prst="roundRect">
            <a:avLst>
              <a:gd name="adj" fmla="val 16667"/>
            </a:avLst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HK" sz="360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獎懲資料</a:t>
            </a:r>
          </a:p>
        </p:txBody>
      </p:sp>
      <p:sp>
        <p:nvSpPr>
          <p:cNvPr id="22" name="AutoShape 3">
            <a:extLst>
              <a:ext uri="{FF2B5EF4-FFF2-40B4-BE49-F238E27FC236}">
                <a16:creationId xmlns:a16="http://schemas.microsoft.com/office/drawing/2014/main" id="{DB41785C-D493-4A15-9C6D-256D21B90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826" y="4247475"/>
            <a:ext cx="2369340" cy="1074419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zh-TW" altLang="en-US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學校活動管理</a:t>
            </a:r>
            <a:endParaRPr lang="en-US" altLang="zh-TW" sz="18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 School Activities 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Management</a:t>
            </a:r>
          </a:p>
        </p:txBody>
      </p:sp>
      <p:sp>
        <p:nvSpPr>
          <p:cNvPr id="23" name="AutoShape 4">
            <a:extLst>
              <a:ext uri="{FF2B5EF4-FFF2-40B4-BE49-F238E27FC236}">
                <a16:creationId xmlns:a16="http://schemas.microsoft.com/office/drawing/2014/main" id="{D90A56CD-866A-4216-94D0-20D54D504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9345" y="1467629"/>
            <a:ext cx="2304868" cy="1074419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HK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學生成績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Assessment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3BD19292-DFFE-488C-AC30-07564A1145C6}"/>
              </a:ext>
            </a:extLst>
          </p:cNvPr>
          <p:cNvSpPr>
            <a:spLocks/>
          </p:cNvSpPr>
          <p:nvPr/>
        </p:nvSpPr>
        <p:spPr bwMode="auto">
          <a:xfrm flipH="1">
            <a:off x="7150073" y="2013366"/>
            <a:ext cx="2252728" cy="1034122"/>
          </a:xfrm>
          <a:custGeom>
            <a:avLst/>
            <a:gdLst>
              <a:gd name="T0" fmla="*/ 0 w 1361"/>
              <a:gd name="T1" fmla="*/ 0 h 454"/>
              <a:gd name="T2" fmla="*/ 2147483646 w 1361"/>
              <a:gd name="T3" fmla="*/ 0 h 454"/>
              <a:gd name="T4" fmla="*/ 2147483646 w 1361"/>
              <a:gd name="T5" fmla="*/ 2147483646 h 45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454">
                <a:moveTo>
                  <a:pt x="0" y="0"/>
                </a:moveTo>
                <a:lnTo>
                  <a:pt x="794" y="0"/>
                </a:lnTo>
                <a:lnTo>
                  <a:pt x="1361" y="454"/>
                </a:lnTo>
              </a:path>
            </a:pathLst>
          </a:custGeom>
          <a:noFill/>
          <a:ln w="57240">
            <a:solidFill>
              <a:srgbClr val="FF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3CD22085-3025-4945-99DB-5F8004C4C15F}"/>
              </a:ext>
            </a:extLst>
          </p:cNvPr>
          <p:cNvSpPr>
            <a:spLocks/>
          </p:cNvSpPr>
          <p:nvPr/>
        </p:nvSpPr>
        <p:spPr bwMode="auto">
          <a:xfrm flipH="1" flipV="1">
            <a:off x="7150074" y="4057984"/>
            <a:ext cx="2252727" cy="684063"/>
          </a:xfrm>
          <a:custGeom>
            <a:avLst/>
            <a:gdLst>
              <a:gd name="T0" fmla="*/ 0 w 1361"/>
              <a:gd name="T1" fmla="*/ 0 h 454"/>
              <a:gd name="T2" fmla="*/ 2147483646 w 1361"/>
              <a:gd name="T3" fmla="*/ 0 h 454"/>
              <a:gd name="T4" fmla="*/ 2147483646 w 1361"/>
              <a:gd name="T5" fmla="*/ 2147483646 h 45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454">
                <a:moveTo>
                  <a:pt x="0" y="0"/>
                </a:moveTo>
                <a:lnTo>
                  <a:pt x="794" y="0"/>
                </a:lnTo>
                <a:lnTo>
                  <a:pt x="1361" y="454"/>
                </a:lnTo>
              </a:path>
            </a:pathLst>
          </a:custGeom>
          <a:noFill/>
          <a:ln w="57240">
            <a:solidFill>
              <a:srgbClr val="FF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Text Box 7">
            <a:extLst>
              <a:ext uri="{FF2B5EF4-FFF2-40B4-BE49-F238E27FC236}">
                <a16:creationId xmlns:a16="http://schemas.microsoft.com/office/drawing/2014/main" id="{D869F59D-28BE-4F6D-B26E-B218DCC13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7407" y="1934020"/>
            <a:ext cx="1008873" cy="2708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70000"/>
              </a:lnSpc>
              <a:spcBef>
                <a:spcPct val="0"/>
              </a:spcBef>
            </a:pP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獎懲紀錄</a:t>
            </a:r>
            <a:endParaRPr lang="en-US" altLang="zh-HK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Text Box 8">
            <a:extLst>
              <a:ext uri="{FF2B5EF4-FFF2-40B4-BE49-F238E27FC236}">
                <a16:creationId xmlns:a16="http://schemas.microsoft.com/office/drawing/2014/main" id="{CC40DDC7-A628-46CD-B414-E14247A3C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9284" y="4619009"/>
            <a:ext cx="999004" cy="2708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70000"/>
              </a:lnSpc>
              <a:spcBef>
                <a:spcPct val="0"/>
              </a:spcBef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留堂</a:t>
            </a: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紀錄</a:t>
            </a:r>
            <a:r>
              <a:rPr lang="en-US" altLang="zh-HK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</p:txBody>
      </p:sp>
      <p:sp>
        <p:nvSpPr>
          <p:cNvPr id="28" name="AutoShape 3">
            <a:extLst>
              <a:ext uri="{FF2B5EF4-FFF2-40B4-BE49-F238E27FC236}">
                <a16:creationId xmlns:a16="http://schemas.microsoft.com/office/drawing/2014/main" id="{5B2D56BE-FEE6-4C9B-AE11-AD958F161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9345" y="2873658"/>
            <a:ext cx="2304868" cy="1074419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2844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HK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學生學習概覽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Student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en-US" altLang="zh-TW" sz="1800">
                <a:latin typeface="微軟正黑體" panose="020B0604030504040204" pitchFamily="34" charset="-120"/>
                <a:ea typeface="微軟正黑體" panose="020B0604030504040204" pitchFamily="34" charset="-120"/>
              </a:rPr>
              <a:t>Learning Profile</a:t>
            </a: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6CBBEAA0-F10A-4C91-9E36-DC77874C8008}"/>
              </a:ext>
            </a:extLst>
          </p:cNvPr>
          <p:cNvSpPr>
            <a:spLocks/>
          </p:cNvSpPr>
          <p:nvPr/>
        </p:nvSpPr>
        <p:spPr bwMode="auto">
          <a:xfrm flipH="1">
            <a:off x="7271311" y="3425079"/>
            <a:ext cx="2124711" cy="92853"/>
          </a:xfrm>
          <a:custGeom>
            <a:avLst/>
            <a:gdLst>
              <a:gd name="T0" fmla="*/ 0 w 1361"/>
              <a:gd name="T1" fmla="*/ 0 h 454"/>
              <a:gd name="T2" fmla="*/ 2147483646 w 1361"/>
              <a:gd name="T3" fmla="*/ 0 h 454"/>
              <a:gd name="T4" fmla="*/ 2147483646 w 1361"/>
              <a:gd name="T5" fmla="*/ 2147483646 h 45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361" h="454">
                <a:moveTo>
                  <a:pt x="0" y="0"/>
                </a:moveTo>
                <a:lnTo>
                  <a:pt x="794" y="0"/>
                </a:lnTo>
                <a:lnTo>
                  <a:pt x="1361" y="454"/>
                </a:lnTo>
              </a:path>
            </a:pathLst>
          </a:custGeom>
          <a:noFill/>
          <a:ln w="57240">
            <a:solidFill>
              <a:srgbClr val="FF0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0" name="Text Box 7">
            <a:extLst>
              <a:ext uri="{FF2B5EF4-FFF2-40B4-BE49-F238E27FC236}">
                <a16:creationId xmlns:a16="http://schemas.microsoft.com/office/drawing/2014/main" id="{380258C5-9B8C-405A-8F2F-6CD3105242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4203" y="3337669"/>
            <a:ext cx="1014085" cy="2708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細明體" panose="02020509000000000000" pitchFamily="49" charset="-120"/>
              </a:defRPr>
            </a:lvl9pPr>
          </a:lstStyle>
          <a:p>
            <a:pPr algn="ctr">
              <a:lnSpc>
                <a:spcPct val="70000"/>
              </a:lnSpc>
              <a:spcBef>
                <a:spcPct val="0"/>
              </a:spcBef>
            </a:pPr>
            <a:r>
              <a:rPr lang="en-US" altLang="zh-HK" sz="1600" dirty="0" err="1">
                <a:latin typeface="微軟正黑體" panose="020B0604030504040204" pitchFamily="34" charset="-120"/>
                <a:ea typeface="微軟正黑體" panose="020B0604030504040204" pitchFamily="34" charset="-120"/>
              </a:rPr>
              <a:t>獎懲紀錄</a:t>
            </a:r>
            <a:endParaRPr lang="en-US" altLang="zh-HK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9240318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706BDFF-0858-46A4-8C06-CEC993764EF7}"/>
              </a:ext>
            </a:extLst>
          </p:cNvPr>
          <p:cNvSpPr/>
          <p:nvPr/>
        </p:nvSpPr>
        <p:spPr>
          <a:xfrm>
            <a:off x="4312243" y="2318746"/>
            <a:ext cx="7640036" cy="2185214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加入學生獎勵或懲罰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以「課外活動」名單加入獎勵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TW" altLang="en-US" sz="1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以「學生出席資料」紀錄加入懲罰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206BCBE5-EDE1-4DBB-B594-EF04E5A76D02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4DE59F63-E04C-46F6-94F8-B10A2DD966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8" r="1936" b="878"/>
          <a:stretch/>
        </p:blipFill>
        <p:spPr>
          <a:xfrm>
            <a:off x="630580" y="1124744"/>
            <a:ext cx="3429161" cy="5112568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48921265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2C4A1DB-64F3-4A1E-A8F8-26750C2A6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11" y="1058316"/>
            <a:ext cx="8294466" cy="54217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2423592" y="5373216"/>
            <a:ext cx="5332133" cy="1128168"/>
          </a:xfrm>
          <a:prstGeom prst="wedgeRoundRectCallout">
            <a:avLst>
              <a:gd name="adj1" fmla="val -62540"/>
              <a:gd name="adj2" fmla="val -27240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按「學生註冊編號」的超連結，就可以選擇該學生。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4BE68F6-7669-421C-8EA2-FC74C8C1CAFE}"/>
              </a:ext>
            </a:extLst>
          </p:cNvPr>
          <p:cNvSpPr/>
          <p:nvPr/>
        </p:nvSpPr>
        <p:spPr bwMode="auto">
          <a:xfrm>
            <a:off x="623392" y="1268759"/>
            <a:ext cx="720080" cy="432049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C811EEF-AF9B-4D1D-A190-D55A3B804DFC}"/>
              </a:ext>
            </a:extLst>
          </p:cNvPr>
          <p:cNvSpPr/>
          <p:nvPr/>
        </p:nvSpPr>
        <p:spPr bwMode="auto">
          <a:xfrm>
            <a:off x="623392" y="4365104"/>
            <a:ext cx="1008112" cy="213628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99664361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7A2D83C3-C4C7-4A1E-BDB5-E22E187C7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108721"/>
            <a:ext cx="7685015" cy="539266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3431704" y="2636912"/>
            <a:ext cx="3312367" cy="1128168"/>
          </a:xfrm>
          <a:prstGeom prst="wedgeRoundRectCallout">
            <a:avLst>
              <a:gd name="adj1" fmla="val -57660"/>
              <a:gd name="adj2" fmla="val -109752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按「新增獎勵」。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FE875BE-4D05-48D5-BFE1-BBE058BCAEBE}"/>
              </a:ext>
            </a:extLst>
          </p:cNvPr>
          <p:cNvSpPr/>
          <p:nvPr/>
        </p:nvSpPr>
        <p:spPr bwMode="auto">
          <a:xfrm>
            <a:off x="2207568" y="1568999"/>
            <a:ext cx="936104" cy="41984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1487584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E2BC2D95-DB30-4F3E-963E-01C9F59C8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40000"/>
            <a:ext cx="7775146" cy="526932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5087888" y="2132856"/>
            <a:ext cx="7020780" cy="1128168"/>
          </a:xfrm>
          <a:prstGeom prst="wedgeRoundRectCallout">
            <a:avLst>
              <a:gd name="adj1" fmla="val -47947"/>
              <a:gd name="adj2" fmla="val 129021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方法一：</a:t>
            </a:r>
            <a:endParaRPr kumimoji="1" lang="en-US" altLang="zh-TW" sz="32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直接輸入相關代碼，然後按</a:t>
            </a:r>
            <a:r>
              <a:rPr kumimoji="1" lang="en-US" altLang="zh-TW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Enter</a:t>
            </a: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F6CEC49-03B0-43DB-9C9A-CDFE37EA7E94}"/>
              </a:ext>
            </a:extLst>
          </p:cNvPr>
          <p:cNvSpPr/>
          <p:nvPr/>
        </p:nvSpPr>
        <p:spPr bwMode="auto">
          <a:xfrm>
            <a:off x="4439816" y="4036211"/>
            <a:ext cx="756084" cy="36004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88290576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D96C0993-7BAB-4923-B062-E141B42DB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54" y="1045898"/>
            <a:ext cx="8096538" cy="526342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6744072" y="2499269"/>
            <a:ext cx="4512322" cy="1128168"/>
          </a:xfrm>
          <a:prstGeom prst="wedgeRoundRectCallout">
            <a:avLst>
              <a:gd name="adj1" fmla="val -18484"/>
              <a:gd name="adj2" fmla="val 87400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方法二：</a:t>
            </a:r>
            <a:endParaRPr kumimoji="1" lang="en-US" altLang="zh-TW" sz="32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按下拉式選單選擇。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2CB6367-F920-48BD-B9B6-5AF5641B6A3D}"/>
              </a:ext>
            </a:extLst>
          </p:cNvPr>
          <p:cNvSpPr/>
          <p:nvPr/>
        </p:nvSpPr>
        <p:spPr bwMode="auto">
          <a:xfrm>
            <a:off x="4635536" y="4077072"/>
            <a:ext cx="3764720" cy="43204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12535628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6030E1E7-16EA-4504-80D3-7B8A4FFFE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170" y="1051334"/>
            <a:ext cx="7587200" cy="529731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2135560" y="4941168"/>
            <a:ext cx="4896544" cy="1128168"/>
          </a:xfrm>
          <a:prstGeom prst="wedgeRoundRectCallout">
            <a:avLst>
              <a:gd name="adj1" fmla="val 38294"/>
              <a:gd name="adj2" fmla="val -106832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除了以代碼輸入，還可以選擇以文字直接輸入。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BA98D9A-B4FF-4C0A-B151-CE2F3E69806B}"/>
              </a:ext>
            </a:extLst>
          </p:cNvPr>
          <p:cNvSpPr/>
          <p:nvPr/>
        </p:nvSpPr>
        <p:spPr bwMode="auto">
          <a:xfrm>
            <a:off x="6384032" y="3933056"/>
            <a:ext cx="605888" cy="36004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2142065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69495214-C269-4E0A-9203-A139BC768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022" y="1081934"/>
            <a:ext cx="10043955" cy="3312368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1104316" y="4677096"/>
            <a:ext cx="10680315" cy="1632224"/>
          </a:xfrm>
          <a:prstGeom prst="wedgeRoundRectCallout">
            <a:avLst>
              <a:gd name="adj1" fmla="val -23372"/>
              <a:gd name="adj2" fmla="val -61914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「備註」、「出處」、「類別」和「負責人」等為選擇性欄位，學校可以按自己需要輸入。</a:t>
            </a:r>
            <a:endParaRPr kumimoji="1" lang="en-US" altLang="zh-TW" sz="32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這些欄位內的資料，是不會在成績表出現的。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1F5A27E-C887-4554-B9DE-C561B6EE2A3E}"/>
              </a:ext>
            </a:extLst>
          </p:cNvPr>
          <p:cNvSpPr/>
          <p:nvPr/>
        </p:nvSpPr>
        <p:spPr bwMode="auto">
          <a:xfrm>
            <a:off x="2935779" y="4125056"/>
            <a:ext cx="594646" cy="19206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C70A9A-D3D7-4428-8405-A5BD61C039E8}"/>
              </a:ext>
            </a:extLst>
          </p:cNvPr>
          <p:cNvSpPr/>
          <p:nvPr/>
        </p:nvSpPr>
        <p:spPr bwMode="auto">
          <a:xfrm>
            <a:off x="911424" y="1844824"/>
            <a:ext cx="759310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40355B6-40F5-4317-BD95-7DE7A2871CA1}"/>
              </a:ext>
            </a:extLst>
          </p:cNvPr>
          <p:cNvSpPr/>
          <p:nvPr/>
        </p:nvSpPr>
        <p:spPr bwMode="auto">
          <a:xfrm>
            <a:off x="948588" y="3632302"/>
            <a:ext cx="10259980" cy="80996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36186418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69495214-C269-4E0A-9203-A139BC768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022" y="1053905"/>
            <a:ext cx="10043955" cy="3312368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1F5A27E-C887-4554-B9DE-C561B6EE2A3E}"/>
              </a:ext>
            </a:extLst>
          </p:cNvPr>
          <p:cNvSpPr/>
          <p:nvPr/>
        </p:nvSpPr>
        <p:spPr bwMode="auto">
          <a:xfrm>
            <a:off x="2927648" y="4054318"/>
            <a:ext cx="594646" cy="19206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695400" y="4394302"/>
            <a:ext cx="10127382" cy="1760291"/>
          </a:xfrm>
          <a:prstGeom prst="wedgeRoundRectCallout">
            <a:avLst>
              <a:gd name="adj1" fmla="val 14299"/>
              <a:gd name="adj2" fmla="val -83434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「學生學習概覽備註」欄位，可在「學生學習概覽」模組找到供中學使用。這個欄位在小學的</a:t>
            </a:r>
            <a:r>
              <a:rPr kumimoji="1" lang="en-US" altLang="zh-TW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CloudSAMS</a:t>
            </a: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會隱藏 </a:t>
            </a:r>
            <a:r>
              <a:rPr kumimoji="1" lang="en-US" altLang="zh-TW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一條龍學校除外</a:t>
            </a:r>
            <a:r>
              <a:rPr kumimoji="1" lang="en-US" altLang="zh-TW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32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F27CE5B-E42B-4417-BFE2-0016D7309D4F}"/>
              </a:ext>
            </a:extLst>
          </p:cNvPr>
          <p:cNvSpPr/>
          <p:nvPr/>
        </p:nvSpPr>
        <p:spPr bwMode="auto">
          <a:xfrm>
            <a:off x="1002015" y="2708920"/>
            <a:ext cx="10206553" cy="997335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11087030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147B3064-3B28-4E1C-B0C4-741DB161F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30913"/>
            <a:ext cx="6601797" cy="526756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5519936" y="1318212"/>
            <a:ext cx="6492656" cy="2154071"/>
          </a:xfrm>
          <a:prstGeom prst="wedgeRoundRectCallout">
            <a:avLst>
              <a:gd name="adj1" fmla="val -39400"/>
              <a:gd name="adj2" fmla="val 65992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已儲存的紀錄，可以按超連結修改或刪除。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在學生個人紀錄版面，可以修改「成績表列印次序」、「成績表可讀取示標」後儲存。留意本版的「成績列印次序」容許重複數值。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DD7A064-33D3-4183-BD78-06C1715E9BFB}"/>
              </a:ext>
            </a:extLst>
          </p:cNvPr>
          <p:cNvSpPr/>
          <p:nvPr/>
        </p:nvSpPr>
        <p:spPr bwMode="auto">
          <a:xfrm>
            <a:off x="5159896" y="3861048"/>
            <a:ext cx="2065293" cy="253742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80214286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CEEBDC91-2408-437E-9E26-935069761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33968"/>
            <a:ext cx="8496944" cy="521016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整批處理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6878131" y="4011881"/>
            <a:ext cx="4896544" cy="2232248"/>
          </a:xfrm>
          <a:prstGeom prst="wedgeRoundRectCallout">
            <a:avLst>
              <a:gd name="adj1" fmla="val -56645"/>
              <a:gd name="adj2" fmla="val -26805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可以為整批學生輸入獎勵或懲罰。搜尋後，剔選要整批加入的學生，然後按「新增獎勵」或「新增懲罰」。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3E199C5-6C2D-4129-8C55-E4B43BA35755}"/>
              </a:ext>
            </a:extLst>
          </p:cNvPr>
          <p:cNvSpPr/>
          <p:nvPr/>
        </p:nvSpPr>
        <p:spPr bwMode="auto">
          <a:xfrm>
            <a:off x="1055440" y="1196752"/>
            <a:ext cx="864096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D1193B5-6DC0-409C-B0BC-17A5FC51B12C}"/>
              </a:ext>
            </a:extLst>
          </p:cNvPr>
          <p:cNvSpPr/>
          <p:nvPr/>
        </p:nvSpPr>
        <p:spPr bwMode="auto">
          <a:xfrm>
            <a:off x="551384" y="3144326"/>
            <a:ext cx="2016224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9849525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圓角 5">
            <a:extLst>
              <a:ext uri="{FF2B5EF4-FFF2-40B4-BE49-F238E27FC236}">
                <a16:creationId xmlns:a16="http://schemas.microsoft.com/office/drawing/2014/main" id="{2423FF3F-82AB-4956-A58E-AE351C4E609F}"/>
              </a:ext>
            </a:extLst>
          </p:cNvPr>
          <p:cNvSpPr/>
          <p:nvPr/>
        </p:nvSpPr>
        <p:spPr bwMode="auto">
          <a:xfrm>
            <a:off x="4358807" y="1641599"/>
            <a:ext cx="3474386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</a:t>
            </a:r>
            <a:endParaRPr lang="en-US" sz="4400" dirty="0"/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DB4B980B-F03C-46C1-8A2E-D9320B03B17C}"/>
              </a:ext>
            </a:extLst>
          </p:cNvPr>
          <p:cNvSpPr/>
          <p:nvPr/>
        </p:nvSpPr>
        <p:spPr bwMode="auto">
          <a:xfrm>
            <a:off x="254351" y="3912890"/>
            <a:ext cx="3528392" cy="578882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altLang="zh-TW" sz="2800" dirty="0"/>
              <a:t>1.</a:t>
            </a:r>
            <a:r>
              <a:rPr lang="zh-TW" altLang="en-US" sz="2800" dirty="0"/>
              <a:t>編配用戶使用權限</a:t>
            </a:r>
            <a:endParaRPr lang="en-US" sz="2800" dirty="0"/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D4090747-1CB4-4CE0-92A8-AB92FF3AA4B5}"/>
              </a:ext>
            </a:extLst>
          </p:cNvPr>
          <p:cNvSpPr/>
          <p:nvPr/>
        </p:nvSpPr>
        <p:spPr bwMode="auto">
          <a:xfrm>
            <a:off x="8215549" y="3912890"/>
            <a:ext cx="3960440" cy="1055608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altLang="zh-TW" sz="2800" dirty="0"/>
              <a:t>3.</a:t>
            </a:r>
            <a:r>
              <a:rPr lang="zh-TW" altLang="en-US" sz="2800" dirty="0"/>
              <a:t>設定「課外活動」、「學生出席資料」模組</a:t>
            </a:r>
            <a:endParaRPr lang="en-US" sz="2800" dirty="0"/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235395A0-FB05-416C-B953-D072ED3009A5}"/>
              </a:ext>
            </a:extLst>
          </p:cNvPr>
          <p:cNvSpPr/>
          <p:nvPr/>
        </p:nvSpPr>
        <p:spPr bwMode="auto">
          <a:xfrm>
            <a:off x="4358807" y="3912890"/>
            <a:ext cx="3528392" cy="578882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altLang="zh-TW" sz="2800" dirty="0"/>
              <a:t>2.</a:t>
            </a:r>
            <a:r>
              <a:rPr lang="zh-TW" altLang="en-US" sz="2800" dirty="0"/>
              <a:t>編修有關代碼</a:t>
            </a:r>
            <a:endParaRPr lang="en-US" sz="2800" dirty="0"/>
          </a:p>
        </p:txBody>
      </p:sp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72FC15CC-470C-4E8C-A2A1-44BD6BCF4B99}"/>
              </a:ext>
            </a:extLst>
          </p:cNvPr>
          <p:cNvCxnSpPr>
            <a:stCxn id="6" idx="2"/>
          </p:cNvCxnSpPr>
          <p:nvPr/>
        </p:nvCxnSpPr>
        <p:spPr bwMode="auto">
          <a:xfrm flipH="1">
            <a:off x="2063552" y="2492896"/>
            <a:ext cx="4032448" cy="1419994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1DDED5F9-3DDB-43D4-81CD-51BB4751F17B}"/>
              </a:ext>
            </a:extLst>
          </p:cNvPr>
          <p:cNvCxnSpPr>
            <a:cxnSpLocks/>
            <a:endCxn id="9" idx="0"/>
          </p:cNvCxnSpPr>
          <p:nvPr/>
        </p:nvCxnSpPr>
        <p:spPr bwMode="auto">
          <a:xfrm>
            <a:off x="6115900" y="2492896"/>
            <a:ext cx="7103" cy="1419994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206281BF-00EC-4C64-90C5-E196E9E1607B}"/>
              </a:ext>
            </a:extLst>
          </p:cNvPr>
          <p:cNvCxnSpPr>
            <a:cxnSpLocks/>
            <a:stCxn id="6" idx="2"/>
            <a:endCxn id="8" idx="0"/>
          </p:cNvCxnSpPr>
          <p:nvPr/>
        </p:nvCxnSpPr>
        <p:spPr bwMode="auto">
          <a:xfrm>
            <a:off x="6096000" y="2492896"/>
            <a:ext cx="4099769" cy="1419994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標題 1">
            <a:extLst>
              <a:ext uri="{FF2B5EF4-FFF2-40B4-BE49-F238E27FC236}">
                <a16:creationId xmlns:a16="http://schemas.microsoft.com/office/drawing/2014/main" id="{5D3927D8-418B-41E0-B8DD-556EF46B8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2787" y="271659"/>
            <a:ext cx="9550400" cy="762000"/>
          </a:xfrm>
        </p:spPr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應用「獎懲資料」需先完成以下設定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2416220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8922C1AB-E922-4ADF-8B83-E5825065D8F0}"/>
              </a:ext>
            </a:extLst>
          </p:cNvPr>
          <p:cNvGrpSpPr/>
          <p:nvPr/>
        </p:nvGrpSpPr>
        <p:grpSpPr>
          <a:xfrm>
            <a:off x="623392" y="1033968"/>
            <a:ext cx="8496944" cy="5210161"/>
            <a:chOff x="623392" y="1033968"/>
            <a:chExt cx="8496944" cy="5210161"/>
          </a:xfrm>
        </p:grpSpPr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CEEBDC91-2408-437E-9E26-935069761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033968"/>
              <a:ext cx="8496944" cy="5210161"/>
            </a:xfrm>
            <a:prstGeom prst="rec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9733F7B-7E4B-4B34-8CCE-B9C32385C4D7}"/>
                </a:ext>
              </a:extLst>
            </p:cNvPr>
            <p:cNvSpPr/>
            <p:nvPr/>
          </p:nvSpPr>
          <p:spPr bwMode="auto">
            <a:xfrm>
              <a:off x="1055440" y="1196752"/>
              <a:ext cx="864096" cy="504056"/>
            </a:xfrm>
            <a:prstGeom prst="rect">
              <a:avLst/>
            </a:prstGeom>
            <a:noFill/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新細明體" pitchFamily="18" charset="-120"/>
              </a:endParaRPr>
            </a:p>
          </p:txBody>
        </p:sp>
      </p:grpSp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整批處理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Oval 3">
            <a:extLst>
              <a:ext uri="{FF2B5EF4-FFF2-40B4-BE49-F238E27FC236}">
                <a16:creationId xmlns:a16="http://schemas.microsoft.com/office/drawing/2014/main" id="{46614980-46BF-4C39-B81C-FD97D399F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408" y="3140968"/>
            <a:ext cx="720080" cy="540060"/>
          </a:xfrm>
          <a:prstGeom prst="ellipse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TW" altLang="en-US"/>
          </a:p>
        </p:txBody>
      </p:sp>
      <p:sp>
        <p:nvSpPr>
          <p:cNvPr id="9" name="Oval 3">
            <a:extLst>
              <a:ext uri="{FF2B5EF4-FFF2-40B4-BE49-F238E27FC236}">
                <a16:creationId xmlns:a16="http://schemas.microsoft.com/office/drawing/2014/main" id="{EE328DEA-AE43-490A-901F-9533A6414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1504" y="3140968"/>
            <a:ext cx="720080" cy="540060"/>
          </a:xfrm>
          <a:prstGeom prst="ellipse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9B2EBF7B-BFAF-4F79-B812-7AA985F49C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357" t="13009" b="7542"/>
          <a:stretch/>
        </p:blipFill>
        <p:spPr>
          <a:xfrm>
            <a:off x="233699" y="1772815"/>
            <a:ext cx="6277387" cy="405121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D43A49B1-97AF-4169-9A6F-A1CD44388FAA}"/>
              </a:ext>
            </a:extLst>
          </p:cNvPr>
          <p:cNvSpPr/>
          <p:nvPr/>
        </p:nvSpPr>
        <p:spPr bwMode="auto">
          <a:xfrm>
            <a:off x="2415922" y="3087728"/>
            <a:ext cx="3980801" cy="2016225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6910760" y="3140968"/>
            <a:ext cx="5047541" cy="3103161"/>
          </a:xfrm>
          <a:prstGeom prst="wedgeRoundRectCallout">
            <a:avLst>
              <a:gd name="adj1" fmla="val -60517"/>
              <a:gd name="adj2" fmla="val -32569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可以使用代碼或以文字輸入獎勵或懲罰 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此外，如輸入學生懲罰，可以將該學生加入留堂班或「其他跟進」。「其他跟進」內容可在「懲罰跟進」代碼表找到。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8ABCB9-8727-4DA3-8DDC-B7D036DD13EB}"/>
              </a:ext>
            </a:extLst>
          </p:cNvPr>
          <p:cNvSpPr/>
          <p:nvPr/>
        </p:nvSpPr>
        <p:spPr bwMode="auto">
          <a:xfrm>
            <a:off x="1504655" y="2367649"/>
            <a:ext cx="3223193" cy="413279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419760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>
            <a:extLst>
              <a:ext uri="{FF2B5EF4-FFF2-40B4-BE49-F238E27FC236}">
                <a16:creationId xmlns:a16="http://schemas.microsoft.com/office/drawing/2014/main" id="{C7FFB2B8-EC2C-4F12-9443-DF401BEDA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5831"/>
            <a:ext cx="9466290" cy="516620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依課外活動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43A49B1-97AF-4169-9A6F-A1CD44388FAA}"/>
              </a:ext>
            </a:extLst>
          </p:cNvPr>
          <p:cNvSpPr/>
          <p:nvPr/>
        </p:nvSpPr>
        <p:spPr bwMode="auto">
          <a:xfrm>
            <a:off x="5375920" y="2852936"/>
            <a:ext cx="2388955" cy="34127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3827595" y="1545465"/>
            <a:ext cx="7184513" cy="1002416"/>
          </a:xfrm>
          <a:prstGeom prst="wedgeRoundRectCallout">
            <a:avLst>
              <a:gd name="adj1" fmla="val -86918"/>
              <a:gd name="adj2" fmla="val -6972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選擇要加上獎勵的課外活動及職位，按「搜尋」。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8ABCB9-8727-4DA3-8DDC-B7D036DD13EB}"/>
              </a:ext>
            </a:extLst>
          </p:cNvPr>
          <p:cNvSpPr/>
          <p:nvPr/>
        </p:nvSpPr>
        <p:spPr bwMode="auto">
          <a:xfrm>
            <a:off x="1775520" y="3068960"/>
            <a:ext cx="2016224" cy="92617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96195260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>
            <a:extLst>
              <a:ext uri="{FF2B5EF4-FFF2-40B4-BE49-F238E27FC236}">
                <a16:creationId xmlns:a16="http://schemas.microsoft.com/office/drawing/2014/main" id="{C7FFB2B8-EC2C-4F12-9443-DF401BEDA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055831"/>
            <a:ext cx="9466290" cy="516620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依課外活動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43A49B1-97AF-4169-9A6F-A1CD44388FAA}"/>
              </a:ext>
            </a:extLst>
          </p:cNvPr>
          <p:cNvSpPr/>
          <p:nvPr/>
        </p:nvSpPr>
        <p:spPr bwMode="auto">
          <a:xfrm>
            <a:off x="1769174" y="4005064"/>
            <a:ext cx="732771" cy="34127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8ABCB9-8727-4DA3-8DDC-B7D036DD13EB}"/>
              </a:ext>
            </a:extLst>
          </p:cNvPr>
          <p:cNvSpPr/>
          <p:nvPr/>
        </p:nvSpPr>
        <p:spPr bwMode="auto">
          <a:xfrm>
            <a:off x="551384" y="4437112"/>
            <a:ext cx="360040" cy="178492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7" name="語音泡泡: 圓角矩形 16">
            <a:extLst>
              <a:ext uri="{FF2B5EF4-FFF2-40B4-BE49-F238E27FC236}">
                <a16:creationId xmlns:a16="http://schemas.microsoft.com/office/drawing/2014/main" id="{58BD5939-15FD-4D6A-AD1B-AA11A5376B87}"/>
              </a:ext>
            </a:extLst>
          </p:cNvPr>
          <p:cNvSpPr/>
          <p:nvPr/>
        </p:nvSpPr>
        <p:spPr bwMode="auto">
          <a:xfrm>
            <a:off x="3163713" y="3808721"/>
            <a:ext cx="3744416" cy="1256782"/>
          </a:xfrm>
          <a:prstGeom prst="wedgeRoundRectCallout">
            <a:avLst>
              <a:gd name="adj1" fmla="val -63913"/>
              <a:gd name="adj2" fmla="val -2760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選取要給予獎勵的學生，按「分配」。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1834527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9C068D87-51F1-454B-8B06-CD1796A2A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41462"/>
            <a:ext cx="8208912" cy="525765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依課外活動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43A49B1-97AF-4169-9A6F-A1CD44388FAA}"/>
              </a:ext>
            </a:extLst>
          </p:cNvPr>
          <p:cNvSpPr/>
          <p:nvPr/>
        </p:nvSpPr>
        <p:spPr bwMode="auto">
          <a:xfrm>
            <a:off x="1415481" y="2252578"/>
            <a:ext cx="576063" cy="34127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7337884" y="1785457"/>
            <a:ext cx="4828027" cy="1872208"/>
          </a:xfrm>
          <a:prstGeom prst="wedgeRoundRectCallout">
            <a:avLst>
              <a:gd name="adj1" fmla="val -75021"/>
              <a:gd name="adj2" fmla="val -12329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如有需要可更新活動職位的預設評分，選取不同的示標。然後按「分配」。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8ABCB9-8727-4DA3-8DDC-B7D036DD13EB}"/>
              </a:ext>
            </a:extLst>
          </p:cNvPr>
          <p:cNvSpPr/>
          <p:nvPr/>
        </p:nvSpPr>
        <p:spPr bwMode="auto">
          <a:xfrm>
            <a:off x="4439815" y="4079509"/>
            <a:ext cx="3325059" cy="179776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E0911BE-5793-4324-AA78-EAADEAC91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377342"/>
            <a:ext cx="360040" cy="19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619630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D85C291-13C1-4AFB-8BB4-C7D4D3E58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69810"/>
            <a:ext cx="10830160" cy="506750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依課外活動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7968208" y="2708920"/>
            <a:ext cx="2088232" cy="864096"/>
          </a:xfrm>
          <a:prstGeom prst="wedgeRoundRectCallout">
            <a:avLst>
              <a:gd name="adj1" fmla="val -33147"/>
              <a:gd name="adj2" fmla="val 112560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獎勵已更新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8ABCB9-8727-4DA3-8DDC-B7D036DD13EB}"/>
              </a:ext>
            </a:extLst>
          </p:cNvPr>
          <p:cNvSpPr/>
          <p:nvPr/>
        </p:nvSpPr>
        <p:spPr bwMode="auto">
          <a:xfrm>
            <a:off x="5519936" y="4149080"/>
            <a:ext cx="3672408" cy="208823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語音泡泡: 圓角矩形 8">
            <a:extLst>
              <a:ext uri="{FF2B5EF4-FFF2-40B4-BE49-F238E27FC236}">
                <a16:creationId xmlns:a16="http://schemas.microsoft.com/office/drawing/2014/main" id="{7DB855A8-E0CC-4872-8CEF-148B89B895EA}"/>
              </a:ext>
            </a:extLst>
          </p:cNvPr>
          <p:cNvSpPr/>
          <p:nvPr/>
        </p:nvSpPr>
        <p:spPr bwMode="auto">
          <a:xfrm>
            <a:off x="335360" y="4509120"/>
            <a:ext cx="2923368" cy="936104"/>
          </a:xfrm>
          <a:prstGeom prst="wedgeRoundRectCallout">
            <a:avLst>
              <a:gd name="adj1" fmla="val -26440"/>
              <a:gd name="adj2" fmla="val -8082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記得按「儲存」😊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9628D47-8ACF-4AE8-A74D-182A427B1302}"/>
              </a:ext>
            </a:extLst>
          </p:cNvPr>
          <p:cNvSpPr/>
          <p:nvPr/>
        </p:nvSpPr>
        <p:spPr bwMode="auto">
          <a:xfrm>
            <a:off x="652078" y="3717032"/>
            <a:ext cx="619386" cy="42905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41069469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D85C291-13C1-4AFB-8BB4-C7D4D3E58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80412"/>
            <a:ext cx="10830160" cy="506750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依課外活動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7740560" y="2132856"/>
            <a:ext cx="4320480" cy="1422417"/>
          </a:xfrm>
          <a:prstGeom prst="wedgeRoundRectCallout">
            <a:avLst>
              <a:gd name="adj1" fmla="val 26227"/>
              <a:gd name="adj2" fmla="val 89528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按「詳情」可以到學生個人的獎懲紀錄版面，編修「成績表列印次序」等資料。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8ABCB9-8727-4DA3-8DDC-B7D036DD13EB}"/>
              </a:ext>
            </a:extLst>
          </p:cNvPr>
          <p:cNvSpPr/>
          <p:nvPr/>
        </p:nvSpPr>
        <p:spPr bwMode="auto">
          <a:xfrm>
            <a:off x="10704512" y="4166823"/>
            <a:ext cx="749040" cy="208823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3C747FD3-A589-47B0-B255-792938AB4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313888"/>
            <a:ext cx="6541104" cy="494116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1136273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A1BD98B7-C479-4576-B1A1-C3CBD88CB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7349"/>
            <a:ext cx="9649072" cy="452330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依學生出席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7392144" y="908720"/>
            <a:ext cx="4365824" cy="2034992"/>
          </a:xfrm>
          <a:prstGeom prst="wedgeRoundRectCallout">
            <a:avLst>
              <a:gd name="adj1" fmla="val 16278"/>
              <a:gd name="adj2" fmla="val 82634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這個例子中，搜尋條件中出現「月份」，是因為「獎懲資料＞設定」的「出席資料」選了「月份」。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8ABCB9-8727-4DA3-8DDC-B7D036DD13EB}"/>
              </a:ext>
            </a:extLst>
          </p:cNvPr>
          <p:cNvSpPr/>
          <p:nvPr/>
        </p:nvSpPr>
        <p:spPr bwMode="auto">
          <a:xfrm>
            <a:off x="6816080" y="3602417"/>
            <a:ext cx="3960440" cy="208823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B658C489-A08F-4537-ABF2-E1B95D223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458" y="1484784"/>
            <a:ext cx="6485606" cy="373921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6E9E0765-9953-4B5E-A54D-4D3A3B1F0BB6}"/>
              </a:ext>
            </a:extLst>
          </p:cNvPr>
          <p:cNvSpPr/>
          <p:nvPr/>
        </p:nvSpPr>
        <p:spPr bwMode="auto">
          <a:xfrm>
            <a:off x="407368" y="2636912"/>
            <a:ext cx="1008112" cy="549869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485263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A65ACC6F-C002-4DCF-AF6D-AB491D0C8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3" y="1069785"/>
            <a:ext cx="7204250" cy="538355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依學生出席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5735960" y="1196752"/>
            <a:ext cx="5950000" cy="1656184"/>
          </a:xfrm>
          <a:prstGeom prst="wedgeRoundRectCallout">
            <a:avLst>
              <a:gd name="adj1" fmla="val -58028"/>
              <a:gd name="adj2" fmla="val 29344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「遲到」、「缺課」的學生要分開處理。所以，要先剔選學生，再分別按「遲到懲罰」和「缺席懲罰」。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78ABCB9-8727-4DA3-8DDC-B7D036DD13EB}"/>
              </a:ext>
            </a:extLst>
          </p:cNvPr>
          <p:cNvSpPr/>
          <p:nvPr/>
        </p:nvSpPr>
        <p:spPr bwMode="auto">
          <a:xfrm>
            <a:off x="1271464" y="3212976"/>
            <a:ext cx="1368152" cy="396044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66144464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A65ACC6F-C002-4DCF-AF6D-AB491D0C86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122" r="45027" b="5350"/>
          <a:stretch/>
        </p:blipFill>
        <p:spPr>
          <a:xfrm>
            <a:off x="623804" y="1124744"/>
            <a:ext cx="6048672" cy="505889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依學生出席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4655840" y="5031508"/>
            <a:ext cx="6660246" cy="1314912"/>
          </a:xfrm>
          <a:prstGeom prst="wedgeRoundRectCallout">
            <a:avLst>
              <a:gd name="adj1" fmla="val -74433"/>
              <a:gd name="adj2" fmla="val -65766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「未處理紀錄」中顯示的學生名單取自「設定＞出席資料」中定下的數目。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1618666" y="4365104"/>
            <a:ext cx="1368152" cy="43204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6B56681-2510-4354-9E7F-1549DA64333F}"/>
              </a:ext>
            </a:extLst>
          </p:cNvPr>
          <p:cNvSpPr/>
          <p:nvPr/>
        </p:nvSpPr>
        <p:spPr bwMode="auto">
          <a:xfrm>
            <a:off x="1631504" y="2204864"/>
            <a:ext cx="1368152" cy="360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5C156C8A-21CE-4C98-B9D3-92F4B16F98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7373" y="1163130"/>
            <a:ext cx="6485606" cy="3739216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FF3673E-4FA2-4214-93A6-BF7BB6609AA3}"/>
              </a:ext>
            </a:extLst>
          </p:cNvPr>
          <p:cNvSpPr/>
          <p:nvPr/>
        </p:nvSpPr>
        <p:spPr bwMode="auto">
          <a:xfrm>
            <a:off x="5159896" y="4318854"/>
            <a:ext cx="1008112" cy="549869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80403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BCC2C7C0-8960-44E3-9B07-7E487034B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33968"/>
            <a:ext cx="6834229" cy="527017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依學生出席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語音泡泡: 圓角矩形 3">
            <a:extLst>
              <a:ext uri="{FF2B5EF4-FFF2-40B4-BE49-F238E27FC236}">
                <a16:creationId xmlns:a16="http://schemas.microsoft.com/office/drawing/2014/main" id="{362EF2D2-5B70-4E03-B2A2-348D3ED84E43}"/>
              </a:ext>
            </a:extLst>
          </p:cNvPr>
          <p:cNvSpPr/>
          <p:nvPr/>
        </p:nvSpPr>
        <p:spPr bwMode="auto">
          <a:xfrm>
            <a:off x="7032104" y="1795968"/>
            <a:ext cx="3907266" cy="1296144"/>
          </a:xfrm>
          <a:prstGeom prst="wedgeRoundRectCallout">
            <a:avLst>
              <a:gd name="adj1" fmla="val -53987"/>
              <a:gd name="adj2" fmla="val 88959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儲存後，可以看到未處理的遲到紀錄不見了。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551384" y="3573016"/>
            <a:ext cx="7056784" cy="108012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7032104" y="3861048"/>
            <a:ext cx="4768476" cy="1544615"/>
          </a:xfrm>
          <a:prstGeom prst="wedgeRoundRectCallout">
            <a:avLst>
              <a:gd name="adj1" fmla="val -40469"/>
              <a:gd name="adj2" fmla="val 77280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接著可以處理缺課的學生，留意這個例子中，學生缺課共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天。</a:t>
            </a:r>
          </a:p>
        </p:txBody>
      </p:sp>
    </p:spTree>
    <p:extLst>
      <p:ext uri="{BB962C8B-B14F-4D97-AF65-F5344CB8AC3E}">
        <p14:creationId xmlns:p14="http://schemas.microsoft.com/office/powerpoint/2010/main" val="187984829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1C7DF8D-1BED-4277-BAE1-8445AA253198}"/>
              </a:ext>
            </a:extLst>
          </p:cNvPr>
          <p:cNvSpPr/>
          <p:nvPr/>
        </p:nvSpPr>
        <p:spPr>
          <a:xfrm>
            <a:off x="3746639" y="1556793"/>
            <a:ext cx="4698722" cy="769441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sz="4400" dirty="0" err="1">
                <a:solidFill>
                  <a:schemeClr val="lt1"/>
                </a:solidFill>
              </a:rPr>
              <a:t>編配用戶</a:t>
            </a:r>
            <a:r>
              <a:rPr lang="zh-TW" altLang="en-US" sz="4400" dirty="0">
                <a:solidFill>
                  <a:schemeClr val="lt1"/>
                </a:solidFill>
              </a:rPr>
              <a:t>使用權限</a:t>
            </a:r>
            <a:endParaRPr lang="en-US" sz="4400" dirty="0">
              <a:solidFill>
                <a:schemeClr val="l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5FC3762-C17C-4F0D-8704-CAE007BC71A7}"/>
              </a:ext>
            </a:extLst>
          </p:cNvPr>
          <p:cNvSpPr/>
          <p:nvPr/>
        </p:nvSpPr>
        <p:spPr>
          <a:xfrm>
            <a:off x="1655676" y="2882895"/>
            <a:ext cx="8880648" cy="1200329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en-US" sz="3600"/>
              <a:t>「系統保安</a:t>
            </a:r>
            <a:r>
              <a:rPr lang="en-US" sz="3600" dirty="0"/>
              <a:t>」</a:t>
            </a:r>
            <a:r>
              <a:rPr lang="en-US" sz="3600"/>
              <a:t>→「存取控制</a:t>
            </a:r>
            <a:r>
              <a:rPr lang="en-US" sz="3600" dirty="0"/>
              <a:t>」</a:t>
            </a:r>
            <a:r>
              <a:rPr lang="en-US" sz="3600"/>
              <a:t>→「用戶</a:t>
            </a:r>
            <a:r>
              <a:rPr lang="en-US" sz="3600" dirty="0"/>
              <a:t>」</a:t>
            </a:r>
          </a:p>
          <a:p>
            <a:pPr algn="ctr"/>
            <a:r>
              <a:rPr lang="en-US" sz="3600" dirty="0"/>
              <a:t>Security &gt; Access Control &gt; User Account</a:t>
            </a:r>
          </a:p>
        </p:txBody>
      </p:sp>
    </p:spTree>
    <p:extLst>
      <p:ext uri="{BB962C8B-B14F-4D97-AF65-F5344CB8AC3E}">
        <p14:creationId xmlns:p14="http://schemas.microsoft.com/office/powerpoint/2010/main" val="2838737697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BCC2C7C0-8960-44E3-9B07-7E487034BD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5504"/>
          <a:stretch/>
        </p:blipFill>
        <p:spPr>
          <a:xfrm>
            <a:off x="767408" y="1372202"/>
            <a:ext cx="9640110" cy="182099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依學生出席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9552384" y="2420888"/>
            <a:ext cx="936104" cy="360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8212920C-46DD-4180-A448-2EB577AD3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954" y="4293096"/>
            <a:ext cx="9640110" cy="198725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5AAF152-0A7D-40E2-8116-29187AB4AECB}"/>
              </a:ext>
            </a:extLst>
          </p:cNvPr>
          <p:cNvSpPr/>
          <p:nvPr/>
        </p:nvSpPr>
        <p:spPr bwMode="auto">
          <a:xfrm>
            <a:off x="9556342" y="5373216"/>
            <a:ext cx="936104" cy="360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" name="箭號: 向下 4">
            <a:extLst>
              <a:ext uri="{FF2B5EF4-FFF2-40B4-BE49-F238E27FC236}">
                <a16:creationId xmlns:a16="http://schemas.microsoft.com/office/drawing/2014/main" id="{AAB97F8C-507D-4BD1-9929-97FB6EA8D53A}"/>
              </a:ext>
            </a:extLst>
          </p:cNvPr>
          <p:cNvSpPr/>
          <p:nvPr/>
        </p:nvSpPr>
        <p:spPr bwMode="auto">
          <a:xfrm>
            <a:off x="9460627" y="3004961"/>
            <a:ext cx="1119617" cy="1987257"/>
          </a:xfrm>
          <a:prstGeom prst="downArrow">
            <a:avLst/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3143672" y="2976603"/>
            <a:ext cx="5632572" cy="1184575"/>
          </a:xfrm>
          <a:prstGeom prst="wedgeRoundRectCallout">
            <a:avLst>
              <a:gd name="adj1" fmla="val 66953"/>
              <a:gd name="adj2" fmla="val -778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例子中的缺課懲罰是每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天計算一次，所以處理一次之後，「天數」會減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49276241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76081314-06A8-4F62-8FD4-9C455146E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24744"/>
            <a:ext cx="10943321" cy="4752528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搜尋或更改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638440" y="2204864"/>
            <a:ext cx="1008112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5AAF152-0A7D-40E2-8116-29187AB4AECB}"/>
              </a:ext>
            </a:extLst>
          </p:cNvPr>
          <p:cNvSpPr/>
          <p:nvPr/>
        </p:nvSpPr>
        <p:spPr bwMode="auto">
          <a:xfrm>
            <a:off x="2423592" y="5305325"/>
            <a:ext cx="1368152" cy="52900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4319858" y="5231258"/>
            <a:ext cx="6768752" cy="1003995"/>
          </a:xfrm>
          <a:prstGeom prst="wedgeRoundRectCallout">
            <a:avLst>
              <a:gd name="adj1" fmla="val -55887"/>
              <a:gd name="adj2" fmla="val -19119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輸入搜尋條件，可搜尋或修改獎勵或懲罰紀錄。</a:t>
            </a:r>
          </a:p>
        </p:txBody>
      </p:sp>
    </p:spTree>
    <p:extLst>
      <p:ext uri="{BB962C8B-B14F-4D97-AF65-F5344CB8AC3E}">
        <p14:creationId xmlns:p14="http://schemas.microsoft.com/office/powerpoint/2010/main" val="3689508301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085E8838-35A8-455E-9368-CCF45A756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657" y="1268760"/>
            <a:ext cx="10218829" cy="364080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匯入</a:t>
            </a: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5159896" y="4509120"/>
            <a:ext cx="6768752" cy="1512168"/>
          </a:xfrm>
          <a:prstGeom prst="wedgeRoundRectCallout">
            <a:avLst>
              <a:gd name="adj1" fmla="val -44776"/>
              <a:gd name="adj2" fmla="val -140669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可以利用範本來匯入大量獎懲資料紀錄。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1" lang="en-US" altLang="zh-TW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只可新增，而不能更新資料內容。</a:t>
            </a:r>
            <a:r>
              <a:rPr kumimoji="1" lang="en-US" altLang="zh-TW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kumimoji="1" lang="zh-TW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24984146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2423FF3F-82AB-4956-A58E-AE351C4E609F}"/>
              </a:ext>
            </a:extLst>
          </p:cNvPr>
          <p:cNvSpPr/>
          <p:nvPr/>
        </p:nvSpPr>
        <p:spPr bwMode="auto">
          <a:xfrm>
            <a:off x="3773742" y="2217663"/>
            <a:ext cx="4644516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練習四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DB4B980B-F03C-46C1-8A2E-D9320B03B17C}"/>
              </a:ext>
            </a:extLst>
          </p:cNvPr>
          <p:cNvSpPr/>
          <p:nvPr/>
        </p:nvSpPr>
        <p:spPr bwMode="auto">
          <a:xfrm>
            <a:off x="2988320" y="3789041"/>
            <a:ext cx="6215360" cy="851297"/>
          </a:xfrm>
          <a:prstGeom prst="roundRect">
            <a:avLst/>
          </a:prstGeom>
          <a:solidFill>
            <a:srgbClr val="FF0000"/>
          </a:solidFill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編修獎懲紀錄</a:t>
            </a:r>
          </a:p>
        </p:txBody>
      </p:sp>
    </p:spTree>
    <p:extLst>
      <p:ext uri="{BB962C8B-B14F-4D97-AF65-F5344CB8AC3E}">
        <p14:creationId xmlns:p14="http://schemas.microsoft.com/office/powerpoint/2010/main" val="2124574114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706BDFF-0858-46A4-8C06-CEC993764EF7}"/>
              </a:ext>
            </a:extLst>
          </p:cNvPr>
          <p:cNvSpPr/>
          <p:nvPr/>
        </p:nvSpPr>
        <p:spPr>
          <a:xfrm>
            <a:off x="4312243" y="1795526"/>
            <a:ext cx="7640036" cy="3231654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整合學生獎懲紀錄，把獎懲數目加起來，並計算經等級轉換和獎懲抵消的總數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合併後的總數可以作嘉許</a:t>
            </a:r>
            <a:r>
              <a:rPr lang="en-US" altLang="zh-TW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警告之用，印製報告或成績表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206BCBE5-EDE1-4DBB-B594-EF04E5A76D02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數據合併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4DE59F63-E04C-46F6-94F8-B10A2DD966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8" r="1936" b="878"/>
          <a:stretch/>
        </p:blipFill>
        <p:spPr>
          <a:xfrm>
            <a:off x="630580" y="1124744"/>
            <a:ext cx="3429161" cy="5112568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3705872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920A7163-CBC1-43E6-8CED-772E4AE2E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24744"/>
            <a:ext cx="10683414" cy="453650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數據合併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695400" y="2420888"/>
            <a:ext cx="10225136" cy="151216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5231904" y="4797152"/>
            <a:ext cx="6768752" cy="1512168"/>
          </a:xfrm>
          <a:prstGeom prst="wedgeRoundRectCallout">
            <a:avLst>
              <a:gd name="adj1" fmla="val -36382"/>
              <a:gd name="adj2" fmla="val -98400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選擇「級別」和「合併時段」後，按「整合」。時段可選學期、全年，或自訂任何日期。</a:t>
            </a:r>
          </a:p>
        </p:txBody>
      </p:sp>
    </p:spTree>
    <p:extLst>
      <p:ext uri="{BB962C8B-B14F-4D97-AF65-F5344CB8AC3E}">
        <p14:creationId xmlns:p14="http://schemas.microsoft.com/office/powerpoint/2010/main" val="2394606104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587EDDE2-4D93-449B-82F6-6A71C5B1F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0734"/>
            <a:ext cx="9217023" cy="4396498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數據合併</a:t>
            </a: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6456040" y="1844824"/>
            <a:ext cx="5112568" cy="1156138"/>
          </a:xfrm>
          <a:prstGeom prst="wedgeRoundRectCallout">
            <a:avLst>
              <a:gd name="adj1" fmla="val -29234"/>
              <a:gd name="adj2" fmla="val 77185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每一級只可以保留一個合併紀錄，所以每次儲存時都會作出警告。</a:t>
            </a:r>
          </a:p>
        </p:txBody>
      </p:sp>
      <p:sp>
        <p:nvSpPr>
          <p:cNvPr id="7" name="語音泡泡: 圓角矩形 6">
            <a:extLst>
              <a:ext uri="{FF2B5EF4-FFF2-40B4-BE49-F238E27FC236}">
                <a16:creationId xmlns:a16="http://schemas.microsoft.com/office/drawing/2014/main" id="{A5510E74-7CBD-4091-A1CF-8B09D320A698}"/>
              </a:ext>
            </a:extLst>
          </p:cNvPr>
          <p:cNvSpPr/>
          <p:nvPr/>
        </p:nvSpPr>
        <p:spPr bwMode="auto">
          <a:xfrm>
            <a:off x="971250" y="5341222"/>
            <a:ext cx="9843742" cy="792088"/>
          </a:xfrm>
          <a:prstGeom prst="wedgeRoundRectCallout">
            <a:avLst>
              <a:gd name="adj1" fmla="val -19335"/>
              <a:gd name="adj2" fmla="val -49776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資料合併後，既會把獎懲的總數加起來，又會做等級轉換和獎懲抵消。</a:t>
            </a:r>
          </a:p>
        </p:txBody>
      </p:sp>
    </p:spTree>
    <p:extLst>
      <p:ext uri="{BB962C8B-B14F-4D97-AF65-F5344CB8AC3E}">
        <p14:creationId xmlns:p14="http://schemas.microsoft.com/office/powerpoint/2010/main" val="1743344659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706BDFF-0858-46A4-8C06-CEC993764EF7}"/>
              </a:ext>
            </a:extLst>
          </p:cNvPr>
          <p:cNvSpPr/>
          <p:nvPr/>
        </p:nvSpPr>
        <p:spPr>
          <a:xfrm>
            <a:off x="3791744" y="2006838"/>
            <a:ext cx="8136904" cy="2862322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根據「設定」和「數據合併」的資料，搜尋需要嘉許或警告的學生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TW" altLang="en-US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有需要的話，可以列印嘉許信或警告信，</a:t>
            </a:r>
            <a:r>
              <a:rPr lang="zh-TW" altLang="en-US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只有警告信可以透過電郵發出</a:t>
            </a:r>
            <a:endParaRPr lang="en-US" altLang="zh-TW" sz="2400" dirty="0">
              <a:solidFill>
                <a:schemeClr val="accent6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206BCBE5-EDE1-4DBB-B594-EF04E5A76D02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4DE59F63-E04C-46F6-94F8-B10A2DD966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78" r="1936" b="878"/>
          <a:stretch/>
        </p:blipFill>
        <p:spPr>
          <a:xfrm>
            <a:off x="335360" y="1196752"/>
            <a:ext cx="3312368" cy="493844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47287285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9A5D1DF-A85F-42F4-BA78-127ABF494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189" y="1124743"/>
            <a:ext cx="10427363" cy="523475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嘉許信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637189" y="4437112"/>
            <a:ext cx="1426364" cy="108012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2749310" y="5261037"/>
            <a:ext cx="7632848" cy="1080120"/>
          </a:xfrm>
          <a:prstGeom prst="wedgeRoundRectCallout">
            <a:avLst>
              <a:gd name="adj1" fmla="val -57109"/>
              <a:gd name="adj2" fmla="val -82196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TW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「獎勵總數」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是指每種獎勵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優點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小功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大功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的總數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TW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「淨值」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是使用轉換和抵消後的數值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82062313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75F0368A-9DAC-43F2-951C-2F77C630A9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b="4264"/>
          <a:stretch/>
        </p:blipFill>
        <p:spPr>
          <a:xfrm>
            <a:off x="634884" y="3396180"/>
            <a:ext cx="10922232" cy="161699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C6440909-4154-4713-B9E1-369C5564B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189" y="1420648"/>
            <a:ext cx="10877306" cy="164831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嘉許信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637189" y="1628800"/>
            <a:ext cx="2218451" cy="43204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1649313" y="5340396"/>
            <a:ext cx="9865096" cy="945932"/>
          </a:xfrm>
          <a:prstGeom prst="wedgeRoundRectCallout">
            <a:avLst>
              <a:gd name="adj1" fmla="val 23766"/>
              <a:gd name="adj2" fmla="val -69537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留意在「淨值」的例子中，由於做了等級的轉換及獎懲的抵消，所以數字會跟「獎勵總數」不同。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605EA5F-86B9-44FB-AAA1-37991EEC9C34}"/>
              </a:ext>
            </a:extLst>
          </p:cNvPr>
          <p:cNvSpPr/>
          <p:nvPr/>
        </p:nvSpPr>
        <p:spPr bwMode="auto">
          <a:xfrm>
            <a:off x="7176120" y="2564904"/>
            <a:ext cx="3672408" cy="576064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ECED36C-9E91-40F7-ABE4-5065626333B4}"/>
              </a:ext>
            </a:extLst>
          </p:cNvPr>
          <p:cNvSpPr/>
          <p:nvPr/>
        </p:nvSpPr>
        <p:spPr bwMode="auto">
          <a:xfrm>
            <a:off x="634884" y="3611594"/>
            <a:ext cx="2218451" cy="432048"/>
          </a:xfrm>
          <a:prstGeom prst="rect">
            <a:avLst/>
          </a:prstGeom>
          <a:noFill/>
          <a:ln w="5715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753A561-A0E2-4DE5-8668-41E272BB5D20}"/>
              </a:ext>
            </a:extLst>
          </p:cNvPr>
          <p:cNvSpPr/>
          <p:nvPr/>
        </p:nvSpPr>
        <p:spPr bwMode="auto">
          <a:xfrm>
            <a:off x="7210447" y="4444984"/>
            <a:ext cx="3638081" cy="640200"/>
          </a:xfrm>
          <a:prstGeom prst="rect">
            <a:avLst/>
          </a:prstGeom>
          <a:noFill/>
          <a:ln w="5715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1" name="箭號: 上-下雙向 10">
            <a:extLst>
              <a:ext uri="{FF2B5EF4-FFF2-40B4-BE49-F238E27FC236}">
                <a16:creationId xmlns:a16="http://schemas.microsoft.com/office/drawing/2014/main" id="{A490EDF1-B2F6-4AF3-BC31-71AE1370DABA}"/>
              </a:ext>
            </a:extLst>
          </p:cNvPr>
          <p:cNvSpPr/>
          <p:nvPr/>
        </p:nvSpPr>
        <p:spPr bwMode="auto">
          <a:xfrm>
            <a:off x="8714032" y="3212976"/>
            <a:ext cx="630909" cy="1160000"/>
          </a:xfrm>
          <a:prstGeom prst="up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3" name="箭號: 上-下雙向 12">
            <a:extLst>
              <a:ext uri="{FF2B5EF4-FFF2-40B4-BE49-F238E27FC236}">
                <a16:creationId xmlns:a16="http://schemas.microsoft.com/office/drawing/2014/main" id="{6FF284EB-93D6-4D1E-9858-836337924D99}"/>
              </a:ext>
            </a:extLst>
          </p:cNvPr>
          <p:cNvSpPr/>
          <p:nvPr/>
        </p:nvSpPr>
        <p:spPr bwMode="auto">
          <a:xfrm>
            <a:off x="1428654" y="2132856"/>
            <a:ext cx="630909" cy="1406730"/>
          </a:xfrm>
          <a:prstGeom prst="up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7410649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方法一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2ADCDD2-F39F-44DB-A42A-DC26AA30D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473" y="1196752"/>
            <a:ext cx="8591053" cy="5186798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010AAE0-4A45-4719-9FEB-7830F9704C2B}"/>
              </a:ext>
            </a:extLst>
          </p:cNvPr>
          <p:cNvSpPr/>
          <p:nvPr/>
        </p:nvSpPr>
        <p:spPr bwMode="auto">
          <a:xfrm>
            <a:off x="3359696" y="1916832"/>
            <a:ext cx="864096" cy="452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06C14FD-0594-40B8-81A3-96153E276D45}"/>
              </a:ext>
            </a:extLst>
          </p:cNvPr>
          <p:cNvSpPr/>
          <p:nvPr/>
        </p:nvSpPr>
        <p:spPr bwMode="auto">
          <a:xfrm>
            <a:off x="1919536" y="5517232"/>
            <a:ext cx="864096" cy="452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29885656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E3461A4B-8EFF-4D5C-BA37-2C91E05B93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97" y="1058771"/>
            <a:ext cx="10432989" cy="517854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嘉許信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595360" y="4797152"/>
            <a:ext cx="5630518" cy="864097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5231904" y="3164571"/>
            <a:ext cx="5616135" cy="1080120"/>
          </a:xfrm>
          <a:prstGeom prst="wedgeRoundRectCallout">
            <a:avLst>
              <a:gd name="adj1" fmla="val -37539"/>
              <a:gd name="adj2" fmla="val 87118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可以使用獎項的名稱來搜尋，並可以設定獎項的輸入時期。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54653486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D4F2B21-9A09-4C61-A063-7480D04B1B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245" y="1124744"/>
            <a:ext cx="10954591" cy="4425135"/>
          </a:xfrm>
          <a:prstGeom prst="rect">
            <a:avLst/>
          </a:prstGeo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嘉許信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570245" y="4730438"/>
            <a:ext cx="346708" cy="81944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2639616" y="5373216"/>
            <a:ext cx="5832648" cy="936104"/>
          </a:xfrm>
          <a:prstGeom prst="wedgeRoundRectCallout">
            <a:avLst>
              <a:gd name="adj1" fmla="val -56048"/>
              <a:gd name="adj2" fmla="val -41011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在搜尋結果中選取學生，再按「選擇」。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0ACA3E1-0971-498B-882B-861BE1080940}"/>
              </a:ext>
            </a:extLst>
          </p:cNvPr>
          <p:cNvSpPr/>
          <p:nvPr/>
        </p:nvSpPr>
        <p:spPr bwMode="auto">
          <a:xfrm>
            <a:off x="623392" y="2996953"/>
            <a:ext cx="504056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4026147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930896A-EF4A-4AB7-8136-38FDB981C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1" y="1155590"/>
            <a:ext cx="10775699" cy="5081722"/>
          </a:xfrm>
          <a:prstGeom prst="rect">
            <a:avLst/>
          </a:prstGeo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嘉許信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695400" y="1823539"/>
            <a:ext cx="1368152" cy="52534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6F8D4E15-B9F8-4821-96C5-F6D3B782D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333111"/>
            <a:ext cx="3234644" cy="4726680"/>
          </a:xfrm>
          <a:prstGeom prst="rect">
            <a:avLst/>
          </a:prstGeom>
          <a:ln w="57150">
            <a:solidFill>
              <a:srgbClr val="FF33CC"/>
            </a:solidFill>
          </a:ln>
        </p:spPr>
      </p:pic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6114491" y="1183809"/>
            <a:ext cx="5256584" cy="1080120"/>
          </a:xfrm>
          <a:prstGeom prst="wedgeRoundRectCallout">
            <a:avLst>
              <a:gd name="adj1" fmla="val -54158"/>
              <a:gd name="adj2" fmla="val 23054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按「預覽及列印」即可列印嘉許信。</a:t>
            </a:r>
          </a:p>
        </p:txBody>
      </p:sp>
    </p:spTree>
    <p:extLst>
      <p:ext uri="{BB962C8B-B14F-4D97-AF65-F5344CB8AC3E}">
        <p14:creationId xmlns:p14="http://schemas.microsoft.com/office/powerpoint/2010/main" val="40709154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51915A31-7D11-4E67-A8BD-822B57506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96752"/>
            <a:ext cx="9111753" cy="5158206"/>
          </a:xfrm>
          <a:prstGeom prst="rect">
            <a:avLst/>
          </a:prstGeo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警告信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654622" y="5517232"/>
            <a:ext cx="2489049" cy="79208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3575720" y="5562870"/>
            <a:ext cx="5832648" cy="792088"/>
          </a:xfrm>
          <a:prstGeom prst="wedgeRoundRectCallout">
            <a:avLst>
              <a:gd name="adj1" fmla="val -54635"/>
              <a:gd name="adj2" fmla="val -22707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可發「預先警告」的遲到或缺課警告信。</a:t>
            </a:r>
          </a:p>
        </p:txBody>
      </p:sp>
    </p:spTree>
    <p:extLst>
      <p:ext uri="{BB962C8B-B14F-4D97-AF65-F5344CB8AC3E}">
        <p14:creationId xmlns:p14="http://schemas.microsoft.com/office/powerpoint/2010/main" val="559331038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683C64D4-630B-41F2-9A27-17E2210434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33"/>
          <a:stretch/>
        </p:blipFill>
        <p:spPr>
          <a:xfrm>
            <a:off x="0" y="1192816"/>
            <a:ext cx="12066114" cy="4472368"/>
          </a:xfrm>
          <a:prstGeom prst="rect">
            <a:avLst/>
          </a:prstGeo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警告信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0" y="1700808"/>
            <a:ext cx="638785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2639616" y="1459326"/>
            <a:ext cx="4356484" cy="792088"/>
          </a:xfrm>
          <a:prstGeom prst="wedgeRoundRectCallout">
            <a:avLst>
              <a:gd name="adj1" fmla="val -58359"/>
              <a:gd name="adj2" fmla="val -18547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「預備」的作用是預備電郵。</a:t>
            </a:r>
          </a:p>
        </p:txBody>
      </p:sp>
    </p:spTree>
    <p:extLst>
      <p:ext uri="{BB962C8B-B14F-4D97-AF65-F5344CB8AC3E}">
        <p14:creationId xmlns:p14="http://schemas.microsoft.com/office/powerpoint/2010/main" val="271608095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93B9A7D-45E8-43D6-AE21-EAFC354E2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36612"/>
            <a:ext cx="10945216" cy="5261100"/>
          </a:xfrm>
          <a:prstGeom prst="rect">
            <a:avLst/>
          </a:prstGeom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嘉許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警告信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8256240" y="3370576"/>
            <a:ext cx="2088232" cy="84470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4295800" y="1988840"/>
            <a:ext cx="7560841" cy="792088"/>
          </a:xfrm>
          <a:prstGeom prst="wedgeRoundRectCallout">
            <a:avLst>
              <a:gd name="adj1" fmla="val 15755"/>
              <a:gd name="adj2" fmla="val 119775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資料來自「學生資料 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學生概況 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家長 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監護人」。</a:t>
            </a:r>
          </a:p>
        </p:txBody>
      </p:sp>
    </p:spTree>
    <p:extLst>
      <p:ext uri="{BB962C8B-B14F-4D97-AF65-F5344CB8AC3E}">
        <p14:creationId xmlns:p14="http://schemas.microsoft.com/office/powerpoint/2010/main" val="2412166492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706BDFF-0858-46A4-8C06-CEC993764EF7}"/>
              </a:ext>
            </a:extLst>
          </p:cNvPr>
          <p:cNvSpPr/>
          <p:nvPr/>
        </p:nvSpPr>
        <p:spPr>
          <a:xfrm>
            <a:off x="4151784" y="2241579"/>
            <a:ext cx="7616405" cy="2483565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編配學生入留堂班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編修留堂班負責老師</a:t>
            </a:r>
            <a:endParaRPr lang="en-US" altLang="zh-TW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列印留堂班學生名單</a:t>
            </a:r>
            <a:endParaRPr lang="en-US" altLang="zh-TW" sz="2400" dirty="0">
              <a:solidFill>
                <a:schemeClr val="accent6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206BCBE5-EDE1-4DBB-B594-EF04E5A76D02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留堂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7CF1356-E74A-42CE-92CF-2A69C42CA3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26" r="4182" b="2453"/>
          <a:stretch/>
        </p:blipFill>
        <p:spPr>
          <a:xfrm>
            <a:off x="623392" y="1052736"/>
            <a:ext cx="3309333" cy="518688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40054861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E30AA433-98A3-43D8-A9ED-1357131B4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81" y="1106506"/>
            <a:ext cx="11202679" cy="334884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留堂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編修留堂班資料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494660" y="2204864"/>
            <a:ext cx="1064836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335360" y="4941168"/>
            <a:ext cx="9073008" cy="1224136"/>
          </a:xfrm>
          <a:prstGeom prst="wedgeRoundRectCallout">
            <a:avLst>
              <a:gd name="adj1" fmla="val 27832"/>
              <a:gd name="adj2" fmla="val -95508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選擇搜尋條件，包括「開始日期」和「完結日期」，按「瀏覽」，即可找出日期範圍內的留堂班學生。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92558D7-AD96-4098-ABCF-2058D7884B13}"/>
              </a:ext>
            </a:extLst>
          </p:cNvPr>
          <p:cNvSpPr/>
          <p:nvPr/>
        </p:nvSpPr>
        <p:spPr bwMode="auto">
          <a:xfrm>
            <a:off x="494660" y="3789040"/>
            <a:ext cx="11145956" cy="576064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5817377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04B9195-E785-4D99-A713-F0EF70E65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753" y="1033967"/>
            <a:ext cx="9550400" cy="521782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留堂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將學生加入留堂班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3287688" y="1628800"/>
            <a:ext cx="1064836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3590793" y="2679722"/>
            <a:ext cx="5745568" cy="762000"/>
          </a:xfrm>
          <a:prstGeom prst="wedgeRoundRectCallout">
            <a:avLst>
              <a:gd name="adj1" fmla="val -37811"/>
              <a:gd name="adj2" fmla="val -117525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為學生新增懲罰時將學生加到留堂班。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B06767-C058-4BE0-923A-08288674A219}"/>
              </a:ext>
            </a:extLst>
          </p:cNvPr>
          <p:cNvSpPr/>
          <p:nvPr/>
        </p:nvSpPr>
        <p:spPr bwMode="auto">
          <a:xfrm>
            <a:off x="8212602" y="1033968"/>
            <a:ext cx="3456384" cy="936104"/>
          </a:xfrm>
          <a:prstGeom prst="rect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4800" b="1" dirty="0">
                <a:solidFill>
                  <a:srgbClr val="3366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方法一</a:t>
            </a:r>
            <a:endParaRPr kumimoji="1" lang="en-US" sz="4800" b="1" dirty="0">
              <a:solidFill>
                <a:srgbClr val="3366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68266728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E513303-746A-41F3-9244-81FC054FC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124744"/>
            <a:ext cx="7128792" cy="520209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留堂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將學生加入留堂班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551384" y="4725144"/>
            <a:ext cx="6912768" cy="40196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5375920" y="2732072"/>
            <a:ext cx="6681672" cy="1633032"/>
          </a:xfrm>
          <a:prstGeom prst="wedgeRoundRectCallout">
            <a:avLst>
              <a:gd name="adj1" fmla="val -30620"/>
              <a:gd name="adj2" fmla="val 69434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在其他跟進選擇「留堂」及「包括在留堂班」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輸入留堂班的日期範圍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按「儲存」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B06767-C058-4BE0-923A-08288674A219}"/>
              </a:ext>
            </a:extLst>
          </p:cNvPr>
          <p:cNvSpPr/>
          <p:nvPr/>
        </p:nvSpPr>
        <p:spPr bwMode="auto">
          <a:xfrm>
            <a:off x="8212602" y="1033968"/>
            <a:ext cx="3456384" cy="936104"/>
          </a:xfrm>
          <a:prstGeom prst="rect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4800" b="1" dirty="0">
                <a:solidFill>
                  <a:srgbClr val="3366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方法一</a:t>
            </a:r>
            <a:endParaRPr kumimoji="1" lang="en-US" sz="4800" b="1" dirty="0">
              <a:solidFill>
                <a:srgbClr val="3366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76A9663-848C-49CD-AE92-23520D9F6574}"/>
              </a:ext>
            </a:extLst>
          </p:cNvPr>
          <p:cNvSpPr/>
          <p:nvPr/>
        </p:nvSpPr>
        <p:spPr bwMode="auto">
          <a:xfrm>
            <a:off x="551384" y="5124029"/>
            <a:ext cx="6912768" cy="40196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2FBDFD-D3E9-4619-9AB0-16F05B499C13}"/>
              </a:ext>
            </a:extLst>
          </p:cNvPr>
          <p:cNvSpPr/>
          <p:nvPr/>
        </p:nvSpPr>
        <p:spPr bwMode="auto">
          <a:xfrm>
            <a:off x="558280" y="1325468"/>
            <a:ext cx="785192" cy="40196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43A0165A-5E0D-41BA-B9E0-36C054B48F0A}"/>
              </a:ext>
            </a:extLst>
          </p:cNvPr>
          <p:cNvSpPr/>
          <p:nvPr/>
        </p:nvSpPr>
        <p:spPr bwMode="auto">
          <a:xfrm>
            <a:off x="1199456" y="4437112"/>
            <a:ext cx="648072" cy="505486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 dirty="0">
                <a:ln>
                  <a:noFill/>
                </a:ln>
                <a:solidFill>
                  <a:srgbClr val="3366CC"/>
                </a:solidFill>
                <a:effectLst/>
                <a:latin typeface="Tahoma" pitchFamily="34" charset="0"/>
                <a:ea typeface="新細明體" pitchFamily="18" charset="-120"/>
              </a:rPr>
              <a:t>1</a:t>
            </a:r>
          </a:p>
        </p:txBody>
      </p:sp>
      <p:sp>
        <p:nvSpPr>
          <p:cNvPr id="11" name="橢圓 10">
            <a:extLst>
              <a:ext uri="{FF2B5EF4-FFF2-40B4-BE49-F238E27FC236}">
                <a16:creationId xmlns:a16="http://schemas.microsoft.com/office/drawing/2014/main" id="{A7EED1F0-F181-443D-8E08-6115F762DA9B}"/>
              </a:ext>
            </a:extLst>
          </p:cNvPr>
          <p:cNvSpPr/>
          <p:nvPr/>
        </p:nvSpPr>
        <p:spPr bwMode="auto">
          <a:xfrm>
            <a:off x="1196772" y="5299778"/>
            <a:ext cx="648072" cy="505486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 dirty="0">
                <a:ln>
                  <a:noFill/>
                </a:ln>
                <a:solidFill>
                  <a:srgbClr val="3366CC"/>
                </a:solidFill>
                <a:effectLst/>
                <a:latin typeface="Tahoma" pitchFamily="34" charset="0"/>
                <a:ea typeface="新細明體" pitchFamily="18" charset="-120"/>
              </a:rPr>
              <a:t>2</a:t>
            </a:r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413D09B0-646B-485B-86C7-8C7CD2F42719}"/>
              </a:ext>
            </a:extLst>
          </p:cNvPr>
          <p:cNvSpPr/>
          <p:nvPr/>
        </p:nvSpPr>
        <p:spPr bwMode="auto">
          <a:xfrm>
            <a:off x="1188275" y="1627370"/>
            <a:ext cx="648072" cy="505486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dirty="0">
                <a:solidFill>
                  <a:srgbClr val="3366CC"/>
                </a:solidFill>
                <a:latin typeface="Tahoma" pitchFamily="34" charset="0"/>
                <a:ea typeface="新細明體" pitchFamily="18" charset="-120"/>
              </a:rPr>
              <a:t>3</a:t>
            </a:r>
            <a:endParaRPr kumimoji="1" lang="en-US" sz="2400" b="0" i="0" u="none" strike="noStrike" cap="none" normalizeH="0" baseline="0" dirty="0">
              <a:ln>
                <a:noFill/>
              </a:ln>
              <a:solidFill>
                <a:srgbClr val="3366CC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8687697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1EE5BF4-E753-42D2-B7A5-75EB73D15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787" y="1033659"/>
            <a:ext cx="6766703" cy="520365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方法一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4367808" y="4005064"/>
            <a:ext cx="3168352" cy="1080120"/>
          </a:xfrm>
          <a:prstGeom prst="wedgeRoundRectCallout">
            <a:avLst>
              <a:gd name="adj1" fmla="val -63165"/>
              <a:gd name="adj2" fmla="val 131757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選擇用戶的超連結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0CABC0-7A9B-4DB4-810A-86B33CB4B12F}"/>
              </a:ext>
            </a:extLst>
          </p:cNvPr>
          <p:cNvSpPr/>
          <p:nvPr/>
        </p:nvSpPr>
        <p:spPr bwMode="auto">
          <a:xfrm>
            <a:off x="2423592" y="4801990"/>
            <a:ext cx="1368152" cy="143532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28029729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9AFA5485-5A2A-4C30-AD2B-77260176A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07" y="1198871"/>
            <a:ext cx="11202679" cy="334884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留堂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將學生加入留堂班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2366868" y="2276872"/>
            <a:ext cx="1064836" cy="5040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4856665" y="4507001"/>
            <a:ext cx="6639935" cy="1152128"/>
          </a:xfrm>
          <a:prstGeom prst="wedgeRoundRectCallout">
            <a:avLst>
              <a:gd name="adj1" fmla="val -69696"/>
              <a:gd name="adj2" fmla="val -206186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這版面除可瀏覽，還可以增新一些沒有懲罰紀錄的學生到留堂班，按「新增」。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B06767-C058-4BE0-923A-08288674A219}"/>
              </a:ext>
            </a:extLst>
          </p:cNvPr>
          <p:cNvSpPr/>
          <p:nvPr/>
        </p:nvSpPr>
        <p:spPr bwMode="auto">
          <a:xfrm>
            <a:off x="8212602" y="1033968"/>
            <a:ext cx="3456384" cy="936104"/>
          </a:xfrm>
          <a:prstGeom prst="rect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4800" b="1" dirty="0">
                <a:solidFill>
                  <a:srgbClr val="3366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方法二</a:t>
            </a:r>
            <a:endParaRPr kumimoji="1" lang="en-US" sz="4800" b="1" dirty="0">
              <a:solidFill>
                <a:srgbClr val="3366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84980294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7499B07-1881-4A0D-BA6C-1D5E3313E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33968"/>
            <a:ext cx="10416480" cy="521945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留堂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將學生加入留堂班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19684E-E3E4-4C2A-94BF-F75353F100EC}"/>
              </a:ext>
            </a:extLst>
          </p:cNvPr>
          <p:cNvSpPr/>
          <p:nvPr/>
        </p:nvSpPr>
        <p:spPr bwMode="auto">
          <a:xfrm>
            <a:off x="601286" y="3284984"/>
            <a:ext cx="1534273" cy="6107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6960096" y="3308747"/>
            <a:ext cx="4725864" cy="1368152"/>
          </a:xfrm>
          <a:prstGeom prst="wedgeRoundRectCallout">
            <a:avLst>
              <a:gd name="adj1" fmla="val -64669"/>
              <a:gd name="adj2" fmla="val -3823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選擇班別，按「搜尋」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剔選要加入學生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按「包括在留堂班」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4B06767-C058-4BE0-923A-08288674A219}"/>
              </a:ext>
            </a:extLst>
          </p:cNvPr>
          <p:cNvSpPr/>
          <p:nvPr/>
        </p:nvSpPr>
        <p:spPr bwMode="auto">
          <a:xfrm>
            <a:off x="8212602" y="1033968"/>
            <a:ext cx="3456384" cy="936104"/>
          </a:xfrm>
          <a:prstGeom prst="rect">
            <a:avLst/>
          </a:prstGeom>
          <a:solidFill>
            <a:schemeClr val="accent1"/>
          </a:solidFill>
          <a:ln w="571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4800" b="1" i="0" u="none" strike="noStrike" cap="none" normalizeH="0" baseline="0" dirty="0">
                <a:ln>
                  <a:noFill/>
                </a:ln>
                <a:solidFill>
                  <a:srgbClr val="3366CC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方法二</a:t>
            </a:r>
            <a:endParaRPr kumimoji="1" lang="en-US" sz="4800" b="1" i="0" u="none" strike="noStrike" cap="none" normalizeH="0" baseline="0" dirty="0">
              <a:ln>
                <a:noFill/>
              </a:ln>
              <a:solidFill>
                <a:srgbClr val="3366CC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AC9C364-AB9B-49CA-8410-281E9718A885}"/>
              </a:ext>
            </a:extLst>
          </p:cNvPr>
          <p:cNvSpPr/>
          <p:nvPr/>
        </p:nvSpPr>
        <p:spPr bwMode="auto">
          <a:xfrm>
            <a:off x="623393" y="1664702"/>
            <a:ext cx="936104" cy="6107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F5472F7-1DD0-43A8-BF34-503E081FDD59}"/>
              </a:ext>
            </a:extLst>
          </p:cNvPr>
          <p:cNvSpPr/>
          <p:nvPr/>
        </p:nvSpPr>
        <p:spPr bwMode="auto">
          <a:xfrm>
            <a:off x="623391" y="4581128"/>
            <a:ext cx="528738" cy="172819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" name="橢圓 6">
            <a:extLst>
              <a:ext uri="{FF2B5EF4-FFF2-40B4-BE49-F238E27FC236}">
                <a16:creationId xmlns:a16="http://schemas.microsoft.com/office/drawing/2014/main" id="{9C108AEC-30DE-42FC-9DD8-0E161EAEAB8F}"/>
              </a:ext>
            </a:extLst>
          </p:cNvPr>
          <p:cNvSpPr/>
          <p:nvPr/>
        </p:nvSpPr>
        <p:spPr bwMode="auto">
          <a:xfrm>
            <a:off x="110835" y="1712583"/>
            <a:ext cx="648072" cy="505486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 dirty="0">
                <a:ln>
                  <a:noFill/>
                </a:ln>
                <a:solidFill>
                  <a:srgbClr val="3366CC"/>
                </a:solidFill>
                <a:effectLst/>
                <a:latin typeface="Tahoma" pitchFamily="34" charset="0"/>
                <a:ea typeface="新細明體" pitchFamily="18" charset="-120"/>
              </a:rPr>
              <a:t>1</a:t>
            </a:r>
          </a:p>
        </p:txBody>
      </p:sp>
      <p:sp>
        <p:nvSpPr>
          <p:cNvPr id="11" name="橢圓 10">
            <a:extLst>
              <a:ext uri="{FF2B5EF4-FFF2-40B4-BE49-F238E27FC236}">
                <a16:creationId xmlns:a16="http://schemas.microsoft.com/office/drawing/2014/main" id="{359742A9-3ECF-4A48-8104-62831B70A50A}"/>
              </a:ext>
            </a:extLst>
          </p:cNvPr>
          <p:cNvSpPr/>
          <p:nvPr/>
        </p:nvSpPr>
        <p:spPr bwMode="auto">
          <a:xfrm>
            <a:off x="119336" y="5181483"/>
            <a:ext cx="648072" cy="505486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 dirty="0">
                <a:ln>
                  <a:noFill/>
                </a:ln>
                <a:solidFill>
                  <a:srgbClr val="3366CC"/>
                </a:solidFill>
                <a:effectLst/>
                <a:latin typeface="Tahoma" pitchFamily="34" charset="0"/>
                <a:ea typeface="新細明體" pitchFamily="18" charset="-120"/>
              </a:rPr>
              <a:t>2</a:t>
            </a:r>
          </a:p>
        </p:txBody>
      </p:sp>
      <p:sp>
        <p:nvSpPr>
          <p:cNvPr id="13" name="橢圓 12">
            <a:extLst>
              <a:ext uri="{FF2B5EF4-FFF2-40B4-BE49-F238E27FC236}">
                <a16:creationId xmlns:a16="http://schemas.microsoft.com/office/drawing/2014/main" id="{B4DBE3F9-7CB5-46A1-861C-EF90502D724C}"/>
              </a:ext>
            </a:extLst>
          </p:cNvPr>
          <p:cNvSpPr/>
          <p:nvPr/>
        </p:nvSpPr>
        <p:spPr bwMode="auto">
          <a:xfrm>
            <a:off x="112555" y="3337611"/>
            <a:ext cx="648072" cy="505486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dirty="0">
                <a:solidFill>
                  <a:srgbClr val="3366CC"/>
                </a:solidFill>
                <a:latin typeface="Tahoma" pitchFamily="34" charset="0"/>
                <a:ea typeface="新細明體" pitchFamily="18" charset="-120"/>
              </a:rPr>
              <a:t>3</a:t>
            </a:r>
            <a:endParaRPr kumimoji="1" lang="en-US" sz="2400" b="0" i="0" u="none" strike="noStrike" cap="none" normalizeH="0" baseline="0" dirty="0">
              <a:ln>
                <a:noFill/>
              </a:ln>
              <a:solidFill>
                <a:srgbClr val="3366CC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95828312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64B6899C-18BF-4706-AAF1-A45A33405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81795"/>
            <a:ext cx="9550400" cy="522119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留堂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編修留堂班資料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4511824" y="1092006"/>
            <a:ext cx="7318152" cy="1320572"/>
          </a:xfrm>
          <a:prstGeom prst="wedgeRoundRectCallout">
            <a:avLst>
              <a:gd name="adj1" fmla="val -60408"/>
              <a:gd name="adj2" fmla="val -4049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注意：</a:t>
            </a:r>
            <a:endParaRPr kumimoji="1" lang="en-US" altLang="zh-TW" sz="2400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如利用方法一加入到留堂班的學生不能在這裏刪除，如要修改需到「獎懲資料 </a:t>
            </a:r>
            <a:r>
              <a:rPr kumimoji="1" lang="en-US" altLang="zh-TW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&gt; </a:t>
            </a: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編修」。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2FBDFD-D3E9-4619-9AB0-16F05B499C13}"/>
              </a:ext>
            </a:extLst>
          </p:cNvPr>
          <p:cNvSpPr/>
          <p:nvPr/>
        </p:nvSpPr>
        <p:spPr bwMode="auto">
          <a:xfrm>
            <a:off x="623392" y="5379965"/>
            <a:ext cx="648072" cy="35329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06956802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94B764BD-4B69-4DAE-9872-B20E0D0CE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92006"/>
            <a:ext cx="6824491" cy="5177667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留堂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編修負責老師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4943872" y="5085184"/>
            <a:ext cx="6696744" cy="1184866"/>
          </a:xfrm>
          <a:prstGeom prst="wedgeRoundRectCallout">
            <a:avLst>
              <a:gd name="adj1" fmla="val -57281"/>
              <a:gd name="adj2" fmla="val -5509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按日期方格可以紀錄每一天負責留堂班的老師，注意每天只可以選擇一位。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2FBDFD-D3E9-4619-9AB0-16F05B499C13}"/>
              </a:ext>
            </a:extLst>
          </p:cNvPr>
          <p:cNvSpPr/>
          <p:nvPr/>
        </p:nvSpPr>
        <p:spPr bwMode="auto">
          <a:xfrm>
            <a:off x="2495600" y="3429000"/>
            <a:ext cx="1152128" cy="80605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DCB85C7-8D27-492A-878D-AB3EC48314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6954" y="1559715"/>
            <a:ext cx="5672119" cy="261076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箭號: 向右 4">
            <a:extLst>
              <a:ext uri="{FF2B5EF4-FFF2-40B4-BE49-F238E27FC236}">
                <a16:creationId xmlns:a16="http://schemas.microsoft.com/office/drawing/2014/main" id="{88321C21-4739-4E26-B085-88C5BD329580}"/>
              </a:ext>
            </a:extLst>
          </p:cNvPr>
          <p:cNvSpPr/>
          <p:nvPr/>
        </p:nvSpPr>
        <p:spPr bwMode="auto">
          <a:xfrm>
            <a:off x="3815233" y="3616193"/>
            <a:ext cx="1944216" cy="431671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" name="橢圓 9">
            <a:extLst>
              <a:ext uri="{FF2B5EF4-FFF2-40B4-BE49-F238E27FC236}">
                <a16:creationId xmlns:a16="http://schemas.microsoft.com/office/drawing/2014/main" id="{AC123433-FD44-4E3C-A521-50EC54FD757B}"/>
              </a:ext>
            </a:extLst>
          </p:cNvPr>
          <p:cNvSpPr/>
          <p:nvPr/>
        </p:nvSpPr>
        <p:spPr bwMode="auto">
          <a:xfrm>
            <a:off x="2755122" y="2923514"/>
            <a:ext cx="648072" cy="505486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 dirty="0">
                <a:ln>
                  <a:noFill/>
                </a:ln>
                <a:solidFill>
                  <a:srgbClr val="3366CC"/>
                </a:solidFill>
                <a:effectLst/>
                <a:latin typeface="Tahoma" pitchFamily="34" charset="0"/>
                <a:ea typeface="新細明體" pitchFamily="18" charset="-120"/>
              </a:rPr>
              <a:t>1</a:t>
            </a:r>
          </a:p>
        </p:txBody>
      </p:sp>
      <p:sp>
        <p:nvSpPr>
          <p:cNvPr id="11" name="橢圓 10">
            <a:extLst>
              <a:ext uri="{FF2B5EF4-FFF2-40B4-BE49-F238E27FC236}">
                <a16:creationId xmlns:a16="http://schemas.microsoft.com/office/drawing/2014/main" id="{DE6C60EB-028F-46C4-BF7A-3A189A24F4C9}"/>
              </a:ext>
            </a:extLst>
          </p:cNvPr>
          <p:cNvSpPr/>
          <p:nvPr/>
        </p:nvSpPr>
        <p:spPr bwMode="auto">
          <a:xfrm>
            <a:off x="7248128" y="2187065"/>
            <a:ext cx="648072" cy="505486"/>
          </a:xfrm>
          <a:prstGeom prst="ellips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2400" b="0" i="0" u="none" strike="noStrike" cap="none" normalizeH="0" baseline="0" dirty="0">
                <a:ln>
                  <a:noFill/>
                </a:ln>
                <a:solidFill>
                  <a:srgbClr val="3366CC"/>
                </a:solidFill>
                <a:effectLst/>
                <a:latin typeface="Tahoma" pitchFamily="34" charset="0"/>
                <a:ea typeface="新細明體" pitchFamily="18" charset="-12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95064315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706BDFF-0858-46A4-8C06-CEC993764EF7}"/>
              </a:ext>
            </a:extLst>
          </p:cNvPr>
          <p:cNvSpPr/>
          <p:nvPr/>
        </p:nvSpPr>
        <p:spPr>
          <a:xfrm>
            <a:off x="4151784" y="2204864"/>
            <a:ext cx="7616405" cy="2483565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特為查詢獎懲紀錄而設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版面大致跟「編修」→「依學生」相同，但只供查閱</a:t>
            </a:r>
            <a:endParaRPr lang="en-US" altLang="zh-TW" sz="2400" dirty="0">
              <a:solidFill>
                <a:schemeClr val="accent6">
                  <a:lumMod val="60000"/>
                  <a:lumOff val="4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206BCBE5-EDE1-4DBB-B594-EF04E5A76D02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查詢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B2BCC98-DD1E-43F0-A8DF-1CEDE510F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19" y="1052736"/>
            <a:ext cx="3353749" cy="5214391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73592737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5F48B935-533A-4C4A-BB25-8510C8690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66706"/>
            <a:ext cx="9756270" cy="520334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查詢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4957813" y="1124744"/>
            <a:ext cx="6696744" cy="1184866"/>
          </a:xfrm>
          <a:prstGeom prst="wedgeRoundRectCallout">
            <a:avLst>
              <a:gd name="adj1" fmla="val -54452"/>
              <a:gd name="adj2" fmla="val 34595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輸入搜尋學生的條件，按「學生註冊編號」的超連結，就可以查閱該學生的獎懲資料。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2FBDFD-D3E9-4619-9AB0-16F05B499C13}"/>
              </a:ext>
            </a:extLst>
          </p:cNvPr>
          <p:cNvSpPr/>
          <p:nvPr/>
        </p:nvSpPr>
        <p:spPr bwMode="auto">
          <a:xfrm>
            <a:off x="623392" y="4941168"/>
            <a:ext cx="1080120" cy="136162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0031019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D6A58107-ADF9-48B8-AA66-E7D99B68B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87" y="1098012"/>
            <a:ext cx="7110197" cy="528331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查詢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語音泡泡: 圓角矩形 11">
            <a:extLst>
              <a:ext uri="{FF2B5EF4-FFF2-40B4-BE49-F238E27FC236}">
                <a16:creationId xmlns:a16="http://schemas.microsoft.com/office/drawing/2014/main" id="{51B1C8C2-AA98-42D2-B761-B037B12A5520}"/>
              </a:ext>
            </a:extLst>
          </p:cNvPr>
          <p:cNvSpPr/>
          <p:nvPr/>
        </p:nvSpPr>
        <p:spPr bwMode="auto">
          <a:xfrm>
            <a:off x="6600056" y="1285996"/>
            <a:ext cx="3888432" cy="1008112"/>
          </a:xfrm>
          <a:prstGeom prst="wedgeRoundRectCallout">
            <a:avLst>
              <a:gd name="adj1" fmla="val -29030"/>
              <a:gd name="adj2" fmla="val 8117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輸入獎懲總數，必須在「數據合併」後才會更新。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82FBDFD-D3E9-4619-9AB0-16F05B499C13}"/>
              </a:ext>
            </a:extLst>
          </p:cNvPr>
          <p:cNvSpPr/>
          <p:nvPr/>
        </p:nvSpPr>
        <p:spPr bwMode="auto">
          <a:xfrm>
            <a:off x="1343472" y="4077072"/>
            <a:ext cx="5544616" cy="230425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5DDB28-1CD8-4878-80FB-42505CFE9832}"/>
              </a:ext>
            </a:extLst>
          </p:cNvPr>
          <p:cNvSpPr/>
          <p:nvPr/>
        </p:nvSpPr>
        <p:spPr bwMode="auto">
          <a:xfrm>
            <a:off x="641986" y="2636912"/>
            <a:ext cx="7110197" cy="122413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4" name="語音泡泡: 圓角矩形 13">
            <a:extLst>
              <a:ext uri="{FF2B5EF4-FFF2-40B4-BE49-F238E27FC236}">
                <a16:creationId xmlns:a16="http://schemas.microsoft.com/office/drawing/2014/main" id="{DF2BD083-8138-4F31-89AE-988CEF6E2DC5}"/>
              </a:ext>
            </a:extLst>
          </p:cNvPr>
          <p:cNvSpPr/>
          <p:nvPr/>
        </p:nvSpPr>
        <p:spPr bwMode="auto">
          <a:xfrm>
            <a:off x="7270800" y="4895892"/>
            <a:ext cx="4729856" cy="1008112"/>
          </a:xfrm>
          <a:prstGeom prst="wedgeRoundRectCallout">
            <a:avLst>
              <a:gd name="adj1" fmla="val -57649"/>
              <a:gd name="adj2" fmla="val -25057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按「事件」的超連結，即可查閱。</a:t>
            </a:r>
          </a:p>
        </p:txBody>
      </p:sp>
    </p:spTree>
    <p:extLst>
      <p:ext uri="{BB962C8B-B14F-4D97-AF65-F5344CB8AC3E}">
        <p14:creationId xmlns:p14="http://schemas.microsoft.com/office/powerpoint/2010/main" val="3500367796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>
            <a:extLst>
              <a:ext uri="{FF2B5EF4-FFF2-40B4-BE49-F238E27FC236}">
                <a16:creationId xmlns:a16="http://schemas.microsoft.com/office/drawing/2014/main" id="{B68A6D89-B645-48EB-8115-0E9CF6E70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995" y="1098012"/>
            <a:ext cx="6856679" cy="528331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查詢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語音泡泡: 圓角矩形 13">
            <a:extLst>
              <a:ext uri="{FF2B5EF4-FFF2-40B4-BE49-F238E27FC236}">
                <a16:creationId xmlns:a16="http://schemas.microsoft.com/office/drawing/2014/main" id="{DF2BD083-8138-4F31-89AE-988CEF6E2DC5}"/>
              </a:ext>
            </a:extLst>
          </p:cNvPr>
          <p:cNvSpPr/>
          <p:nvPr/>
        </p:nvSpPr>
        <p:spPr bwMode="auto">
          <a:xfrm>
            <a:off x="6961165" y="1098012"/>
            <a:ext cx="4585840" cy="1008112"/>
          </a:xfrm>
          <a:prstGeom prst="wedgeRoundRectCallout">
            <a:avLst>
              <a:gd name="adj1" fmla="val -56211"/>
              <a:gd name="adj2" fmla="val 3541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版面大致跟「編修」相似，只是不能修改。</a:t>
            </a:r>
          </a:p>
        </p:txBody>
      </p:sp>
    </p:spTree>
    <p:extLst>
      <p:ext uri="{BB962C8B-B14F-4D97-AF65-F5344CB8AC3E}">
        <p14:creationId xmlns:p14="http://schemas.microsoft.com/office/powerpoint/2010/main" val="2411702848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706BDFF-0858-46A4-8C06-CEC993764EF7}"/>
              </a:ext>
            </a:extLst>
          </p:cNvPr>
          <p:cNvSpPr/>
          <p:nvPr/>
        </p:nvSpPr>
        <p:spPr>
          <a:xfrm>
            <a:off x="4223792" y="2031758"/>
            <a:ext cx="7616405" cy="2794483"/>
          </a:xfrm>
          <a:prstGeom prst="rect">
            <a:avLst/>
          </a:prstGeom>
          <a:solidFill>
            <a:srgbClr val="0070C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列印有關獎懲資料的報告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常用報告：</a:t>
            </a:r>
          </a:p>
          <a:p>
            <a:pPr marL="1485900" lvl="2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學生獎勵報告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依事件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)(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依班別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1485900" lvl="2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學生懲罰報告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依事件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)(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依班別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206BCBE5-EDE1-4DBB-B594-EF04E5A76D02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報告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18ED28F-54B4-4D5F-9AB1-619664F42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045429"/>
            <a:ext cx="3384376" cy="519702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01045140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90550DAB-0BFC-4B37-8838-9E597C4B5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95" y="1066653"/>
            <a:ext cx="7485607" cy="517065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標題 1">
            <a:extLst>
              <a:ext uri="{FF2B5EF4-FFF2-40B4-BE49-F238E27FC236}">
                <a16:creationId xmlns:a16="http://schemas.microsoft.com/office/drawing/2014/main" id="{DF3886D8-3C70-49B2-A0E8-278037A9CC9C}"/>
              </a:ext>
            </a:extLst>
          </p:cNvPr>
          <p:cNvSpPr txBox="1">
            <a:spLocks/>
          </p:cNvSpPr>
          <p:nvPr/>
        </p:nvSpPr>
        <p:spPr>
          <a:xfrm>
            <a:off x="2135560" y="271968"/>
            <a:ext cx="9550400" cy="76200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195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5pPr>
            <a:lvl6pPr marL="25717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6pPr>
            <a:lvl7pPr marL="51435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7pPr>
            <a:lvl8pPr marL="771525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8pPr>
            <a:lvl9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獎懲資料 </a:t>
            </a:r>
            <a:r>
              <a:rPr lang="en-US" altLang="zh-TW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zh-TW" altLang="en-US" sz="4400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報告</a:t>
            </a:r>
          </a:p>
          <a:p>
            <a:endParaRPr lang="zh-TW" altLang="en-US" sz="4400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語音泡泡: 圓角矩形 13">
            <a:extLst>
              <a:ext uri="{FF2B5EF4-FFF2-40B4-BE49-F238E27FC236}">
                <a16:creationId xmlns:a16="http://schemas.microsoft.com/office/drawing/2014/main" id="{DF2BD083-8138-4F31-89AE-988CEF6E2DC5}"/>
              </a:ext>
            </a:extLst>
          </p:cNvPr>
          <p:cNvSpPr/>
          <p:nvPr/>
        </p:nvSpPr>
        <p:spPr bwMode="auto">
          <a:xfrm>
            <a:off x="3359696" y="3397231"/>
            <a:ext cx="6264696" cy="1368152"/>
          </a:xfrm>
          <a:prstGeom prst="wedgeRoundRectCallout">
            <a:avLst>
              <a:gd name="adj1" fmla="val -45724"/>
              <a:gd name="adj2" fmla="val -92837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注意</a:t>
            </a:r>
            <a:endParaRPr kumimoji="1" lang="en-US" altLang="zh-TW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在「追蹤及統計」中，所有沒有獎懲代碼的紀錄都無法追蹤及統計。</a:t>
            </a:r>
          </a:p>
        </p:txBody>
      </p:sp>
    </p:spTree>
    <p:extLst>
      <p:ext uri="{BB962C8B-B14F-4D97-AF65-F5344CB8AC3E}">
        <p14:creationId xmlns:p14="http://schemas.microsoft.com/office/powerpoint/2010/main" val="3339670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E6A16E49-481B-4A33-B8DE-6396CA971F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0"/>
          <a:stretch/>
        </p:blipFill>
        <p:spPr>
          <a:xfrm>
            <a:off x="695400" y="1152281"/>
            <a:ext cx="5688632" cy="524788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28158B29-15E0-440E-9139-CD1F61F37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預備工作 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編配用戶使用權限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zh-TW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方法一</a:t>
            </a:r>
            <a:r>
              <a:rPr lang="en-US" altLang="zh-TW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語音泡泡: 圓角矩形 2">
            <a:extLst>
              <a:ext uri="{FF2B5EF4-FFF2-40B4-BE49-F238E27FC236}">
                <a16:creationId xmlns:a16="http://schemas.microsoft.com/office/drawing/2014/main" id="{053C73E6-F3FE-42EC-BA65-193405C97B8D}"/>
              </a:ext>
            </a:extLst>
          </p:cNvPr>
          <p:cNvSpPr/>
          <p:nvPr/>
        </p:nvSpPr>
        <p:spPr bwMode="auto">
          <a:xfrm>
            <a:off x="3611724" y="5165659"/>
            <a:ext cx="3168352" cy="1080120"/>
          </a:xfrm>
          <a:prstGeom prst="wedgeRoundRectCallout">
            <a:avLst>
              <a:gd name="adj1" fmla="val -81665"/>
              <a:gd name="adj2" fmla="val 5133"/>
              <a:gd name="adj3" fmla="val 16667"/>
            </a:avLst>
          </a:prstGeom>
          <a:solidFill>
            <a:srgbClr val="FFC000"/>
          </a:solidFill>
          <a:ln>
            <a:headEnd type="none" w="med" len="med"/>
            <a:tailEnd type="none" w="med" len="med"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800" dirty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選「編配用戶組」</a:t>
            </a:r>
            <a:endParaRPr kumimoji="1" lang="en-US" sz="2800" b="0" i="0" u="none" strike="noStrike" cap="none" normalizeH="0" baseline="0" dirty="0">
              <a:ln>
                <a:noFill/>
              </a:ln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3C87236-8452-40E7-8C6E-D0B0C5BF574F}"/>
              </a:ext>
            </a:extLst>
          </p:cNvPr>
          <p:cNvSpPr/>
          <p:nvPr/>
        </p:nvSpPr>
        <p:spPr bwMode="auto">
          <a:xfrm>
            <a:off x="1559496" y="5661248"/>
            <a:ext cx="864096" cy="45204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02873414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246313" y="2860205"/>
            <a:ext cx="7772400" cy="928835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 algn="ctr">
              <a:buClrTx/>
              <a:buSzTx/>
              <a:buFontTx/>
            </a:pPr>
            <a:r>
              <a:rPr lang="zh-TW" altLang="en-US" sz="60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endParaRPr lang="zh-TW" altLang="en-GB" sz="60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6878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6984776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成績表獎懲資料列印次序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18FD4BA-368C-480E-8F57-D83E5FC7D64D}"/>
              </a:ext>
            </a:extLst>
          </p:cNvPr>
          <p:cNvSpPr/>
          <p:nvPr/>
        </p:nvSpPr>
        <p:spPr>
          <a:xfrm>
            <a:off x="587388" y="1124744"/>
            <a:ext cx="9181020" cy="48936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3600" dirty="0" err="1">
                <a:solidFill>
                  <a:srgbClr val="0070C0"/>
                </a:solidFill>
              </a:rPr>
              <a:t>獎勵和懲罰兩大類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3600" dirty="0" err="1">
                <a:solidFill>
                  <a:srgbClr val="0070C0"/>
                </a:solidFill>
              </a:rPr>
              <a:t>成績表列印次序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3600" dirty="0" err="1">
                <a:solidFill>
                  <a:srgbClr val="0070C0"/>
                </a:solidFill>
              </a:rPr>
              <a:t>獎懲日期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3600" dirty="0" err="1">
                <a:solidFill>
                  <a:srgbClr val="0070C0"/>
                </a:solidFill>
              </a:rPr>
              <a:t>獎懲事項的代碼</a:t>
            </a:r>
            <a:r>
              <a:rPr lang="en-US" sz="3600" dirty="0">
                <a:solidFill>
                  <a:srgbClr val="0070C0"/>
                </a:solidFill>
              </a:rPr>
              <a:t> </a:t>
            </a:r>
            <a:br>
              <a:rPr lang="en-US" sz="3600" dirty="0">
                <a:solidFill>
                  <a:srgbClr val="0070C0"/>
                </a:solidFill>
              </a:rPr>
            </a:br>
            <a:r>
              <a:rPr lang="en-US" sz="3600" dirty="0">
                <a:solidFill>
                  <a:srgbClr val="0070C0"/>
                </a:solidFill>
              </a:rPr>
              <a:t>(</a:t>
            </a:r>
            <a:r>
              <a:rPr lang="en-US" sz="3600" dirty="0" err="1">
                <a:solidFill>
                  <a:srgbClr val="0070C0"/>
                </a:solidFill>
              </a:rPr>
              <a:t>由於排序時空白比所有數字優先，所以，沒代碼的獎懲，包括以文字、以課外活動及以出席資料輸入的事項會較優先</a:t>
            </a:r>
            <a:r>
              <a:rPr lang="en-US" sz="3600" dirty="0">
                <a:solidFill>
                  <a:srgbClr val="0070C0"/>
                </a:solidFill>
              </a:rPr>
              <a:t>) </a:t>
            </a:r>
          </a:p>
        </p:txBody>
      </p:sp>
      <p:sp>
        <p:nvSpPr>
          <p:cNvPr id="4" name="箭號: 向下 3">
            <a:extLst>
              <a:ext uri="{FF2B5EF4-FFF2-40B4-BE49-F238E27FC236}">
                <a16:creationId xmlns:a16="http://schemas.microsoft.com/office/drawing/2014/main" id="{419D1455-E908-4540-B50B-416217C2E629}"/>
              </a:ext>
            </a:extLst>
          </p:cNvPr>
          <p:cNvSpPr/>
          <p:nvPr/>
        </p:nvSpPr>
        <p:spPr bwMode="auto">
          <a:xfrm>
            <a:off x="9912424" y="1303315"/>
            <a:ext cx="1512168" cy="453650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147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9181020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r>
              <a:rPr lang="zh-TW" altLang="en-US" sz="4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獎懲紀錄</a:t>
            </a: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設定方法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DF421A8-81B6-4D08-B465-532955D63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937" y="2051471"/>
            <a:ext cx="5572125" cy="36576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0158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9181020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r>
              <a:rPr lang="zh-TW" altLang="en-US" sz="4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獎懲紀錄</a:t>
            </a: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設定方法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C294BAA-1070-4032-8ECC-E9953FEA23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124744"/>
            <a:ext cx="4698989" cy="4248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8A45B889-4275-4F35-9AB5-2468D8036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8940" y="1124744"/>
            <a:ext cx="6145728" cy="4248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A7828E5-4899-42A8-8FD0-FA3E99707BB0}"/>
              </a:ext>
            </a:extLst>
          </p:cNvPr>
          <p:cNvSpPr/>
          <p:nvPr/>
        </p:nvSpPr>
        <p:spPr>
          <a:xfrm>
            <a:off x="533188" y="5517232"/>
            <a:ext cx="4684147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「獎懲資料 &gt; </a:t>
            </a:r>
            <a:r>
              <a:rPr lang="en-US" dirty="0" err="1"/>
              <a:t>設定</a:t>
            </a:r>
            <a:r>
              <a:rPr lang="en-US" dirty="0"/>
              <a:t> &gt; </a:t>
            </a:r>
            <a:r>
              <a:rPr lang="en-US" dirty="0" err="1"/>
              <a:t>基本資料</a:t>
            </a:r>
            <a:r>
              <a:rPr lang="en-US" dirty="0"/>
              <a:t>」</a:t>
            </a:r>
            <a:br>
              <a:rPr lang="en-US" dirty="0"/>
            </a:br>
            <a:r>
              <a:rPr lang="en-US" dirty="0"/>
              <a:t>  </a:t>
            </a:r>
            <a:r>
              <a:rPr lang="en-US" dirty="0" err="1"/>
              <a:t>設定功過等級或操行分</a:t>
            </a:r>
            <a:r>
              <a:rPr lang="en-US" dirty="0"/>
              <a:t>  (</a:t>
            </a:r>
            <a:r>
              <a:rPr lang="en-US" dirty="0" err="1"/>
              <a:t>每學年做一次</a:t>
            </a:r>
            <a:r>
              <a:rPr lang="en-US" dirty="0"/>
              <a:t>)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FC46A70-7CFD-4564-867A-2A68850C07D6}"/>
              </a:ext>
            </a:extLst>
          </p:cNvPr>
          <p:cNvSpPr/>
          <p:nvPr/>
        </p:nvSpPr>
        <p:spPr>
          <a:xfrm>
            <a:off x="6312024" y="5516953"/>
            <a:ext cx="4684147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TW" altLang="en-US" dirty="0"/>
              <a:t>「學生成績 </a:t>
            </a:r>
            <a:r>
              <a:rPr lang="en-US" altLang="zh-TW" dirty="0"/>
              <a:t>&gt; </a:t>
            </a:r>
            <a:r>
              <a:rPr lang="zh-TW" altLang="en-US" dirty="0"/>
              <a:t>數據輸入 </a:t>
            </a:r>
            <a:r>
              <a:rPr lang="en-US" altLang="zh-TW" dirty="0"/>
              <a:t>&gt; </a:t>
            </a:r>
            <a:r>
              <a:rPr lang="zh-TW" altLang="en-US" dirty="0"/>
              <a:t>其他考績 </a:t>
            </a:r>
            <a:r>
              <a:rPr lang="en-US" altLang="zh-TW" dirty="0"/>
              <a:t>&gt; </a:t>
            </a:r>
            <a:r>
              <a:rPr lang="zh-TW" altLang="en-US" dirty="0"/>
              <a:t>獎懲資料」，直接輸入功過數目或操行分</a:t>
            </a:r>
            <a:endParaRPr 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5B5020-5529-4A62-9028-CB65C1EA3A72}"/>
              </a:ext>
            </a:extLst>
          </p:cNvPr>
          <p:cNvSpPr/>
          <p:nvPr/>
        </p:nvSpPr>
        <p:spPr bwMode="auto">
          <a:xfrm>
            <a:off x="7824192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E760F1C-0208-4604-9319-6C1B3449497D}"/>
              </a:ext>
            </a:extLst>
          </p:cNvPr>
          <p:cNvSpPr/>
          <p:nvPr/>
        </p:nvSpPr>
        <p:spPr bwMode="auto">
          <a:xfrm>
            <a:off x="8760296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C1A0BAD-F0DB-4AFC-A4EB-B75275F1C711}"/>
              </a:ext>
            </a:extLst>
          </p:cNvPr>
          <p:cNvSpPr/>
          <p:nvPr/>
        </p:nvSpPr>
        <p:spPr bwMode="auto">
          <a:xfrm>
            <a:off x="9696400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C8803DE-B415-4B20-ACCC-380B144CEA02}"/>
              </a:ext>
            </a:extLst>
          </p:cNvPr>
          <p:cNvSpPr/>
          <p:nvPr/>
        </p:nvSpPr>
        <p:spPr bwMode="auto">
          <a:xfrm>
            <a:off x="10632504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518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9181020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r>
              <a:rPr lang="zh-TW" altLang="en-US" sz="4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獎懲紀錄</a:t>
            </a: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設定方法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43CC3DA-9477-4820-B738-FAC91874C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160" y="1124743"/>
            <a:ext cx="5508191" cy="312163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AA8BBDAD-2399-422D-AF3D-3BE6DAE9A8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8376"/>
          <a:stretch/>
        </p:blipFill>
        <p:spPr>
          <a:xfrm>
            <a:off x="5951984" y="1124744"/>
            <a:ext cx="5972856" cy="3121635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D9F1746-3E5E-4DCE-92A4-3D3F49E6FDBD}"/>
              </a:ext>
            </a:extLst>
          </p:cNvPr>
          <p:cNvSpPr/>
          <p:nvPr/>
        </p:nvSpPr>
        <p:spPr bwMode="auto">
          <a:xfrm>
            <a:off x="259334" y="2348881"/>
            <a:ext cx="2668314" cy="79208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9BB07F3-366D-4B90-B68B-A1CC04740FB2}"/>
              </a:ext>
            </a:extLst>
          </p:cNvPr>
          <p:cNvSpPr/>
          <p:nvPr/>
        </p:nvSpPr>
        <p:spPr bwMode="auto">
          <a:xfrm>
            <a:off x="5879976" y="1556793"/>
            <a:ext cx="3240360" cy="64807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3162A2A-02E6-4F8C-971E-C269C43E0E4B}"/>
              </a:ext>
            </a:extLst>
          </p:cNvPr>
          <p:cNvSpPr/>
          <p:nvPr/>
        </p:nvSpPr>
        <p:spPr>
          <a:xfrm>
            <a:off x="263351" y="4509120"/>
            <a:ext cx="5508191" cy="1200329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zh-TW" altLang="en-US" dirty="0"/>
              <a:t>成績表</a:t>
            </a:r>
            <a:r>
              <a:rPr lang="en-US" altLang="zh-TW" dirty="0"/>
              <a:t>P</a:t>
            </a:r>
            <a:br>
              <a:rPr lang="en-US" altLang="zh-TW" dirty="0"/>
            </a:br>
            <a:r>
              <a:rPr lang="zh-TW" altLang="en-US" dirty="0"/>
              <a:t>「成績表</a:t>
            </a:r>
            <a:r>
              <a:rPr lang="en-US" altLang="zh-TW" dirty="0"/>
              <a:t>P</a:t>
            </a:r>
            <a:r>
              <a:rPr lang="zh-TW" altLang="en-US" dirty="0"/>
              <a:t>資料 </a:t>
            </a:r>
            <a:r>
              <a:rPr lang="en-US" altLang="zh-TW" dirty="0"/>
              <a:t>&gt; </a:t>
            </a:r>
            <a:r>
              <a:rPr lang="zh-TW" altLang="en-US" dirty="0"/>
              <a:t>產生資料」選「由學生成績模組」、「複製獎勵</a:t>
            </a:r>
            <a:r>
              <a:rPr lang="en-US" altLang="zh-TW" dirty="0"/>
              <a:t>/</a:t>
            </a:r>
            <a:r>
              <a:rPr lang="zh-TW" altLang="en-US" dirty="0"/>
              <a:t>懲罰合併紀錄」，以及在「已選擇級別的考績 </a:t>
            </a:r>
            <a:r>
              <a:rPr lang="en-US" altLang="zh-TW" dirty="0"/>
              <a:t>/ </a:t>
            </a:r>
            <a:r>
              <a:rPr lang="zh-TW" altLang="en-US" dirty="0"/>
              <a:t>學期 </a:t>
            </a:r>
            <a:r>
              <a:rPr lang="en-US" altLang="zh-TW" dirty="0"/>
              <a:t>/ </a:t>
            </a:r>
            <a:r>
              <a:rPr lang="zh-TW" altLang="en-US" dirty="0"/>
              <a:t>年終」選適當的值</a:t>
            </a:r>
            <a:endParaRPr 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7CE1EA8-AB85-4F45-8AFF-09A0A3B25E85}"/>
              </a:ext>
            </a:extLst>
          </p:cNvPr>
          <p:cNvSpPr/>
          <p:nvPr/>
        </p:nvSpPr>
        <p:spPr>
          <a:xfrm>
            <a:off x="5958468" y="4509120"/>
            <a:ext cx="5966372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zh-TW" altLang="en-US" dirty="0"/>
              <a:t>其他成績表</a:t>
            </a:r>
            <a:br>
              <a:rPr lang="zh-TW" altLang="en-US" dirty="0"/>
            </a:br>
            <a:r>
              <a:rPr lang="zh-TW" altLang="en-US" dirty="0"/>
              <a:t>「優點</a:t>
            </a:r>
            <a:r>
              <a:rPr lang="en-US" altLang="zh-TW" dirty="0"/>
              <a:t>/</a:t>
            </a:r>
            <a:r>
              <a:rPr lang="zh-TW" altLang="en-US" dirty="0"/>
              <a:t>缺點 」選「依學期」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31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9181020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r>
              <a:rPr lang="zh-TW" altLang="en-US" sz="4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某時段獎懲紀錄</a:t>
            </a: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設定方法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231BB45-48C9-46EF-AFDB-0F525D9EF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466" y="2217296"/>
            <a:ext cx="5939068" cy="3393753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9260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9181020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r>
              <a:rPr lang="zh-TW" altLang="en-US" sz="4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某時段獎懲紀錄</a:t>
            </a: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設定方法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FC294BAA-1070-4032-8ECC-E9953FEA23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124744"/>
            <a:ext cx="4698989" cy="4248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A7828E5-4899-42A8-8FD0-FA3E99707BB0}"/>
              </a:ext>
            </a:extLst>
          </p:cNvPr>
          <p:cNvSpPr/>
          <p:nvPr/>
        </p:nvSpPr>
        <p:spPr>
          <a:xfrm>
            <a:off x="533188" y="5517232"/>
            <a:ext cx="4684147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「獎懲資料 &gt; </a:t>
            </a:r>
            <a:r>
              <a:rPr lang="en-US" dirty="0" err="1"/>
              <a:t>設定</a:t>
            </a:r>
            <a:r>
              <a:rPr lang="en-US" dirty="0"/>
              <a:t> &gt; </a:t>
            </a:r>
            <a:r>
              <a:rPr lang="en-US" dirty="0" err="1"/>
              <a:t>基本資料</a:t>
            </a:r>
            <a:r>
              <a:rPr lang="en-US" dirty="0"/>
              <a:t>」</a:t>
            </a:r>
            <a:br>
              <a:rPr lang="en-US" dirty="0"/>
            </a:br>
            <a:r>
              <a:rPr lang="en-US" dirty="0"/>
              <a:t>  </a:t>
            </a:r>
            <a:r>
              <a:rPr lang="en-US" dirty="0" err="1"/>
              <a:t>設定功過等級或操行分</a:t>
            </a:r>
            <a:r>
              <a:rPr lang="en-US" dirty="0"/>
              <a:t>  (</a:t>
            </a:r>
            <a:r>
              <a:rPr lang="en-US" dirty="0" err="1"/>
              <a:t>每學年做一次</a:t>
            </a:r>
            <a:r>
              <a:rPr lang="en-US" dirty="0"/>
              <a:t>)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FC46A70-7CFD-4564-867A-2A68850C07D6}"/>
              </a:ext>
            </a:extLst>
          </p:cNvPr>
          <p:cNvSpPr/>
          <p:nvPr/>
        </p:nvSpPr>
        <p:spPr>
          <a:xfrm>
            <a:off x="6312024" y="5516953"/>
            <a:ext cx="4684147" cy="369332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zh-TW" altLang="en-US" dirty="0"/>
              <a:t>在「獎懲資料」模組輸入學生獎懲資料</a:t>
            </a:r>
            <a:endParaRPr 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5B5020-5529-4A62-9028-CB65C1EA3A72}"/>
              </a:ext>
            </a:extLst>
          </p:cNvPr>
          <p:cNvSpPr/>
          <p:nvPr/>
        </p:nvSpPr>
        <p:spPr bwMode="auto">
          <a:xfrm>
            <a:off x="7824192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E760F1C-0208-4604-9319-6C1B3449497D}"/>
              </a:ext>
            </a:extLst>
          </p:cNvPr>
          <p:cNvSpPr/>
          <p:nvPr/>
        </p:nvSpPr>
        <p:spPr bwMode="auto">
          <a:xfrm>
            <a:off x="8760296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C1A0BAD-F0DB-4AFC-A4EB-B75275F1C711}"/>
              </a:ext>
            </a:extLst>
          </p:cNvPr>
          <p:cNvSpPr/>
          <p:nvPr/>
        </p:nvSpPr>
        <p:spPr bwMode="auto">
          <a:xfrm>
            <a:off x="9696400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C8803DE-B415-4B20-ACCC-380B144CEA02}"/>
              </a:ext>
            </a:extLst>
          </p:cNvPr>
          <p:cNvSpPr/>
          <p:nvPr/>
        </p:nvSpPr>
        <p:spPr bwMode="auto">
          <a:xfrm>
            <a:off x="10632504" y="3248980"/>
            <a:ext cx="432048" cy="2052228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1BA1840-CD98-48BC-AF52-EE2079940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3674" y="1121090"/>
            <a:ext cx="5224894" cy="424847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9195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94ADA4CD-BDB8-4D7C-9931-E4D7615E5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1124744"/>
            <a:ext cx="5613615" cy="4104456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4EDEA274-56D7-4C05-A8EE-68C4C5D15E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7256"/>
          <a:stretch/>
        </p:blipFill>
        <p:spPr>
          <a:xfrm>
            <a:off x="127644" y="1124744"/>
            <a:ext cx="5968356" cy="371821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9181020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r>
              <a:rPr lang="zh-TW" altLang="en-US" sz="4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某時段獎懲紀錄</a:t>
            </a: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設定方法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7828E5-4899-42A8-8FD0-FA3E99707BB0}"/>
              </a:ext>
            </a:extLst>
          </p:cNvPr>
          <p:cNvSpPr/>
          <p:nvPr/>
        </p:nvSpPr>
        <p:spPr>
          <a:xfrm>
            <a:off x="533188" y="5517232"/>
            <a:ext cx="4684147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en-US" dirty="0"/>
              <a:t>「</a:t>
            </a:r>
            <a:r>
              <a:rPr lang="en-US" dirty="0" err="1"/>
              <a:t>獎懲資料</a:t>
            </a:r>
            <a:r>
              <a:rPr lang="en-US" dirty="0"/>
              <a:t> &gt; </a:t>
            </a:r>
            <a:r>
              <a:rPr lang="zh-TW" altLang="en-US" dirty="0"/>
              <a:t>數據合併</a:t>
            </a:r>
            <a:r>
              <a:rPr lang="en-US" dirty="0"/>
              <a:t>」</a:t>
            </a:r>
            <a:r>
              <a:rPr lang="zh-TW" altLang="en-US" dirty="0"/>
              <a:t>，選擇合適的時段做數據合拼</a:t>
            </a:r>
            <a:endParaRPr 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FC46A70-7CFD-4564-867A-2A68850C07D6}"/>
              </a:ext>
            </a:extLst>
          </p:cNvPr>
          <p:cNvSpPr/>
          <p:nvPr/>
        </p:nvSpPr>
        <p:spPr>
          <a:xfrm>
            <a:off x="6740445" y="5516953"/>
            <a:ext cx="4684147" cy="646331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zh-TW" altLang="en-US" dirty="0"/>
              <a:t>「學生成績 </a:t>
            </a:r>
            <a:r>
              <a:rPr lang="en-US" altLang="zh-TW" dirty="0"/>
              <a:t>&gt; </a:t>
            </a:r>
            <a:r>
              <a:rPr lang="zh-TW" altLang="en-US" dirty="0"/>
              <a:t>數據輸入 </a:t>
            </a:r>
            <a:r>
              <a:rPr lang="en-US" altLang="zh-TW" dirty="0"/>
              <a:t>&gt; </a:t>
            </a:r>
            <a:r>
              <a:rPr lang="zh-TW" altLang="en-US" dirty="0"/>
              <a:t>其他考績 </a:t>
            </a:r>
            <a:r>
              <a:rPr lang="en-US" altLang="zh-TW" dirty="0"/>
              <a:t>&gt; </a:t>
            </a:r>
            <a:r>
              <a:rPr lang="zh-TW" altLang="en-US" dirty="0"/>
              <a:t>獎懲資料」，複製獎懲資料的數據</a:t>
            </a:r>
            <a:endParaRPr 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25B5020-5529-4A62-9028-CB65C1EA3A72}"/>
              </a:ext>
            </a:extLst>
          </p:cNvPr>
          <p:cNvSpPr/>
          <p:nvPr/>
        </p:nvSpPr>
        <p:spPr bwMode="auto">
          <a:xfrm flipV="1">
            <a:off x="3143672" y="2636912"/>
            <a:ext cx="3023766" cy="28803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E760F1C-0208-4604-9319-6C1B3449497D}"/>
              </a:ext>
            </a:extLst>
          </p:cNvPr>
          <p:cNvSpPr/>
          <p:nvPr/>
        </p:nvSpPr>
        <p:spPr bwMode="auto">
          <a:xfrm>
            <a:off x="8184232" y="2348880"/>
            <a:ext cx="1152128" cy="398064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7841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>
            <a:extLst>
              <a:ext uri="{FF2B5EF4-FFF2-40B4-BE49-F238E27FC236}">
                <a16:creationId xmlns:a16="http://schemas.microsoft.com/office/drawing/2014/main" id="{100F342C-2EA5-4FED-B3B3-7CFB1CC8B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25" y="1097075"/>
            <a:ext cx="5426628" cy="322884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9181020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r>
              <a:rPr lang="zh-TW" altLang="en-US" sz="4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某時段獎懲紀錄</a:t>
            </a: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設定方法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3162A2A-02E6-4F8C-971E-C269C43E0E4B}"/>
              </a:ext>
            </a:extLst>
          </p:cNvPr>
          <p:cNvSpPr/>
          <p:nvPr/>
        </p:nvSpPr>
        <p:spPr>
          <a:xfrm>
            <a:off x="597365" y="4509120"/>
            <a:ext cx="5426627" cy="1200329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5"/>
            </a:pPr>
            <a:r>
              <a:rPr lang="zh-TW" altLang="en-US" dirty="0"/>
              <a:t>成績表</a:t>
            </a:r>
            <a:r>
              <a:rPr lang="en-US" altLang="zh-TW" dirty="0"/>
              <a:t>P</a:t>
            </a:r>
            <a:br>
              <a:rPr lang="en-US" altLang="zh-TW" dirty="0"/>
            </a:br>
            <a:r>
              <a:rPr lang="zh-TW" altLang="en-US" dirty="0"/>
              <a:t>「成績表</a:t>
            </a:r>
            <a:r>
              <a:rPr lang="en-US" altLang="zh-TW" dirty="0"/>
              <a:t>P</a:t>
            </a:r>
            <a:r>
              <a:rPr lang="zh-TW" altLang="en-US" dirty="0"/>
              <a:t>資料 </a:t>
            </a:r>
            <a:r>
              <a:rPr lang="en-US" altLang="zh-TW" dirty="0"/>
              <a:t>&gt; </a:t>
            </a:r>
            <a:r>
              <a:rPr lang="zh-TW" altLang="en-US" dirty="0"/>
              <a:t>產生資料」選「學生成績模組」、「複製獎勵懲罰詳細紀錄」，以及在「已選擇級別的考績 </a:t>
            </a:r>
            <a:r>
              <a:rPr lang="en-US" altLang="zh-TW" dirty="0"/>
              <a:t>/ </a:t>
            </a:r>
            <a:r>
              <a:rPr lang="zh-TW" altLang="en-US" dirty="0"/>
              <a:t>學期 </a:t>
            </a:r>
            <a:r>
              <a:rPr lang="en-US" altLang="zh-TW" dirty="0"/>
              <a:t>/ </a:t>
            </a:r>
            <a:r>
              <a:rPr lang="zh-TW" altLang="en-US" dirty="0"/>
              <a:t>年終」選適當的值</a:t>
            </a:r>
            <a:endParaRPr 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7CE1EA8-AB85-4F45-8AFF-09A0A3B25E85}"/>
              </a:ext>
            </a:extLst>
          </p:cNvPr>
          <p:cNvSpPr/>
          <p:nvPr/>
        </p:nvSpPr>
        <p:spPr>
          <a:xfrm>
            <a:off x="6168008" y="4509120"/>
            <a:ext cx="5904656" cy="923330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zh-TW" altLang="en-US" dirty="0"/>
              <a:t>其他成績表</a:t>
            </a:r>
            <a:br>
              <a:rPr lang="zh-TW" altLang="en-US" dirty="0"/>
            </a:br>
            <a:r>
              <a:rPr lang="zh-TW" altLang="en-US" dirty="0"/>
              <a:t>「優點</a:t>
            </a:r>
            <a:r>
              <a:rPr lang="en-US" altLang="zh-TW" dirty="0"/>
              <a:t>/</a:t>
            </a:r>
            <a:r>
              <a:rPr lang="zh-TW" altLang="en-US" dirty="0"/>
              <a:t>缺點 」選「依原因」，優</a:t>
            </a:r>
            <a:r>
              <a:rPr lang="en-US" altLang="zh-TW" dirty="0"/>
              <a:t>/</a:t>
            </a:r>
            <a:r>
              <a:rPr lang="zh-TW" altLang="en-US" dirty="0"/>
              <a:t>缺點來自「學生成績模組」</a:t>
            </a:r>
            <a:endParaRPr 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D9F1746-3E5E-4DCE-92A4-3D3F49E6FDBD}"/>
              </a:ext>
            </a:extLst>
          </p:cNvPr>
          <p:cNvSpPr/>
          <p:nvPr/>
        </p:nvSpPr>
        <p:spPr bwMode="auto">
          <a:xfrm>
            <a:off x="613025" y="2420889"/>
            <a:ext cx="3466752" cy="144016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7398379-31D3-454D-8DDF-6E12DFA60A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896"/>
          <a:stretch/>
        </p:blipFill>
        <p:spPr>
          <a:xfrm>
            <a:off x="6168008" y="1124744"/>
            <a:ext cx="5904656" cy="307238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99BB07F3-366D-4B90-B68B-A1CC04740FB2}"/>
              </a:ext>
            </a:extLst>
          </p:cNvPr>
          <p:cNvSpPr/>
          <p:nvPr/>
        </p:nvSpPr>
        <p:spPr bwMode="auto">
          <a:xfrm>
            <a:off x="6168008" y="1484784"/>
            <a:ext cx="5904656" cy="648071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8620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35560" y="260648"/>
            <a:ext cx="9181020" cy="72008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rebuchet MS" panose="020B0603020202020204" pitchFamily="34" charset="0"/>
              </a:defRPr>
            </a:lvl9pPr>
          </a:lstStyle>
          <a:p>
            <a:pPr>
              <a:buClrTx/>
              <a:buSzTx/>
              <a:buFontTx/>
            </a:pP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成績表列印</a:t>
            </a:r>
            <a:r>
              <a:rPr lang="zh-TW" altLang="en-US" sz="4400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全部獎懲紀錄</a:t>
            </a:r>
            <a:r>
              <a:rPr lang="zh-TW" altLang="en-US" sz="44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設定方法</a:t>
            </a:r>
            <a:endParaRPr lang="zh-TW" altLang="en-GB" sz="44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D231BB45-48C9-46EF-AFDB-0F525D9EFA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900"/>
          <a:stretch/>
        </p:blipFill>
        <p:spPr>
          <a:xfrm>
            <a:off x="397488" y="1412776"/>
            <a:ext cx="5410480" cy="3103649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789515E7-0108-44F9-B28F-45B31D435F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4" y="1412776"/>
            <a:ext cx="5410480" cy="4021694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06ED2B1-6F02-45BC-AC0D-791BB7E921CE}"/>
              </a:ext>
            </a:extLst>
          </p:cNvPr>
          <p:cNvSpPr/>
          <p:nvPr/>
        </p:nvSpPr>
        <p:spPr>
          <a:xfrm>
            <a:off x="750196" y="5589240"/>
            <a:ext cx="4684147" cy="369332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dirty="0"/>
              <a:t>只列印某時段</a:t>
            </a:r>
            <a:endParaRPr 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FE761AE-59C6-46EE-A62D-C3284F8BF4C4}"/>
              </a:ext>
            </a:extLst>
          </p:cNvPr>
          <p:cNvSpPr/>
          <p:nvPr/>
        </p:nvSpPr>
        <p:spPr>
          <a:xfrm>
            <a:off x="6747200" y="5589240"/>
            <a:ext cx="4684147" cy="369332"/>
          </a:xfrm>
          <a:prstGeom prst="rect">
            <a:avLst/>
          </a:prstGeom>
          <a:solidFill>
            <a:srgbClr val="FFFF00"/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dirty="0"/>
              <a:t>列印全部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46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Theme1">
  <a:themeElements>
    <a:clrScheme name="WebSAM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WebSAM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lnDef>
  </a:objectDefaults>
  <a:extraClrSchemeLst>
    <a:extraClrScheme>
      <a:clrScheme name="WebSAM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ebSAM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ebSAM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ebSAM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heme1" id="{4ADF2535-E948-4289-8EC7-3F1256F3202F}" vid="{E80E9D01-ED4C-4BF8-AC05-19AE9976C22C}"/>
    </a:ext>
  </a:ext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ebSAMS 2">
    <a:dk1>
      <a:srgbClr val="000000"/>
    </a:dk1>
    <a:lt1>
      <a:srgbClr val="FFFFFF"/>
    </a:lt1>
    <a:dk2>
      <a:srgbClr val="333399"/>
    </a:dk2>
    <a:lt2>
      <a:srgbClr val="1C1C1C"/>
    </a:lt2>
    <a:accent1>
      <a:srgbClr val="00E4A8"/>
    </a:accent1>
    <a:accent2>
      <a:srgbClr val="FFCF01"/>
    </a:accent2>
    <a:accent3>
      <a:srgbClr val="FFFFFF"/>
    </a:accent3>
    <a:accent4>
      <a:srgbClr val="000000"/>
    </a:accent4>
    <a:accent5>
      <a:srgbClr val="AAEFD1"/>
    </a:accent5>
    <a:accent6>
      <a:srgbClr val="E7BB01"/>
    </a:accent6>
    <a:hlink>
      <a:srgbClr val="FF00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21011</TotalTime>
  <Words>3307</Words>
  <Application>Microsoft Office PowerPoint</Application>
  <PresentationFormat>寬螢幕</PresentationFormat>
  <Paragraphs>422</Paragraphs>
  <Slides>110</Slides>
  <Notes>14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110</vt:i4>
      </vt:variant>
    </vt:vector>
  </HeadingPairs>
  <TitlesOfParts>
    <vt:vector size="119" baseType="lpstr">
      <vt:lpstr>微軟正黑體</vt:lpstr>
      <vt:lpstr>新細明體</vt:lpstr>
      <vt:lpstr>Arial</vt:lpstr>
      <vt:lpstr>Cooper Black</vt:lpstr>
      <vt:lpstr>Tahoma</vt:lpstr>
      <vt:lpstr>Times New Roman</vt:lpstr>
      <vt:lpstr>Trebuchet MS</vt:lpstr>
      <vt:lpstr>Wingdings</vt:lpstr>
      <vt:lpstr>Theme1</vt:lpstr>
      <vt:lpstr>PowerPoint 簡報</vt:lpstr>
      <vt:lpstr>「獎懲資料」模組簡介</vt:lpstr>
      <vt:lpstr>「獎懲資料」模組簡介</vt:lpstr>
      <vt:lpstr>「獎懲資料」模組簡介</vt:lpstr>
      <vt:lpstr>應用「獎懲資料」需先完成以下設定</vt:lpstr>
      <vt:lpstr>預備工作</vt:lpstr>
      <vt:lpstr>預備工作 - 編配用戶使用權限(方法一)</vt:lpstr>
      <vt:lpstr>預備工作 - 編配用戶使用權限(方法一)</vt:lpstr>
      <vt:lpstr>預備工作 - 編配用戶使用權限(方法一)</vt:lpstr>
      <vt:lpstr>預備工作 - 編配用戶使用權限(方法一)</vt:lpstr>
      <vt:lpstr>預備工作 - 編配用戶使用權限(方法一)</vt:lpstr>
      <vt:lpstr>預備工作 - 編配用戶使用權限(方法一)</vt:lpstr>
      <vt:lpstr>預備工作 - 編配用戶使用權限(方法二)</vt:lpstr>
      <vt:lpstr>預備工作 - 編配用戶使用權限</vt:lpstr>
      <vt:lpstr>預備工作 - 編配用戶使用權限</vt:lpstr>
      <vt:lpstr>預備工作- 編配用戶使用權限</vt:lpstr>
      <vt:lpstr>預備工作 - 編修有關代碼</vt:lpstr>
      <vt:lpstr>預備工作 - 編修有關代碼</vt:lpstr>
      <vt:lpstr>預備工作 - 編修有關代碼</vt:lpstr>
      <vt:lpstr>預備工作 - 編修有關代碼</vt:lpstr>
      <vt:lpstr>預備工作 - 編修有關代碼</vt:lpstr>
      <vt:lpstr>預備工作 - 編修有關代碼</vt:lpstr>
      <vt:lpstr>預備工作 - 編修有關代碼</vt:lpstr>
      <vt:lpstr>預備工作- 編配用戶使用權限</vt:lpstr>
      <vt:lpstr>預備工作 - 設定「課外活動」「學生出席資料」模組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預備工作- 編配用戶使用權限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預備工作- 編配用戶使用權限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預備工作- 編配用戶使用權限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David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Winifred</dc:creator>
  <cp:lastModifiedBy>CHOW, Ho-lai</cp:lastModifiedBy>
  <cp:revision>1150</cp:revision>
  <cp:lastPrinted>2021-09-09T06:46:57Z</cp:lastPrinted>
  <dcterms:created xsi:type="dcterms:W3CDTF">2002-11-12T03:02:44Z</dcterms:created>
  <dcterms:modified xsi:type="dcterms:W3CDTF">2024-11-11T01:20:53Z</dcterms:modified>
</cp:coreProperties>
</file>