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3"/>
  </p:sldMasterIdLst>
  <p:notesMasterIdLst>
    <p:notesMasterId r:id="rId55"/>
  </p:notesMasterIdLst>
  <p:handoutMasterIdLst>
    <p:handoutMasterId r:id="rId56"/>
  </p:handoutMasterIdLst>
  <p:sldIdLst>
    <p:sldId id="623" r:id="rId4"/>
    <p:sldId id="1842" r:id="rId5"/>
    <p:sldId id="1841" r:id="rId6"/>
    <p:sldId id="1840" r:id="rId7"/>
    <p:sldId id="1839" r:id="rId8"/>
    <p:sldId id="1837" r:id="rId9"/>
    <p:sldId id="1838" r:id="rId10"/>
    <p:sldId id="1836" r:id="rId11"/>
    <p:sldId id="1844" r:id="rId12"/>
    <p:sldId id="1845" r:id="rId13"/>
    <p:sldId id="1846" r:id="rId14"/>
    <p:sldId id="1847" r:id="rId15"/>
    <p:sldId id="1849" r:id="rId16"/>
    <p:sldId id="1848" r:id="rId17"/>
    <p:sldId id="1850" r:id="rId18"/>
    <p:sldId id="1851" r:id="rId19"/>
    <p:sldId id="1852" r:id="rId20"/>
    <p:sldId id="1854" r:id="rId21"/>
    <p:sldId id="1856" r:id="rId22"/>
    <p:sldId id="1857" r:id="rId23"/>
    <p:sldId id="1858" r:id="rId24"/>
    <p:sldId id="1855" r:id="rId25"/>
    <p:sldId id="1859" r:id="rId26"/>
    <p:sldId id="1860" r:id="rId27"/>
    <p:sldId id="1861" r:id="rId28"/>
    <p:sldId id="1863" r:id="rId29"/>
    <p:sldId id="1864" r:id="rId30"/>
    <p:sldId id="1865" r:id="rId31"/>
    <p:sldId id="1866" r:id="rId32"/>
    <p:sldId id="1867" r:id="rId33"/>
    <p:sldId id="1868" r:id="rId34"/>
    <p:sldId id="1869" r:id="rId35"/>
    <p:sldId id="1871" r:id="rId36"/>
    <p:sldId id="1872" r:id="rId37"/>
    <p:sldId id="1870" r:id="rId38"/>
    <p:sldId id="1873" r:id="rId39"/>
    <p:sldId id="1876" r:id="rId40"/>
    <p:sldId id="1877" r:id="rId41"/>
    <p:sldId id="1878" r:id="rId42"/>
    <p:sldId id="1879" r:id="rId43"/>
    <p:sldId id="1875" r:id="rId44"/>
    <p:sldId id="1874" r:id="rId45"/>
    <p:sldId id="1883" r:id="rId46"/>
    <p:sldId id="1884" r:id="rId47"/>
    <p:sldId id="1886" r:id="rId48"/>
    <p:sldId id="1885" r:id="rId49"/>
    <p:sldId id="1882" r:id="rId50"/>
    <p:sldId id="1881" r:id="rId51"/>
    <p:sldId id="1887" r:id="rId52"/>
    <p:sldId id="1888" r:id="rId53"/>
    <p:sldId id="1880" r:id="rId54"/>
  </p:sldIdLst>
  <p:sldSz cx="12192000" cy="6858000"/>
  <p:notesSz cx="6797675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92403397-DC87-4AA5-9E50-DFD4A1CCB781}">
          <p14:sldIdLst>
            <p14:sldId id="623"/>
            <p14:sldId id="1842"/>
            <p14:sldId id="1841"/>
            <p14:sldId id="1840"/>
            <p14:sldId id="1839"/>
            <p14:sldId id="1837"/>
            <p14:sldId id="1838"/>
            <p14:sldId id="1836"/>
            <p14:sldId id="1844"/>
            <p14:sldId id="1845"/>
            <p14:sldId id="1846"/>
            <p14:sldId id="1847"/>
            <p14:sldId id="1849"/>
            <p14:sldId id="1848"/>
            <p14:sldId id="1850"/>
            <p14:sldId id="1851"/>
            <p14:sldId id="1852"/>
            <p14:sldId id="1854"/>
            <p14:sldId id="1856"/>
            <p14:sldId id="1857"/>
            <p14:sldId id="1858"/>
            <p14:sldId id="1855"/>
            <p14:sldId id="1859"/>
            <p14:sldId id="1860"/>
            <p14:sldId id="1861"/>
            <p14:sldId id="1863"/>
            <p14:sldId id="1864"/>
            <p14:sldId id="1865"/>
            <p14:sldId id="1866"/>
            <p14:sldId id="1867"/>
            <p14:sldId id="1868"/>
            <p14:sldId id="1869"/>
            <p14:sldId id="1871"/>
            <p14:sldId id="1872"/>
            <p14:sldId id="1870"/>
            <p14:sldId id="1873"/>
            <p14:sldId id="1876"/>
            <p14:sldId id="1877"/>
            <p14:sldId id="1878"/>
            <p14:sldId id="1879"/>
            <p14:sldId id="1875"/>
            <p14:sldId id="1874"/>
            <p14:sldId id="1883"/>
            <p14:sldId id="1884"/>
            <p14:sldId id="1886"/>
            <p14:sldId id="1885"/>
            <p14:sldId id="1882"/>
            <p14:sldId id="1881"/>
            <p14:sldId id="1887"/>
            <p14:sldId id="1888"/>
            <p14:sldId id="188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UNG, Wai-chung Henry" initials="LWH" lastIdx="15" clrIdx="0">
    <p:extLst>
      <p:ext uri="{19B8F6BF-5375-455C-9EA6-DF929625EA0E}">
        <p15:presenceInfo xmlns:p15="http://schemas.microsoft.com/office/powerpoint/2012/main" userId="S-1-5-21-2637006528-1015924553-1750768987-1160" providerId="AD"/>
      </p:ext>
    </p:extLst>
  </p:cmAuthor>
  <p:cmAuthor id="2" name="SIM7" initials="SIM7" lastIdx="19" clrIdx="1">
    <p:extLst>
      <p:ext uri="{19B8F6BF-5375-455C-9EA6-DF929625EA0E}">
        <p15:presenceInfo xmlns:p15="http://schemas.microsoft.com/office/powerpoint/2012/main" userId="SIM7" providerId="None"/>
      </p:ext>
    </p:extLst>
  </p:cmAuthor>
  <p:cmAuthor id="3" name="LAM, Hiu-fung Cathy" initials="LHC" lastIdx="6" clrIdx="2">
    <p:extLst>
      <p:ext uri="{19B8F6BF-5375-455C-9EA6-DF929625EA0E}">
        <p15:presenceInfo xmlns:p15="http://schemas.microsoft.com/office/powerpoint/2012/main" userId="S-1-5-21-2637006528-1015924553-1750768987-30449" providerId="AD"/>
      </p:ext>
    </p:extLst>
  </p:cmAuthor>
  <p:cmAuthor id="4" name="SIM" initials="SIM" lastIdx="22" clrIdx="3">
    <p:extLst>
      <p:ext uri="{19B8F6BF-5375-455C-9EA6-DF929625EA0E}">
        <p15:presenceInfo xmlns:p15="http://schemas.microsoft.com/office/powerpoint/2012/main" userId="SIM" providerId="None"/>
      </p:ext>
    </p:extLst>
  </p:cmAuthor>
  <p:cmAuthor id="5" name="Ricardo Yu" initials="RY" lastIdx="15" clrIdx="4">
    <p:extLst>
      <p:ext uri="{19B8F6BF-5375-455C-9EA6-DF929625EA0E}">
        <p15:presenceInfo xmlns:p15="http://schemas.microsoft.com/office/powerpoint/2012/main" userId="S::ricardo.yu@ges.com.hk::48e45529-1bd2-4b89-9705-aafce10c1be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AFD"/>
    <a:srgbClr val="2E75B6"/>
    <a:srgbClr val="CEE1F2"/>
    <a:srgbClr val="B5D2EC"/>
    <a:srgbClr val="FF3399"/>
    <a:srgbClr val="663300"/>
    <a:srgbClr val="FFCC99"/>
    <a:srgbClr val="FFCCFF"/>
    <a:srgbClr val="CC00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56" autoAdjust="0"/>
    <p:restoredTop sz="83605" autoAdjust="0"/>
  </p:normalViewPr>
  <p:slideViewPr>
    <p:cSldViewPr snapToGrid="0">
      <p:cViewPr varScale="1">
        <p:scale>
          <a:sx n="95" d="100"/>
          <a:sy n="95" d="100"/>
        </p:scale>
        <p:origin x="109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2DC52F-9A69-4C31-9932-147FADB4CF65}" type="doc">
      <dgm:prSet loTypeId="urn:microsoft.com/office/officeart/2005/8/layout/gear1" loCatId="cycle" qsTypeId="urn:microsoft.com/office/officeart/2005/8/quickstyle/simple1" qsCatId="simple" csTypeId="urn:microsoft.com/office/officeart/2005/8/colors/colorful5" csCatId="colorful" phldr="1"/>
      <dgm:spPr/>
    </dgm:pt>
    <dgm:pt modelId="{6BE4D3A8-3224-4E48-A703-91C84EB593F7}">
      <dgm:prSet phldrT="[Text]" custT="1"/>
      <dgm:spPr>
        <a:xfrm>
          <a:off x="5094239" y="3478872"/>
          <a:ext cx="2612777" cy="2431966"/>
        </a:xfrm>
        <a:prstGeom prst="gear9">
          <a:avLst/>
        </a:prstGeom>
        <a:solidFill>
          <a:srgbClr val="00B0F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lnSpc>
              <a:spcPts val="3200"/>
            </a:lnSpc>
            <a:spcAft>
              <a:spcPts val="600"/>
            </a:spcAft>
            <a:buNone/>
          </a:pPr>
          <a:r>
            <a:rPr lang="zh-TW" altLang="en-US" sz="24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產生</a:t>
          </a:r>
          <a:endParaRPr lang="en-US" altLang="zh-TW" sz="2400" b="1" dirty="0">
            <a:solidFill>
              <a:srgbClr val="00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  <a:p>
          <a:pPr>
            <a:lnSpc>
              <a:spcPts val="3200"/>
            </a:lnSpc>
            <a:spcAft>
              <a:spcPts val="600"/>
            </a:spcAft>
            <a:buNone/>
          </a:pPr>
          <a:r>
            <a:rPr lang="zh-HK" altLang="zh-HK" sz="24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用戶</a:t>
          </a:r>
          <a:r>
            <a:rPr lang="zh-TW" altLang="en-US" sz="24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戶口</a:t>
          </a:r>
          <a:endParaRPr lang="zh-HK" altLang="en-US" sz="2400" b="1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</dgm:t>
    </dgm:pt>
    <dgm:pt modelId="{0A0B9858-C77D-4C14-A96F-BA15879B315D}" type="parTrans" cxnId="{ACC5CD32-B213-4C16-A169-AD05C91BDE82}">
      <dgm:prSet/>
      <dgm:spPr/>
      <dgm:t>
        <a:bodyPr/>
        <a:lstStyle/>
        <a:p>
          <a:endParaRPr lang="zh-HK" altLang="en-US"/>
        </a:p>
      </dgm:t>
    </dgm:pt>
    <dgm:pt modelId="{146D42D4-F566-4BEC-AF1B-A72FDAF47ED0}" type="sibTrans" cxnId="{ACC5CD32-B213-4C16-A169-AD05C91BDE82}">
      <dgm:prSet/>
      <dgm:spPr>
        <a:xfrm>
          <a:off x="5183135" y="3167005"/>
          <a:ext cx="2992819" cy="2992819"/>
        </a:xfrm>
        <a:prstGeom prst="circularArrow">
          <a:avLst>
            <a:gd name="adj1" fmla="val 4687"/>
            <a:gd name="adj2" fmla="val 299029"/>
            <a:gd name="adj3" fmla="val 2544575"/>
            <a:gd name="adj4" fmla="val 15801381"/>
            <a:gd name="adj5" fmla="val 5469"/>
          </a:avLst>
        </a:prstGeom>
        <a:solidFill>
          <a:srgbClr val="00B0F0"/>
        </a:solidFill>
        <a:ln>
          <a:noFill/>
        </a:ln>
        <a:effectLst/>
      </dgm:spPr>
      <dgm:t>
        <a:bodyPr/>
        <a:lstStyle/>
        <a:p>
          <a:endParaRPr lang="zh-HK" altLang="en-US"/>
        </a:p>
      </dgm:t>
    </dgm:pt>
    <dgm:pt modelId="{6A4BFAB4-6A7E-4B79-8B48-494A63962C2E}">
      <dgm:prSet phldrT="[Text]" custT="1"/>
      <dgm:spPr>
        <a:xfrm>
          <a:off x="2174775" y="2743925"/>
          <a:ext cx="3153818" cy="2906704"/>
        </a:xfrm>
        <a:prstGeom prst="gear6">
          <a:avLst/>
        </a:prstGeom>
        <a:solidFill>
          <a:srgbClr val="AAEFD1">
            <a:lumMod val="75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spcAft>
              <a:spcPts val="0"/>
            </a:spcAft>
            <a:buNone/>
          </a:pPr>
          <a:r>
            <a:rPr lang="zh-TW" altLang="en-US" sz="32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儲存</a:t>
          </a:r>
          <a:endParaRPr lang="en-US" altLang="zh-TW" sz="3200" b="1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  <a:p>
          <a:pPr>
            <a:spcAft>
              <a:spcPts val="0"/>
            </a:spcAft>
            <a:buNone/>
          </a:pPr>
          <a:r>
            <a:rPr lang="zh-HK" altLang="zh-HK" sz="32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教職員資料</a:t>
          </a:r>
          <a:endParaRPr lang="en-US" altLang="zh-HK" sz="3200" b="1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</dgm:t>
    </dgm:pt>
    <dgm:pt modelId="{1D2B4914-A5D0-4D93-B700-079AB5C2E08D}" type="parTrans" cxnId="{9CA8DA76-326F-44C9-9C73-BF5EE61ACEF7}">
      <dgm:prSet/>
      <dgm:spPr/>
      <dgm:t>
        <a:bodyPr/>
        <a:lstStyle/>
        <a:p>
          <a:endParaRPr lang="zh-HK" altLang="en-US"/>
        </a:p>
      </dgm:t>
    </dgm:pt>
    <dgm:pt modelId="{7BD2A809-E01B-4F12-8E91-805D0A0EB4A0}" type="sibTrans" cxnId="{9CA8DA76-326F-44C9-9C73-BF5EE61ACEF7}">
      <dgm:prSet/>
      <dgm:spPr>
        <a:xfrm>
          <a:off x="1622357" y="2392730"/>
          <a:ext cx="3039304" cy="303930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AAEFD1">
            <a:lumMod val="75000"/>
          </a:srgbClr>
        </a:solidFill>
        <a:ln>
          <a:noFill/>
        </a:ln>
        <a:effectLst/>
      </dgm:spPr>
      <dgm:t>
        <a:bodyPr/>
        <a:lstStyle/>
        <a:p>
          <a:endParaRPr lang="zh-HK" altLang="en-US"/>
        </a:p>
      </dgm:t>
    </dgm:pt>
    <dgm:pt modelId="{574B1761-38C9-4903-AB41-50EA90768872}">
      <dgm:prSet phldrT="[Text]" custT="1"/>
      <dgm:spPr>
        <a:xfrm rot="19656877">
          <a:off x="3267918" y="132132"/>
          <a:ext cx="3346412" cy="3181723"/>
        </a:xfrm>
        <a:prstGeom prst="gear6">
          <a:avLst/>
        </a:prstGeom>
        <a:solidFill>
          <a:srgbClr val="AAEFD1">
            <a:hueOff val="-6323450"/>
            <a:satOff val="30831"/>
            <a:lumOff val="-34708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spcAft>
              <a:spcPts val="0"/>
            </a:spcAft>
            <a:buNone/>
          </a:pPr>
          <a:r>
            <a:rPr lang="zh-HK" altLang="zh-HK" sz="18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時間表編排</a:t>
          </a:r>
          <a:endParaRPr lang="en-US" altLang="zh-HK" sz="1800" b="1" dirty="0">
            <a:solidFill>
              <a:srgbClr val="00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  <a:p>
          <a:pPr>
            <a:spcAft>
              <a:spcPts val="0"/>
            </a:spcAft>
            <a:buNone/>
          </a:pPr>
          <a:r>
            <a:rPr lang="en-US" altLang="zh-HK" sz="18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(TSI </a:t>
          </a:r>
          <a:r>
            <a:rPr lang="en-US" altLang="zh-HK" sz="18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  <a:sym typeface="Wingdings" panose="05000000000000000000" pitchFamily="2" charset="2"/>
            </a:rPr>
            <a:t></a:t>
          </a:r>
          <a:r>
            <a:rPr lang="en-US" altLang="zh-HK" sz="18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 STT)</a:t>
          </a:r>
          <a:r>
            <a:rPr lang="zh-TW" altLang="en-US" sz="18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及</a:t>
          </a:r>
          <a:endParaRPr lang="en-US" altLang="zh-TW" sz="1800" b="1" dirty="0">
            <a:solidFill>
              <a:srgbClr val="00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  <a:p>
          <a:pPr>
            <a:spcAft>
              <a:spcPts val="0"/>
            </a:spcAft>
            <a:buNone/>
          </a:pPr>
          <a:r>
            <a:rPr lang="zh-HK" altLang="zh-HK" sz="18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教職員調配</a:t>
          </a:r>
          <a:endParaRPr lang="en-US" altLang="zh-HK" sz="1800" b="1" dirty="0">
            <a:solidFill>
              <a:srgbClr val="00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</dgm:t>
    </dgm:pt>
    <dgm:pt modelId="{A5F117C0-71CF-4D66-A7F1-80595EA64AD9}" type="parTrans" cxnId="{AC42B87A-1ACA-420C-85AD-0C01286B4497}">
      <dgm:prSet/>
      <dgm:spPr/>
      <dgm:t>
        <a:bodyPr/>
        <a:lstStyle/>
        <a:p>
          <a:endParaRPr lang="zh-HK" altLang="en-US"/>
        </a:p>
      </dgm:t>
    </dgm:pt>
    <dgm:pt modelId="{5A2FFD57-AECF-4A0C-B2D5-2C064F9BD919}" type="sibTrans" cxnId="{AC42B87A-1ACA-420C-85AD-0C01286B4497}">
      <dgm:prSet/>
      <dgm:spPr>
        <a:xfrm>
          <a:off x="2944963" y="-192693"/>
          <a:ext cx="3276982" cy="327698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AAEFD1">
            <a:hueOff val="-6323450"/>
            <a:satOff val="30831"/>
            <a:lumOff val="-34708"/>
            <a:alphaOff val="0"/>
          </a:srgbClr>
        </a:solidFill>
        <a:ln>
          <a:noFill/>
        </a:ln>
        <a:effectLst/>
      </dgm:spPr>
      <dgm:t>
        <a:bodyPr/>
        <a:lstStyle/>
        <a:p>
          <a:endParaRPr lang="zh-HK" altLang="en-US"/>
        </a:p>
      </dgm:t>
    </dgm:pt>
    <dgm:pt modelId="{3C0908FC-E904-4A49-BBFD-FDA4D610014C}" type="pres">
      <dgm:prSet presAssocID="{592DC52F-9A69-4C31-9932-147FADB4CF6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E4EB95E-AA2E-412B-982C-0A8C025F799D}" type="pres">
      <dgm:prSet presAssocID="{6BE4D3A8-3224-4E48-A703-91C84EB593F7}" presName="gear1" presStyleLbl="node1" presStyleIdx="0" presStyleCnt="3" custScaleX="89414" custScaleY="74416" custLinFactNeighborX="27483" custLinFactNeighborY="-13460">
        <dgm:presLayoutVars>
          <dgm:chMax val="1"/>
          <dgm:bulletEnabled val="1"/>
        </dgm:presLayoutVars>
      </dgm:prSet>
      <dgm:spPr/>
    </dgm:pt>
    <dgm:pt modelId="{27FBAB55-BCD9-4EC3-89D9-D1557AA23BC7}" type="pres">
      <dgm:prSet presAssocID="{6BE4D3A8-3224-4E48-A703-91C84EB593F7}" presName="gear1srcNode" presStyleLbl="node1" presStyleIdx="0" presStyleCnt="3"/>
      <dgm:spPr/>
    </dgm:pt>
    <dgm:pt modelId="{D15300EB-9DC4-483C-B430-736A188326A0}" type="pres">
      <dgm:prSet presAssocID="{6BE4D3A8-3224-4E48-A703-91C84EB593F7}" presName="gear1dstNode" presStyleLbl="node1" presStyleIdx="0" presStyleCnt="3"/>
      <dgm:spPr/>
    </dgm:pt>
    <dgm:pt modelId="{070C076F-E837-44C9-A333-3CDF821C2FD5}" type="pres">
      <dgm:prSet presAssocID="{6A4BFAB4-6A7E-4B79-8B48-494A63962C2E}" presName="gear2" presStyleLbl="node1" presStyleIdx="1" presStyleCnt="3" custScaleX="138752" custScaleY="112227" custLinFactNeighborX="13039" custLinFactNeighborY="29666">
        <dgm:presLayoutVars>
          <dgm:chMax val="1"/>
          <dgm:bulletEnabled val="1"/>
        </dgm:presLayoutVars>
      </dgm:prSet>
      <dgm:spPr/>
    </dgm:pt>
    <dgm:pt modelId="{87E641E6-2A48-464E-A8F8-82711FAFA4A8}" type="pres">
      <dgm:prSet presAssocID="{6A4BFAB4-6A7E-4B79-8B48-494A63962C2E}" presName="gear2srcNode" presStyleLbl="node1" presStyleIdx="1" presStyleCnt="3"/>
      <dgm:spPr/>
    </dgm:pt>
    <dgm:pt modelId="{DF65E61A-515E-4387-9D0E-C78A0857BFE9}" type="pres">
      <dgm:prSet presAssocID="{6A4BFAB4-6A7E-4B79-8B48-494A63962C2E}" presName="gear2dstNode" presStyleLbl="node1" presStyleIdx="1" presStyleCnt="3"/>
      <dgm:spPr/>
    </dgm:pt>
    <dgm:pt modelId="{3F59C010-46FF-4F4B-AED3-4F4D42A4E71B}" type="pres">
      <dgm:prSet presAssocID="{574B1761-38C9-4903-AB41-50EA90768872}" presName="gear3" presStyleLbl="node1" presStyleIdx="2" presStyleCnt="3" custAng="20556877" custScaleX="142205" custScaleY="138122" custLinFactNeighborX="11597" custLinFactNeighborY="-10248"/>
      <dgm:spPr/>
    </dgm:pt>
    <dgm:pt modelId="{133E3233-DDCD-4160-BDE0-2DC2B6E87FD3}" type="pres">
      <dgm:prSet presAssocID="{574B1761-38C9-4903-AB41-50EA9076887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4576B45B-ADD9-4E16-8C0C-AA5BC2E1452F}" type="pres">
      <dgm:prSet presAssocID="{574B1761-38C9-4903-AB41-50EA90768872}" presName="gear3srcNode" presStyleLbl="node1" presStyleIdx="2" presStyleCnt="3"/>
      <dgm:spPr/>
    </dgm:pt>
    <dgm:pt modelId="{A34D2C39-E525-493A-886B-E3E45DB64765}" type="pres">
      <dgm:prSet presAssocID="{574B1761-38C9-4903-AB41-50EA90768872}" presName="gear3dstNode" presStyleLbl="node1" presStyleIdx="2" presStyleCnt="3"/>
      <dgm:spPr/>
    </dgm:pt>
    <dgm:pt modelId="{0ECEEF83-FBAC-4280-A38A-B0138ED92E32}" type="pres">
      <dgm:prSet presAssocID="{146D42D4-F566-4BEC-AF1B-A72FDAF47ED0}" presName="connector1" presStyleLbl="sibTrans2D1" presStyleIdx="0" presStyleCnt="3" custScaleX="71545" custScaleY="71545" custLinFactNeighborX="15927" custLinFactNeighborY="-11298"/>
      <dgm:spPr/>
    </dgm:pt>
    <dgm:pt modelId="{7CEE1D43-3DB3-4C6B-9B4A-0973B50A51F7}" type="pres">
      <dgm:prSet presAssocID="{7BD2A809-E01B-4F12-8E91-805D0A0EB4A0}" presName="connector2" presStyleLbl="sibTrans2D1" presStyleIdx="1" presStyleCnt="3" custLinFactNeighborX="-6913" custLinFactNeighborY="20476"/>
      <dgm:spPr/>
    </dgm:pt>
    <dgm:pt modelId="{45A061DF-34EA-469C-9415-F0483B35955D}" type="pres">
      <dgm:prSet presAssocID="{5A2FFD57-AECF-4A0C-B2D5-2C064F9BD919}" presName="connector3" presStyleLbl="sibTrans2D1" presStyleIdx="2" presStyleCnt="3" custLinFactNeighborX="-3082" custLinFactNeighborY="-10350"/>
      <dgm:spPr/>
    </dgm:pt>
  </dgm:ptLst>
  <dgm:cxnLst>
    <dgm:cxn modelId="{78EE3000-2B7C-420F-9073-CB4CA1AC591C}" type="presOf" srcId="{592DC52F-9A69-4C31-9932-147FADB4CF65}" destId="{3C0908FC-E904-4A49-BBFD-FDA4D610014C}" srcOrd="0" destOrd="0" presId="urn:microsoft.com/office/officeart/2005/8/layout/gear1"/>
    <dgm:cxn modelId="{68401A0E-2A0B-4E30-900C-89A9E2C2323A}" type="presOf" srcId="{6A4BFAB4-6A7E-4B79-8B48-494A63962C2E}" destId="{87E641E6-2A48-464E-A8F8-82711FAFA4A8}" srcOrd="1" destOrd="0" presId="urn:microsoft.com/office/officeart/2005/8/layout/gear1"/>
    <dgm:cxn modelId="{ACC5CD32-B213-4C16-A169-AD05C91BDE82}" srcId="{592DC52F-9A69-4C31-9932-147FADB4CF65}" destId="{6BE4D3A8-3224-4E48-A703-91C84EB593F7}" srcOrd="0" destOrd="0" parTransId="{0A0B9858-C77D-4C14-A96F-BA15879B315D}" sibTransId="{146D42D4-F566-4BEC-AF1B-A72FDAF47ED0}"/>
    <dgm:cxn modelId="{C05F8C34-40CE-449E-A3AD-49007981E352}" type="presOf" srcId="{7BD2A809-E01B-4F12-8E91-805D0A0EB4A0}" destId="{7CEE1D43-3DB3-4C6B-9B4A-0973B50A51F7}" srcOrd="0" destOrd="0" presId="urn:microsoft.com/office/officeart/2005/8/layout/gear1"/>
    <dgm:cxn modelId="{EBC4B142-511D-44B7-A90F-62FC074A7830}" type="presOf" srcId="{6BE4D3A8-3224-4E48-A703-91C84EB593F7}" destId="{27FBAB55-BCD9-4EC3-89D9-D1557AA23BC7}" srcOrd="1" destOrd="0" presId="urn:microsoft.com/office/officeart/2005/8/layout/gear1"/>
    <dgm:cxn modelId="{B9E2B568-3FF9-4094-BA47-D1E929A27FAF}" type="presOf" srcId="{6BE4D3A8-3224-4E48-A703-91C84EB593F7}" destId="{D15300EB-9DC4-483C-B430-736A188326A0}" srcOrd="2" destOrd="0" presId="urn:microsoft.com/office/officeart/2005/8/layout/gear1"/>
    <dgm:cxn modelId="{51879053-7630-4DE7-9D43-D7E8178FC225}" type="presOf" srcId="{146D42D4-F566-4BEC-AF1B-A72FDAF47ED0}" destId="{0ECEEF83-FBAC-4280-A38A-B0138ED92E32}" srcOrd="0" destOrd="0" presId="urn:microsoft.com/office/officeart/2005/8/layout/gear1"/>
    <dgm:cxn modelId="{6764F755-702B-4619-A272-AF1E1CA43DD0}" type="presOf" srcId="{574B1761-38C9-4903-AB41-50EA90768872}" destId="{3F59C010-46FF-4F4B-AED3-4F4D42A4E71B}" srcOrd="0" destOrd="0" presId="urn:microsoft.com/office/officeart/2005/8/layout/gear1"/>
    <dgm:cxn modelId="{9CA8DA76-326F-44C9-9C73-BF5EE61ACEF7}" srcId="{592DC52F-9A69-4C31-9932-147FADB4CF65}" destId="{6A4BFAB4-6A7E-4B79-8B48-494A63962C2E}" srcOrd="1" destOrd="0" parTransId="{1D2B4914-A5D0-4D93-B700-079AB5C2E08D}" sibTransId="{7BD2A809-E01B-4F12-8E91-805D0A0EB4A0}"/>
    <dgm:cxn modelId="{AC42B87A-1ACA-420C-85AD-0C01286B4497}" srcId="{592DC52F-9A69-4C31-9932-147FADB4CF65}" destId="{574B1761-38C9-4903-AB41-50EA90768872}" srcOrd="2" destOrd="0" parTransId="{A5F117C0-71CF-4D66-A7F1-80595EA64AD9}" sibTransId="{5A2FFD57-AECF-4A0C-B2D5-2C064F9BD919}"/>
    <dgm:cxn modelId="{E1940897-6630-4717-8E44-1FCC0A97E09D}" type="presOf" srcId="{574B1761-38C9-4903-AB41-50EA90768872}" destId="{133E3233-DDCD-4160-BDE0-2DC2B6E87FD3}" srcOrd="1" destOrd="0" presId="urn:microsoft.com/office/officeart/2005/8/layout/gear1"/>
    <dgm:cxn modelId="{6853B1B7-34F7-490E-91D0-AAFDC545738F}" type="presOf" srcId="{6A4BFAB4-6A7E-4B79-8B48-494A63962C2E}" destId="{DF65E61A-515E-4387-9D0E-C78A0857BFE9}" srcOrd="2" destOrd="0" presId="urn:microsoft.com/office/officeart/2005/8/layout/gear1"/>
    <dgm:cxn modelId="{F2729DC1-2DE9-4F10-A7E1-8612929505B7}" type="presOf" srcId="{6A4BFAB4-6A7E-4B79-8B48-494A63962C2E}" destId="{070C076F-E837-44C9-A333-3CDF821C2FD5}" srcOrd="0" destOrd="0" presId="urn:microsoft.com/office/officeart/2005/8/layout/gear1"/>
    <dgm:cxn modelId="{91A336DD-E417-445E-A70C-74BAEDC2785B}" type="presOf" srcId="{574B1761-38C9-4903-AB41-50EA90768872}" destId="{A34D2C39-E525-493A-886B-E3E45DB64765}" srcOrd="3" destOrd="0" presId="urn:microsoft.com/office/officeart/2005/8/layout/gear1"/>
    <dgm:cxn modelId="{5B9242E1-92A6-40D0-BC9B-44EA9101B0AF}" type="presOf" srcId="{574B1761-38C9-4903-AB41-50EA90768872}" destId="{4576B45B-ADD9-4E16-8C0C-AA5BC2E1452F}" srcOrd="2" destOrd="0" presId="urn:microsoft.com/office/officeart/2005/8/layout/gear1"/>
    <dgm:cxn modelId="{0695A7E2-49E4-4870-A286-DFB1BF7F6811}" type="presOf" srcId="{6BE4D3A8-3224-4E48-A703-91C84EB593F7}" destId="{5E4EB95E-AA2E-412B-982C-0A8C025F799D}" srcOrd="0" destOrd="0" presId="urn:microsoft.com/office/officeart/2005/8/layout/gear1"/>
    <dgm:cxn modelId="{35175BE4-079C-4898-98F1-09269666BA35}" type="presOf" srcId="{5A2FFD57-AECF-4A0C-B2D5-2C064F9BD919}" destId="{45A061DF-34EA-469C-9415-F0483B35955D}" srcOrd="0" destOrd="0" presId="urn:microsoft.com/office/officeart/2005/8/layout/gear1"/>
    <dgm:cxn modelId="{96FBBE52-15EE-45D4-A563-06BB032A477B}" type="presParOf" srcId="{3C0908FC-E904-4A49-BBFD-FDA4D610014C}" destId="{5E4EB95E-AA2E-412B-982C-0A8C025F799D}" srcOrd="0" destOrd="0" presId="urn:microsoft.com/office/officeart/2005/8/layout/gear1"/>
    <dgm:cxn modelId="{65D5A43F-C6C9-4E29-ADED-B4FA3A691C6A}" type="presParOf" srcId="{3C0908FC-E904-4A49-BBFD-FDA4D610014C}" destId="{27FBAB55-BCD9-4EC3-89D9-D1557AA23BC7}" srcOrd="1" destOrd="0" presId="urn:microsoft.com/office/officeart/2005/8/layout/gear1"/>
    <dgm:cxn modelId="{2D764EAE-A87A-4A36-9AEF-ED4E7C4D2626}" type="presParOf" srcId="{3C0908FC-E904-4A49-BBFD-FDA4D610014C}" destId="{D15300EB-9DC4-483C-B430-736A188326A0}" srcOrd="2" destOrd="0" presId="urn:microsoft.com/office/officeart/2005/8/layout/gear1"/>
    <dgm:cxn modelId="{825AF176-B91D-4816-9396-6CFE7A3EDA0B}" type="presParOf" srcId="{3C0908FC-E904-4A49-BBFD-FDA4D610014C}" destId="{070C076F-E837-44C9-A333-3CDF821C2FD5}" srcOrd="3" destOrd="0" presId="urn:microsoft.com/office/officeart/2005/8/layout/gear1"/>
    <dgm:cxn modelId="{0D470CA0-335E-45EF-9AF2-6415DD7A8755}" type="presParOf" srcId="{3C0908FC-E904-4A49-BBFD-FDA4D610014C}" destId="{87E641E6-2A48-464E-A8F8-82711FAFA4A8}" srcOrd="4" destOrd="0" presId="urn:microsoft.com/office/officeart/2005/8/layout/gear1"/>
    <dgm:cxn modelId="{25AEBB66-5B9A-4146-9753-D902D94C7785}" type="presParOf" srcId="{3C0908FC-E904-4A49-BBFD-FDA4D610014C}" destId="{DF65E61A-515E-4387-9D0E-C78A0857BFE9}" srcOrd="5" destOrd="0" presId="urn:microsoft.com/office/officeart/2005/8/layout/gear1"/>
    <dgm:cxn modelId="{D709F946-8609-4776-8A38-B7F347EE5D1C}" type="presParOf" srcId="{3C0908FC-E904-4A49-BBFD-FDA4D610014C}" destId="{3F59C010-46FF-4F4B-AED3-4F4D42A4E71B}" srcOrd="6" destOrd="0" presId="urn:microsoft.com/office/officeart/2005/8/layout/gear1"/>
    <dgm:cxn modelId="{F61077CD-3047-4C2F-B6D6-E00BC15D00F1}" type="presParOf" srcId="{3C0908FC-E904-4A49-BBFD-FDA4D610014C}" destId="{133E3233-DDCD-4160-BDE0-2DC2B6E87FD3}" srcOrd="7" destOrd="0" presId="urn:microsoft.com/office/officeart/2005/8/layout/gear1"/>
    <dgm:cxn modelId="{CF09DA1C-F6B7-45CD-8AA3-7CE99E140136}" type="presParOf" srcId="{3C0908FC-E904-4A49-BBFD-FDA4D610014C}" destId="{4576B45B-ADD9-4E16-8C0C-AA5BC2E1452F}" srcOrd="8" destOrd="0" presId="urn:microsoft.com/office/officeart/2005/8/layout/gear1"/>
    <dgm:cxn modelId="{C9FC454C-F79D-4B58-94C1-945E783E56FE}" type="presParOf" srcId="{3C0908FC-E904-4A49-BBFD-FDA4D610014C}" destId="{A34D2C39-E525-493A-886B-E3E45DB64765}" srcOrd="9" destOrd="0" presId="urn:microsoft.com/office/officeart/2005/8/layout/gear1"/>
    <dgm:cxn modelId="{F31D6A55-D40A-4734-936D-D12ADEB3BF95}" type="presParOf" srcId="{3C0908FC-E904-4A49-BBFD-FDA4D610014C}" destId="{0ECEEF83-FBAC-4280-A38A-B0138ED92E32}" srcOrd="10" destOrd="0" presId="urn:microsoft.com/office/officeart/2005/8/layout/gear1"/>
    <dgm:cxn modelId="{0E55151B-CB6E-43CF-845B-007D65CC26FA}" type="presParOf" srcId="{3C0908FC-E904-4A49-BBFD-FDA4D610014C}" destId="{7CEE1D43-3DB3-4C6B-9B4A-0973B50A51F7}" srcOrd="11" destOrd="0" presId="urn:microsoft.com/office/officeart/2005/8/layout/gear1"/>
    <dgm:cxn modelId="{824D9CE1-C334-42A0-BEA5-24D68AE9D90E}" type="presParOf" srcId="{3C0908FC-E904-4A49-BBFD-FDA4D610014C}" destId="{45A061DF-34EA-469C-9415-F0483B35955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EB95E-AA2E-412B-982C-0A8C025F799D}">
      <dsp:nvSpPr>
        <dsp:cNvPr id="0" name=""/>
        <dsp:cNvSpPr/>
      </dsp:nvSpPr>
      <dsp:spPr>
        <a:xfrm>
          <a:off x="5112561" y="3054415"/>
          <a:ext cx="2612777" cy="2431966"/>
        </a:xfrm>
        <a:prstGeom prst="gear9">
          <a:avLst/>
        </a:prstGeom>
        <a:solidFill>
          <a:srgbClr val="00B0F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ts val="3200"/>
            </a:lnSpc>
            <a:spcBef>
              <a:spcPct val="0"/>
            </a:spcBef>
            <a:spcAft>
              <a:spcPts val="600"/>
            </a:spcAft>
            <a:buNone/>
          </a:pPr>
          <a:r>
            <a:rPr lang="zh-TW" altLang="en-US" sz="24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產生</a:t>
          </a:r>
          <a:endParaRPr lang="en-US" altLang="zh-TW" sz="2400" b="1" kern="1200" dirty="0">
            <a:solidFill>
              <a:srgbClr val="00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  <a:p>
          <a:pPr marL="0" lvl="0" indent="0" algn="ctr" defTabSz="1066800">
            <a:lnSpc>
              <a:spcPts val="3200"/>
            </a:lnSpc>
            <a:spcBef>
              <a:spcPct val="0"/>
            </a:spcBef>
            <a:spcAft>
              <a:spcPts val="600"/>
            </a:spcAft>
            <a:buNone/>
          </a:pPr>
          <a:r>
            <a:rPr lang="zh-HK" altLang="zh-HK" sz="24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用戶</a:t>
          </a:r>
          <a:r>
            <a:rPr lang="zh-TW" altLang="en-US" sz="24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戶口</a:t>
          </a:r>
          <a:endParaRPr lang="zh-HK" altLang="en-US" sz="2400" b="1" kern="1200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</dsp:txBody>
      <dsp:txXfrm>
        <a:off x="5624332" y="3624091"/>
        <a:ext cx="1589235" cy="1250081"/>
      </dsp:txXfrm>
    </dsp:sp>
    <dsp:sp modelId="{070C076F-E837-44C9-A333-3CDF821C2FD5}">
      <dsp:nvSpPr>
        <dsp:cNvPr id="0" name=""/>
        <dsp:cNvSpPr/>
      </dsp:nvSpPr>
      <dsp:spPr>
        <a:xfrm>
          <a:off x="2102771" y="2863584"/>
          <a:ext cx="3297827" cy="2667386"/>
        </a:xfrm>
        <a:prstGeom prst="gear6">
          <a:avLst/>
        </a:prstGeom>
        <a:solidFill>
          <a:srgbClr val="AAEFD1">
            <a:lumMod val="75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TW" altLang="en-US" sz="3200" b="1" kern="12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儲存</a:t>
          </a:r>
          <a:endParaRPr lang="en-US" altLang="zh-TW" sz="3200" b="1" kern="1200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HK" altLang="zh-HK" sz="3200" b="1" kern="12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教職員資料</a:t>
          </a:r>
          <a:endParaRPr lang="en-US" altLang="zh-HK" sz="3200" b="1" kern="1200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</dsp:txBody>
      <dsp:txXfrm>
        <a:off x="2865935" y="3539165"/>
        <a:ext cx="1771499" cy="1316224"/>
      </dsp:txXfrm>
    </dsp:sp>
    <dsp:sp modelId="{3F59C010-46FF-4F4B-AED3-4F4D42A4E71B}">
      <dsp:nvSpPr>
        <dsp:cNvPr id="0" name=""/>
        <dsp:cNvSpPr/>
      </dsp:nvSpPr>
      <dsp:spPr>
        <a:xfrm rot="19656877">
          <a:off x="3406560" y="-54710"/>
          <a:ext cx="3346412" cy="3181723"/>
        </a:xfrm>
        <a:prstGeom prst="gear6">
          <a:avLst/>
        </a:prstGeom>
        <a:solidFill>
          <a:srgbClr val="AAEFD1">
            <a:hueOff val="-6323450"/>
            <a:satOff val="30831"/>
            <a:lumOff val="-34708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HK" altLang="zh-HK" sz="18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時間表編排</a:t>
          </a:r>
          <a:endParaRPr lang="en-US" altLang="zh-HK" sz="1800" b="1" kern="1200" dirty="0">
            <a:solidFill>
              <a:srgbClr val="00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altLang="zh-HK" sz="18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(TSI </a:t>
          </a:r>
          <a:r>
            <a:rPr lang="en-US" altLang="zh-HK" sz="18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  <a:sym typeface="Wingdings" panose="05000000000000000000" pitchFamily="2" charset="2"/>
            </a:rPr>
            <a:t></a:t>
          </a:r>
          <a:r>
            <a:rPr lang="en-US" altLang="zh-HK" sz="18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 STT)</a:t>
          </a:r>
          <a:r>
            <a:rPr lang="zh-TW" altLang="en-US" sz="18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及</a:t>
          </a:r>
          <a:endParaRPr lang="en-US" altLang="zh-TW" sz="1800" b="1" kern="1200" dirty="0">
            <a:solidFill>
              <a:srgbClr val="00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HK" altLang="zh-HK" sz="1800" b="1" kern="1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教職員調配</a:t>
          </a:r>
          <a:endParaRPr lang="en-US" altLang="zh-HK" sz="1800" b="1" kern="1200" dirty="0">
            <a:solidFill>
              <a:srgbClr val="000000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</dsp:txBody>
      <dsp:txXfrm rot="900000">
        <a:off x="4612610" y="1090671"/>
        <a:ext cx="934311" cy="890959"/>
      </dsp:txXfrm>
    </dsp:sp>
    <dsp:sp modelId="{0ECEEF83-FBAC-4280-A38A-B0138ED92E32}">
      <dsp:nvSpPr>
        <dsp:cNvPr id="0" name=""/>
        <dsp:cNvSpPr/>
      </dsp:nvSpPr>
      <dsp:spPr>
        <a:xfrm>
          <a:off x="5184557" y="2694395"/>
          <a:ext cx="2992819" cy="2992819"/>
        </a:xfrm>
        <a:prstGeom prst="circularArrow">
          <a:avLst>
            <a:gd name="adj1" fmla="val 4687"/>
            <a:gd name="adj2" fmla="val 299029"/>
            <a:gd name="adj3" fmla="val 2544575"/>
            <a:gd name="adj4" fmla="val 15801381"/>
            <a:gd name="adj5" fmla="val 5469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EE1D43-3DB3-4C6B-9B4A-0973B50A51F7}">
      <dsp:nvSpPr>
        <dsp:cNvPr id="0" name=""/>
        <dsp:cNvSpPr/>
      </dsp:nvSpPr>
      <dsp:spPr>
        <a:xfrm>
          <a:off x="1622357" y="2392730"/>
          <a:ext cx="3039304" cy="303930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AAEFD1">
            <a:lumMod val="75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A061DF-34EA-469C-9415-F0483B35955D}">
      <dsp:nvSpPr>
        <dsp:cNvPr id="0" name=""/>
        <dsp:cNvSpPr/>
      </dsp:nvSpPr>
      <dsp:spPr>
        <a:xfrm>
          <a:off x="2944963" y="-192693"/>
          <a:ext cx="3276982" cy="327698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AAEFD1">
            <a:hueOff val="-6323450"/>
            <a:satOff val="30831"/>
            <a:lumOff val="-34708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1099" y="3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/>
          <a:lstStyle>
            <a:lvl1pPr algn="r">
              <a:defRPr sz="1200"/>
            </a:lvl1pPr>
          </a:lstStyle>
          <a:p>
            <a:fld id="{5A6930C4-1CEF-44DC-BA4F-D4673626C546}" type="datetimeFigureOut">
              <a:rPr lang="zh-HK" altLang="en-US" smtClean="0"/>
              <a:t>4/11/2024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28245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1099" y="9428245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 anchor="b"/>
          <a:lstStyle>
            <a:lvl1pPr algn="r">
              <a:defRPr sz="1200"/>
            </a:lvl1pPr>
          </a:lstStyle>
          <a:p>
            <a:fld id="{CDEF0C94-2FE2-4F67-B31A-C622EEA70FD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77704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732" cy="498630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864" y="1"/>
            <a:ext cx="2945732" cy="498630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fld id="{71A6E3F1-224B-425D-A857-3CA308D64953}" type="datetimeFigureOut">
              <a:rPr lang="zh-HK" altLang="en-US" smtClean="0"/>
              <a:t>4/11/2024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6" tIns="45473" rIns="90946" bIns="45473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202" y="4777198"/>
            <a:ext cx="5437275" cy="3908613"/>
          </a:xfrm>
          <a:prstGeom prst="rect">
            <a:avLst/>
          </a:prstGeom>
        </p:spPr>
        <p:txBody>
          <a:bodyPr vert="horz" lIns="90946" tIns="45473" rIns="90946" bIns="45473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9428010"/>
            <a:ext cx="2945732" cy="4986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864" y="9428010"/>
            <a:ext cx="2945732" cy="4986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1E360F69-5F52-4D59-8E6C-D976104DA97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7069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36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3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7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" y="17393"/>
            <a:ext cx="2489607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7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3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3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600" y="4865771"/>
            <a:ext cx="3158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30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8709162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18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1575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35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275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21724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0975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49714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682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47424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72069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3484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1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57175" marR="0" lvl="0" indent="-257175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1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557213" marR="0" lvl="1" indent="-214313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857250" marR="0" lvl="2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15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200150" marR="0" lvl="3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35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2" y="330203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3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2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2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10789" y="6480355"/>
            <a:ext cx="37818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35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2" y="6400425"/>
            <a:ext cx="2492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1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653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195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9pPr>
    </p:titleStyle>
    <p:bodyStyle>
      <a:lvl1pPr marL="257175" marR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100" dirty="0">
          <a:solidFill>
            <a:srgbClr val="660066"/>
          </a:solidFill>
          <a:latin typeface="+mn-lt"/>
          <a:ea typeface="+mn-ea"/>
          <a:cs typeface="+mn-cs"/>
        </a:defRPr>
      </a:lvl1pPr>
      <a:lvl2pPr marL="557213" marR="0" indent="-214313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1800" dirty="0">
          <a:solidFill>
            <a:srgbClr val="9900CC"/>
          </a:solidFill>
          <a:latin typeface="+mn-lt"/>
          <a:ea typeface="+mn-ea"/>
          <a:cs typeface="+mn-cs"/>
        </a:defRPr>
      </a:lvl2pPr>
      <a:lvl3pPr marL="8572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1500" dirty="0">
          <a:solidFill>
            <a:srgbClr val="6600CC"/>
          </a:solidFill>
          <a:latin typeface="+mn-lt"/>
          <a:ea typeface="+mn-ea"/>
          <a:cs typeface="+mn-cs"/>
        </a:defRPr>
      </a:lvl3pPr>
      <a:lvl4pPr marL="12001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35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788">
          <a:solidFill>
            <a:schemeClr val="tx1"/>
          </a:solidFill>
          <a:latin typeface="Tahoma" pitchFamily="34" charset="0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>
            <a:extLst>
              <a:ext uri="{FF2B5EF4-FFF2-40B4-BE49-F238E27FC236}">
                <a16:creationId xmlns:a16="http://schemas.microsoft.com/office/drawing/2014/main" id="{C6FFD95A-49D4-4B9B-B896-118F56233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教職員資料模組</a:t>
            </a:r>
            <a:r>
              <a:rPr lang="en-US" altLang="zh-TW" dirty="0"/>
              <a:t>(STF)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927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10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999F677-FAFA-4DB9-8C2D-DE8C60D0AA8C}"/>
              </a:ext>
            </a:extLst>
          </p:cNvPr>
          <p:cNvSpPr/>
          <p:nvPr/>
        </p:nvSpPr>
        <p:spPr>
          <a:xfrm>
            <a:off x="1847528" y="1124745"/>
            <a:ext cx="83938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，按超連結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在詳情內選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個人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18EDAF2E-B419-4DF6-A0A7-B97A9FF8E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2132857"/>
            <a:ext cx="5795374" cy="4328191"/>
          </a:xfrm>
          <a:prstGeom prst="rect">
            <a:avLst/>
          </a:prstGeom>
        </p:spPr>
      </p:pic>
      <p:sp>
        <p:nvSpPr>
          <p:cNvPr id="10" name="橢圓 9">
            <a:extLst>
              <a:ext uri="{FF2B5EF4-FFF2-40B4-BE49-F238E27FC236}">
                <a16:creationId xmlns:a16="http://schemas.microsoft.com/office/drawing/2014/main" id="{94F52D53-644F-4C7F-8E88-2131DCD134C6}"/>
              </a:ext>
            </a:extLst>
          </p:cNvPr>
          <p:cNvSpPr/>
          <p:nvPr/>
        </p:nvSpPr>
        <p:spPr bwMode="auto">
          <a:xfrm>
            <a:off x="3215680" y="2492897"/>
            <a:ext cx="405460" cy="29289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1" name="橢圓 10">
            <a:extLst>
              <a:ext uri="{FF2B5EF4-FFF2-40B4-BE49-F238E27FC236}">
                <a16:creationId xmlns:a16="http://schemas.microsoft.com/office/drawing/2014/main" id="{72780EDD-5E7B-43BA-9D88-F939D38731FE}"/>
              </a:ext>
            </a:extLst>
          </p:cNvPr>
          <p:cNvSpPr/>
          <p:nvPr/>
        </p:nvSpPr>
        <p:spPr bwMode="auto">
          <a:xfrm>
            <a:off x="2433013" y="2768405"/>
            <a:ext cx="405460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8711929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</a:rPr>
              <a:t>輸入學歷</a:t>
            </a:r>
            <a:endParaRPr lang="en-US" sz="28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11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4156DE4-0ED6-400B-A9AE-F1C007871551}"/>
              </a:ext>
            </a:extLst>
          </p:cNvPr>
          <p:cNvSpPr txBox="1"/>
          <p:nvPr/>
        </p:nvSpPr>
        <p:spPr>
          <a:xfrm>
            <a:off x="8126966" y="44625"/>
            <a:ext cx="2427933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B7FDD08-F85A-4275-9FC7-AAFDDF6F9A4D}"/>
              </a:ext>
            </a:extLst>
          </p:cNvPr>
          <p:cNvSpPr/>
          <p:nvPr/>
        </p:nvSpPr>
        <p:spPr>
          <a:xfrm>
            <a:off x="2207568" y="1250758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，按超連結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在詳情內選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學歷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649B140E-5970-48A0-8B26-9181804D8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2200677"/>
            <a:ext cx="6482672" cy="4158938"/>
          </a:xfrm>
          <a:prstGeom prst="rect">
            <a:avLst/>
          </a:prstGeom>
        </p:spPr>
      </p:pic>
      <p:sp>
        <p:nvSpPr>
          <p:cNvPr id="9" name="橢圓 8">
            <a:extLst>
              <a:ext uri="{FF2B5EF4-FFF2-40B4-BE49-F238E27FC236}">
                <a16:creationId xmlns:a16="http://schemas.microsoft.com/office/drawing/2014/main" id="{D0D537D6-D383-47A6-9A78-3D5139DBCED7}"/>
              </a:ext>
            </a:extLst>
          </p:cNvPr>
          <p:cNvSpPr/>
          <p:nvPr/>
        </p:nvSpPr>
        <p:spPr bwMode="auto">
          <a:xfrm>
            <a:off x="4007768" y="2564904"/>
            <a:ext cx="339182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564BDABB-21A4-4599-B438-FAD6FB0EA34E}"/>
              </a:ext>
            </a:extLst>
          </p:cNvPr>
          <p:cNvSpPr/>
          <p:nvPr/>
        </p:nvSpPr>
        <p:spPr bwMode="auto">
          <a:xfrm>
            <a:off x="2753741" y="2780929"/>
            <a:ext cx="399492" cy="22864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9238219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12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Text Box 26">
            <a:extLst>
              <a:ext uri="{FF2B5EF4-FFF2-40B4-BE49-F238E27FC236}">
                <a16:creationId xmlns:a16="http://schemas.microsoft.com/office/drawing/2014/main" id="{8F775E33-5B58-4CEC-A4D0-25F9078DF45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423592" y="3068960"/>
            <a:ext cx="74888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</a:pPr>
            <a:r>
              <a:rPr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練習四：新增學歷</a:t>
            </a:r>
            <a:r>
              <a:rPr lang="en-US" altLang="zh-TW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最少</a:t>
            </a:r>
            <a:r>
              <a:rPr lang="en-US" altLang="zh-TW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en-US" altLang="zh-TW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67226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13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Rectangle 1026">
            <a:extLst>
              <a:ext uri="{FF2B5EF4-FFF2-40B4-BE49-F238E27FC236}">
                <a16:creationId xmlns:a16="http://schemas.microsoft.com/office/drawing/2014/main" id="{4DFB2D96-6721-4C92-9C21-4733DB8AF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0888" y="25400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9pPr>
          </a:lstStyle>
          <a:p>
            <a:r>
              <a:rPr lang="zh-HK" altLang="en-US" sz="2800" kern="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輸入</a:t>
            </a:r>
            <a:r>
              <a:rPr lang="zh-TW" altLang="en-US" sz="2800" kern="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過去校外僱用詳情</a:t>
            </a:r>
            <a:endParaRPr lang="en-US" altLang="zh-TW" sz="2800" kern="0" dirty="0">
              <a:solidFill>
                <a:srgbClr val="99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B7F5905B-9D21-4CCF-BA18-B0634810CB37}"/>
              </a:ext>
            </a:extLst>
          </p:cNvPr>
          <p:cNvSpPr txBox="1"/>
          <p:nvPr/>
        </p:nvSpPr>
        <p:spPr>
          <a:xfrm>
            <a:off x="8544272" y="44625"/>
            <a:ext cx="2010626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2D40A57-B0BE-46E4-8173-3494EC87027D}"/>
              </a:ext>
            </a:extLst>
          </p:cNvPr>
          <p:cNvSpPr/>
          <p:nvPr/>
        </p:nvSpPr>
        <p:spPr>
          <a:xfrm>
            <a:off x="1847528" y="1124745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，按超連結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在詳情內選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過去校外僱用詳情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AB5E20B3-3933-46CC-B7D1-E3CB6EA08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2078852"/>
            <a:ext cx="6137482" cy="4197009"/>
          </a:xfrm>
          <a:prstGeom prst="rect">
            <a:avLst/>
          </a:prstGeom>
        </p:spPr>
      </p:pic>
      <p:sp>
        <p:nvSpPr>
          <p:cNvPr id="13" name="橢圓 12">
            <a:extLst>
              <a:ext uri="{FF2B5EF4-FFF2-40B4-BE49-F238E27FC236}">
                <a16:creationId xmlns:a16="http://schemas.microsoft.com/office/drawing/2014/main" id="{BCBC7125-FE62-4C7C-9943-1274D91F8953}"/>
              </a:ext>
            </a:extLst>
          </p:cNvPr>
          <p:cNvSpPr/>
          <p:nvPr/>
        </p:nvSpPr>
        <p:spPr bwMode="auto">
          <a:xfrm>
            <a:off x="4439816" y="2492896"/>
            <a:ext cx="864096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4" name="橢圓 13">
            <a:extLst>
              <a:ext uri="{FF2B5EF4-FFF2-40B4-BE49-F238E27FC236}">
                <a16:creationId xmlns:a16="http://schemas.microsoft.com/office/drawing/2014/main" id="{62D861F1-8E3B-4114-8A91-B7A775071169}"/>
              </a:ext>
            </a:extLst>
          </p:cNvPr>
          <p:cNvSpPr/>
          <p:nvPr/>
        </p:nvSpPr>
        <p:spPr bwMode="auto">
          <a:xfrm>
            <a:off x="2940802" y="2757805"/>
            <a:ext cx="350086" cy="23172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971087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9900FF"/>
                </a:solidFill>
              </a:rPr>
              <a:t>輸入過去校外僱用詳情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14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D0A1AB0-E493-4D26-9850-7E7328B26C25}"/>
              </a:ext>
            </a:extLst>
          </p:cNvPr>
          <p:cNvSpPr/>
          <p:nvPr/>
        </p:nvSpPr>
        <p:spPr>
          <a:xfrm>
            <a:off x="2063553" y="1268760"/>
            <a:ext cx="56763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詳情會以</a:t>
            </a:r>
            <a:r>
              <a:rPr kumimoji="1" lang="zh-TW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開始日期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自動排序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2F3B3C4-5D87-4710-9D44-3F93F89322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536" y="1791981"/>
            <a:ext cx="8125959" cy="2141076"/>
          </a:xfrm>
          <a:prstGeom prst="rect">
            <a:avLst/>
          </a:prstGeom>
        </p:spPr>
      </p:pic>
      <p:sp>
        <p:nvSpPr>
          <p:cNvPr id="6" name="Rectangle 1032">
            <a:extLst>
              <a:ext uri="{FF2B5EF4-FFF2-40B4-BE49-F238E27FC236}">
                <a16:creationId xmlns:a16="http://schemas.microsoft.com/office/drawing/2014/main" id="{7DDAF6BF-1021-412B-AB9B-C5C3BD931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544" y="4149080"/>
            <a:ext cx="8676456" cy="255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  <a:defRPr/>
            </a:pPr>
            <a:r>
              <a:rPr lang="zh-TW" altLang="en-US" sz="2800" kern="0" dirty="0">
                <a:solidFill>
                  <a:srgbClr val="000000"/>
                </a:solidFill>
                <a:latin typeface="Trebuchet MS"/>
              </a:rPr>
              <a:t>教職員概況 </a:t>
            </a:r>
            <a:r>
              <a:rPr lang="en-US" altLang="zh-TW" sz="2800" kern="0" dirty="0">
                <a:solidFill>
                  <a:srgbClr val="000000"/>
                </a:solidFill>
                <a:latin typeface="Trebuchet MS"/>
              </a:rPr>
              <a:t>&gt; </a:t>
            </a:r>
            <a:r>
              <a:rPr lang="zh-TW" altLang="en-US" sz="2800" kern="0" dirty="0">
                <a:solidFill>
                  <a:srgbClr val="000000"/>
                </a:solidFill>
                <a:latin typeface="Trebuchet MS"/>
              </a:rPr>
              <a:t>過去校外僱用詳情</a:t>
            </a:r>
            <a:endParaRPr lang="en-US" altLang="zh-TW" sz="2800" kern="0" dirty="0">
              <a:solidFill>
                <a:srgbClr val="000000"/>
              </a:solidFill>
              <a:latin typeface="Trebuchet MS"/>
            </a:endParaRPr>
          </a:p>
          <a:p>
            <a:pPr eaLnBrk="1" hangingPunct="1">
              <a:spcBef>
                <a:spcPct val="50000"/>
              </a:spcBef>
              <a:buClrTx/>
              <a:buSzTx/>
              <a:buNone/>
              <a:defRPr/>
            </a:pPr>
            <a:r>
              <a:rPr lang="en-US" altLang="zh-TW" sz="2800" kern="0" dirty="0">
                <a:solidFill>
                  <a:srgbClr val="000000"/>
                </a:solidFill>
                <a:latin typeface="Trebuchet MS"/>
              </a:rPr>
              <a:t>1.</a:t>
            </a:r>
            <a:r>
              <a:rPr lang="zh-TW" altLang="en-US" sz="2800" kern="0" dirty="0">
                <a:solidFill>
                  <a:srgbClr val="000000"/>
                </a:solidFill>
                <a:latin typeface="Trebuchet MS"/>
              </a:rPr>
              <a:t> 此功能用於添加「</a:t>
            </a:r>
            <a:r>
              <a:rPr lang="zh-TW" altLang="en-US" sz="2800" kern="0" dirty="0">
                <a:solidFill>
                  <a:srgbClr val="FF0000"/>
                </a:solidFill>
                <a:latin typeface="Trebuchet MS"/>
              </a:rPr>
              <a:t>本學校以外</a:t>
            </a:r>
            <a:r>
              <a:rPr lang="zh-TW" altLang="en-US" sz="2800" kern="0" dirty="0">
                <a:solidFill>
                  <a:srgbClr val="000000"/>
                </a:solidFill>
                <a:latin typeface="Trebuchet MS"/>
              </a:rPr>
              <a:t>」的外部就業詳情。</a:t>
            </a:r>
            <a:endParaRPr lang="en-US" altLang="zh-TW" sz="2800" kern="0" dirty="0">
              <a:solidFill>
                <a:srgbClr val="000000"/>
              </a:solidFill>
              <a:latin typeface="Trebuchet MS"/>
            </a:endParaRPr>
          </a:p>
          <a:p>
            <a:pPr marL="360363" indent="-360363" eaLnBrk="1" hangingPunct="1">
              <a:spcBef>
                <a:spcPct val="50000"/>
              </a:spcBef>
              <a:buClrTx/>
              <a:buSzTx/>
              <a:buNone/>
              <a:defRPr/>
            </a:pPr>
            <a:r>
              <a:rPr lang="en-US" altLang="zh-TW" sz="2800" kern="0" dirty="0">
                <a:solidFill>
                  <a:srgbClr val="000000"/>
                </a:solidFill>
                <a:latin typeface="Trebuchet MS"/>
              </a:rPr>
              <a:t>2.</a:t>
            </a:r>
            <a:r>
              <a:rPr lang="zh-TW" altLang="en-US" sz="2800" kern="0" dirty="0">
                <a:solidFill>
                  <a:srgbClr val="000000"/>
                </a:solidFill>
                <a:latin typeface="Trebuchet MS"/>
              </a:rPr>
              <a:t> 有關「本校」的受聘詳情，請在「教職員概況 </a:t>
            </a:r>
            <a:r>
              <a:rPr lang="en-US" altLang="zh-TW" sz="2800" kern="0" dirty="0">
                <a:solidFill>
                  <a:srgbClr val="000000"/>
                </a:solidFill>
                <a:latin typeface="Trebuchet MS"/>
              </a:rPr>
              <a:t>&gt;</a:t>
            </a:r>
            <a:r>
              <a:rPr lang="zh-TW" altLang="en-US" sz="2800" kern="0" dirty="0">
                <a:solidFill>
                  <a:srgbClr val="FF0000"/>
                </a:solidFill>
                <a:latin typeface="Trebuchet MS"/>
              </a:rPr>
              <a:t>受聘 </a:t>
            </a:r>
            <a:r>
              <a:rPr lang="zh-TW" altLang="en-US" sz="2800" kern="0" dirty="0">
                <a:solidFill>
                  <a:srgbClr val="000000"/>
                </a:solidFill>
                <a:latin typeface="Trebuchet MS"/>
              </a:rPr>
              <a:t>」中輸入資料。</a:t>
            </a:r>
            <a:endParaRPr lang="en-US" altLang="zh-TW" sz="2800" kern="0" dirty="0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18387137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15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45B860D-CC67-4069-8E34-22E9F497267E}"/>
              </a:ext>
            </a:extLst>
          </p:cNvPr>
          <p:cNvSpPr/>
          <p:nvPr/>
        </p:nvSpPr>
        <p:spPr>
          <a:xfrm>
            <a:off x="2279576" y="2721114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練習五：輸入過去校外僱用詳情</a:t>
            </a:r>
            <a:endParaRPr kumimoji="1" lang="en-US" altLang="zh-TW" sz="40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0521806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HK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輸入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其他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自訂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16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0D4B6C2-EB0B-433C-A9A5-A61FC23CAC84}"/>
              </a:ext>
            </a:extLst>
          </p:cNvPr>
          <p:cNvSpPr txBox="1"/>
          <p:nvPr/>
        </p:nvSpPr>
        <p:spPr>
          <a:xfrm>
            <a:off x="8126966" y="44625"/>
            <a:ext cx="2427933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65FDB89-4D25-4230-8F9F-0253DDAE179E}"/>
              </a:ext>
            </a:extLst>
          </p:cNvPr>
          <p:cNvSpPr/>
          <p:nvPr/>
        </p:nvSpPr>
        <p:spPr>
          <a:xfrm>
            <a:off x="1703512" y="1340769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用戶設定欄位</a:t>
            </a:r>
            <a:endParaRPr lang="en-US" altLang="zh-TW" sz="2800" kern="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lang="zh-HK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，按超連結</a:t>
            </a:r>
            <a:endParaRPr lang="en-US" altLang="zh-HK" sz="2800" kern="0" dirty="0">
              <a:solidFill>
                <a:srgbClr val="000000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>
              <a:defRPr/>
            </a:pP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在詳情內選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其他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，輸入資料後按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>
              <a:defRPr/>
            </a:pP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註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: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lang="zh-TW" altLang="en-US" sz="28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新增後的用戶設定欄位是無法刪除的。它們只能通過用</a:t>
            </a:r>
            <a:r>
              <a:rPr lang="en-US" altLang="zh-TW" sz="28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N</a:t>
            </a:r>
            <a:r>
              <a:rPr lang="zh-TW" altLang="en-US" sz="28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按鈕選擇來取消顯示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。</a:t>
            </a:r>
            <a:endParaRPr lang="en-US" altLang="zh-TW" sz="2800" kern="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41013E7F-A1FB-4004-A6AF-AFE49E8F7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468" y="3741132"/>
            <a:ext cx="7983064" cy="184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86648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17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D05EC30-0CC6-4B37-BA20-9F35D7D8F0A5}"/>
              </a:ext>
            </a:extLst>
          </p:cNvPr>
          <p:cNvSpPr/>
          <p:nvPr/>
        </p:nvSpPr>
        <p:spPr>
          <a:xfrm>
            <a:off x="3810000" y="276728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六：新增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</a:t>
            </a:r>
            <a:r>
              <a:rPr kumimoji="1" lang="en-US" altLang="zh-TW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自訂</a:t>
            </a:r>
            <a:r>
              <a:rPr kumimoji="1" lang="en-US" altLang="zh-TW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kumimoji="1" lang="en-US" altLang="zh-TW" sz="40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774802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新增教職員受聘紀錄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18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4B4D9362-886F-49D9-A78E-7FCE38C9D9FF}"/>
              </a:ext>
            </a:extLst>
          </p:cNvPr>
          <p:cNvSpPr txBox="1"/>
          <p:nvPr/>
        </p:nvSpPr>
        <p:spPr>
          <a:xfrm>
            <a:off x="8126966" y="44625"/>
            <a:ext cx="2427933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七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E9AA2E2-6EED-472F-8575-F95E5E2E4907}"/>
              </a:ext>
            </a:extLst>
          </p:cNvPr>
          <p:cNvSpPr/>
          <p:nvPr/>
        </p:nvSpPr>
        <p:spPr>
          <a:xfrm>
            <a:off x="1847528" y="1075675"/>
            <a:ext cx="85997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，按超連結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受聘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及按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，填寫有關資料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在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教學職務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選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是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，以便設定教師班別及科目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4.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在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被替換教職員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選某一教師，輸入資料後按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3FD0964B-09A4-406A-840A-195C4A0B1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893" y="2951232"/>
            <a:ext cx="5709746" cy="3369118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1C5E08DF-FB56-4CC1-9F0B-06FF80616178}"/>
              </a:ext>
            </a:extLst>
          </p:cNvPr>
          <p:cNvSpPr txBox="1"/>
          <p:nvPr/>
        </p:nvSpPr>
        <p:spPr>
          <a:xfrm>
            <a:off x="8064299" y="3244173"/>
            <a:ext cx="2446594" cy="5847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若一所學校有中</a:t>
            </a:r>
            <a:r>
              <a:rPr lang="en-US" altLang="zh-TW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小學部，老師可在授課制內共用</a:t>
            </a:r>
            <a:endParaRPr lang="en-US" altLang="zh-CN" sz="16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61877F82-05EC-45E8-8FE6-2B14D2472CA0}"/>
              </a:ext>
            </a:extLst>
          </p:cNvPr>
          <p:cNvSpPr txBox="1"/>
          <p:nvPr/>
        </p:nvSpPr>
        <p:spPr>
          <a:xfrm>
            <a:off x="7824192" y="4051017"/>
            <a:ext cx="2394780" cy="5847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最多可累積</a:t>
            </a:r>
            <a:r>
              <a:rPr lang="zh-TW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168</a:t>
            </a:r>
            <a:r>
              <a:rPr lang="zh-CN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zh-CN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薪病假</a:t>
            </a:r>
            <a:endParaRPr lang="en-US" altLang="zh-CN" sz="16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EEF015D-C5B5-40C3-909E-7183F7509806}"/>
              </a:ext>
            </a:extLst>
          </p:cNvPr>
          <p:cNvSpPr txBox="1"/>
          <p:nvPr/>
        </p:nvSpPr>
        <p:spPr>
          <a:xfrm>
            <a:off x="8055530" y="4720091"/>
            <a:ext cx="2398158" cy="5847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如受聘開始日期在前學年之內須選虛置教師</a:t>
            </a:r>
            <a:endParaRPr lang="en-US" altLang="zh-CN" sz="16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59E21390-0C48-4943-B736-E529DF6C8537}"/>
              </a:ext>
            </a:extLst>
          </p:cNvPr>
          <p:cNvSpPr txBox="1"/>
          <p:nvPr/>
        </p:nvSpPr>
        <p:spPr>
          <a:xfrm>
            <a:off x="6096000" y="5735576"/>
            <a:ext cx="4464496" cy="5847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可被替換的資料：學校管理</a:t>
            </a:r>
            <a:r>
              <a:rPr lang="en-US" altLang="zh-TW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班主任，科目教師</a:t>
            </a:r>
            <a:r>
              <a:rPr lang="en-US" altLang="zh-TW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，時間表編排，教職員調配，課外活動</a:t>
            </a:r>
            <a:endParaRPr lang="en-US" altLang="zh-CN" sz="16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A676A56-9474-4932-AD7E-732534CBE224}"/>
              </a:ext>
            </a:extLst>
          </p:cNvPr>
          <p:cNvSpPr/>
          <p:nvPr/>
        </p:nvSpPr>
        <p:spPr bwMode="auto">
          <a:xfrm>
            <a:off x="2495600" y="6017080"/>
            <a:ext cx="2952328" cy="14822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9BF1DC3-3A10-42FC-B6B2-2561379003C2}"/>
              </a:ext>
            </a:extLst>
          </p:cNvPr>
          <p:cNvSpPr/>
          <p:nvPr/>
        </p:nvSpPr>
        <p:spPr bwMode="auto">
          <a:xfrm>
            <a:off x="6240017" y="5558946"/>
            <a:ext cx="1296144" cy="1169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FB88AE72-85C9-4FF5-A6EC-7DD9E8E4B352}"/>
              </a:ext>
            </a:extLst>
          </p:cNvPr>
          <p:cNvSpPr/>
          <p:nvPr/>
        </p:nvSpPr>
        <p:spPr bwMode="auto">
          <a:xfrm>
            <a:off x="5231904" y="4673869"/>
            <a:ext cx="1512168" cy="235043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5" name="AutoShape 5">
            <a:extLst>
              <a:ext uri="{FF2B5EF4-FFF2-40B4-BE49-F238E27FC236}">
                <a16:creationId xmlns:a16="http://schemas.microsoft.com/office/drawing/2014/main" id="{5C37E602-1BFC-4951-982A-D6B604198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8169" y="2891558"/>
            <a:ext cx="1403151" cy="851507"/>
          </a:xfrm>
          <a:prstGeom prst="irregularSeal1">
            <a:avLst/>
          </a:prstGeom>
          <a:solidFill>
            <a:srgbClr val="FFCF01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zh-TW" altLang="en-US" sz="20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本校資料</a:t>
            </a:r>
          </a:p>
        </p:txBody>
      </p:sp>
    </p:spTree>
    <p:extLst>
      <p:ext uri="{BB962C8B-B14F-4D97-AF65-F5344CB8AC3E}">
        <p14:creationId xmlns:p14="http://schemas.microsoft.com/office/powerpoint/2010/main" val="422950138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新增過往受聘詳情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19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2A61ABF3-409F-4378-A019-3A768E9A9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4076" y="116633"/>
            <a:ext cx="1979613" cy="1315089"/>
          </a:xfrm>
          <a:prstGeom prst="irregularSeal1">
            <a:avLst/>
          </a:prstGeom>
          <a:solidFill>
            <a:srgbClr val="FFCF01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zh-TW" altLang="en-US" sz="20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本校資料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576A9F3-B895-40DE-9A5B-33F4E9E6DFDC}"/>
              </a:ext>
            </a:extLst>
          </p:cNvPr>
          <p:cNvSpPr/>
          <p:nvPr/>
        </p:nvSpPr>
        <p:spPr>
          <a:xfrm>
            <a:off x="1759240" y="1184798"/>
            <a:ext cx="8441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受聘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新增過往受聘詳情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D46C5D8-68BE-448C-84A1-F98130C4D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7" y="2334950"/>
            <a:ext cx="8059275" cy="2591162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D677B5ED-F1D7-48FC-8C4B-5EC3E9797CC1}"/>
              </a:ext>
            </a:extLst>
          </p:cNvPr>
          <p:cNvSpPr/>
          <p:nvPr/>
        </p:nvSpPr>
        <p:spPr bwMode="auto">
          <a:xfrm>
            <a:off x="2711624" y="2636912"/>
            <a:ext cx="378906" cy="2265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074637D7-B752-464A-99DE-D3A3424B6D95}"/>
              </a:ext>
            </a:extLst>
          </p:cNvPr>
          <p:cNvSpPr/>
          <p:nvPr/>
        </p:nvSpPr>
        <p:spPr bwMode="auto">
          <a:xfrm>
            <a:off x="2899584" y="2871459"/>
            <a:ext cx="1359768" cy="37612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960375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kumimoji="1" lang="en-US" altLang="zh-TW" sz="2000" kern="1200" dirty="0">
                <a:solidFill>
                  <a:srgbClr val="333399"/>
                </a:solidFill>
                <a:latin typeface="Trebuchet MS"/>
              </a:rPr>
            </a:br>
            <a:br>
              <a:rPr kumimoji="1" lang="en-US" altLang="zh-TW" sz="2000" kern="1200" dirty="0">
                <a:solidFill>
                  <a:srgbClr val="333399"/>
                </a:solidFill>
                <a:latin typeface="Trebuchet MS"/>
              </a:rPr>
            </a:br>
            <a:br>
              <a:rPr kumimoji="1" lang="en-US" altLang="zh-TW" sz="2000" kern="1200" dirty="0">
                <a:solidFill>
                  <a:srgbClr val="333399"/>
                </a:solidFill>
                <a:latin typeface="Trebuchet MS"/>
              </a:rPr>
            </a:br>
            <a:r>
              <a:rPr kumimoji="1" lang="zh-TW" altLang="en-US" sz="2000" kern="1200" dirty="0">
                <a:solidFill>
                  <a:srgbClr val="333399"/>
                </a:solidFill>
                <a:latin typeface="Trebuchet MS"/>
              </a:rPr>
              <a:t>教職員資料模組</a:t>
            </a:r>
            <a:br>
              <a:rPr lang="en-US" altLang="zh-TW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2</a:t>
            </a:fld>
            <a:endParaRPr kumimoji="1" lang="en-US" altLang="en-US" dirty="0">
              <a:latin typeface="Arial"/>
            </a:endParaRPr>
          </a:p>
        </p:txBody>
      </p:sp>
      <p:graphicFrame>
        <p:nvGraphicFramePr>
          <p:cNvPr id="5" name="Diagram 1">
            <a:extLst>
              <a:ext uri="{FF2B5EF4-FFF2-40B4-BE49-F238E27FC236}">
                <a16:creationId xmlns:a16="http://schemas.microsoft.com/office/drawing/2014/main" id="{8A5B28DA-C4C7-4EE7-AAD7-7B4D606AE8C9}"/>
              </a:ext>
            </a:extLst>
          </p:cNvPr>
          <p:cNvGraphicFramePr/>
          <p:nvPr>
            <p:extLst/>
          </p:nvPr>
        </p:nvGraphicFramePr>
        <p:xfrm>
          <a:off x="1271464" y="950641"/>
          <a:ext cx="8784976" cy="5941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123606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新增教職員個人用戶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20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9BC5553-3543-48B5-8DA5-683697FCE519}"/>
              </a:ext>
            </a:extLst>
          </p:cNvPr>
          <p:cNvSpPr/>
          <p:nvPr/>
        </p:nvSpPr>
        <p:spPr>
          <a:xfrm>
            <a:off x="1918397" y="1033659"/>
            <a:ext cx="87496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zh-TW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新增教職員及設定受聘後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 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系統保安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存取控制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用戶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新增個人用戶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用戶類別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選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，按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到搜尋頁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，再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選用戶代碼，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按新增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，再自行完成其他輸入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AF7AC85-DE37-45BC-A98D-650573C6EC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2825141"/>
            <a:ext cx="2880320" cy="3544021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4A15B164-9018-4305-A175-5DE33F797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2825140"/>
            <a:ext cx="4032448" cy="3656476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AC5A2525-5A80-44D6-908E-F8D4FD61577C}"/>
              </a:ext>
            </a:extLst>
          </p:cNvPr>
          <p:cNvSpPr/>
          <p:nvPr/>
        </p:nvSpPr>
        <p:spPr bwMode="auto">
          <a:xfrm>
            <a:off x="2639616" y="2963346"/>
            <a:ext cx="504056" cy="17762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31B31C58-DB14-49EF-A3B4-D9738B13A05A}"/>
              </a:ext>
            </a:extLst>
          </p:cNvPr>
          <p:cNvSpPr/>
          <p:nvPr/>
        </p:nvSpPr>
        <p:spPr bwMode="auto">
          <a:xfrm>
            <a:off x="3143672" y="3611541"/>
            <a:ext cx="288032" cy="17819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8968649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21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2DF8E3E-BB99-4FDF-89A8-1A838B3C05A0}"/>
              </a:ext>
            </a:extLst>
          </p:cNvPr>
          <p:cNvSpPr/>
          <p:nvPr/>
        </p:nvSpPr>
        <p:spPr>
          <a:xfrm>
            <a:off x="3464762" y="2691591"/>
            <a:ext cx="6390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練習七：新增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受聘紀錄</a:t>
            </a: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***</a:t>
            </a:r>
            <a:endParaRPr kumimoji="1" lang="en-US" altLang="zh-TW" sz="40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4391091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新增職級改變紀錄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22</a:t>
            </a:fld>
            <a:endParaRPr kumimoji="1" lang="en-US" altLang="en-US" dirty="0">
              <a:latin typeface="Arial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48E34BA8-99A1-4E47-B4AA-D77E771B5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078" y="10106"/>
            <a:ext cx="2438611" cy="1249788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63351210-2E6A-45AC-B73D-4CAB12FA28EC}"/>
              </a:ext>
            </a:extLst>
          </p:cNvPr>
          <p:cNvSpPr/>
          <p:nvPr/>
        </p:nvSpPr>
        <p:spPr>
          <a:xfrm>
            <a:off x="1738282" y="1124745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職級改變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註：</a:t>
            </a:r>
            <a:r>
              <a:rPr kumimoji="1" lang="zh-TW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開始日期不可與受聘開始日期相同</a:t>
            </a:r>
            <a:r>
              <a:rPr kumimoji="1" lang="en-US" altLang="zh-TW" sz="28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(WHY?)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8877C25-EAB9-415C-9AF9-05E8C29F1B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900" y="2618483"/>
            <a:ext cx="8078327" cy="3696216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5116E7C5-CC7A-44E3-9E20-F4C6DA562562}"/>
              </a:ext>
            </a:extLst>
          </p:cNvPr>
          <p:cNvSpPr/>
          <p:nvPr/>
        </p:nvSpPr>
        <p:spPr bwMode="auto">
          <a:xfrm>
            <a:off x="3431705" y="2852936"/>
            <a:ext cx="648072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468C17B-45E7-4FB8-A6C5-0DB222C72045}"/>
              </a:ext>
            </a:extLst>
          </p:cNvPr>
          <p:cNvSpPr/>
          <p:nvPr/>
        </p:nvSpPr>
        <p:spPr bwMode="auto">
          <a:xfrm>
            <a:off x="3575720" y="4509120"/>
            <a:ext cx="1872208" cy="216024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42EDD306-94B9-437D-AA30-A17D98E2E3AD}"/>
              </a:ext>
            </a:extLst>
          </p:cNvPr>
          <p:cNvSpPr/>
          <p:nvPr/>
        </p:nvSpPr>
        <p:spPr bwMode="auto">
          <a:xfrm>
            <a:off x="2207569" y="3212976"/>
            <a:ext cx="648072" cy="28803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3352721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23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2CB5D1E-C9BC-46F8-9A6C-76DD9621B5F7}"/>
              </a:ext>
            </a:extLst>
          </p:cNvPr>
          <p:cNvSpPr/>
          <p:nvPr/>
        </p:nvSpPr>
        <p:spPr>
          <a:xfrm>
            <a:off x="2207568" y="2421033"/>
            <a:ext cx="691276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ts val="600"/>
              </a:spcBef>
              <a:spcAft>
                <a:spcPct val="0"/>
              </a:spcAft>
            </a:pP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八：為教職員新增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職級</a:t>
            </a:r>
            <a:endParaRPr kumimoji="1" lang="en-US" altLang="zh-TW" sz="40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ts val="600"/>
              </a:spcBef>
              <a:spcAft>
                <a:spcPct val="0"/>
              </a:spcAft>
            </a:pP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改變紀錄</a:t>
            </a:r>
            <a:endParaRPr kumimoji="1" lang="en-US" altLang="zh-TW" sz="40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3318567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  <a:latin typeface="Trebuchet MS"/>
              </a:rPr>
              <a:t>新增署任紀錄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24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10B4F0C-C794-4E60-B2A9-343CDC8C4FCE}"/>
              </a:ext>
            </a:extLst>
          </p:cNvPr>
          <p:cNvSpPr txBox="1"/>
          <p:nvPr/>
        </p:nvSpPr>
        <p:spPr>
          <a:xfrm>
            <a:off x="8126966" y="44625"/>
            <a:ext cx="2427933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九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E4A2F01-0AD8-4C36-BCE9-6AF6EA709768}"/>
              </a:ext>
            </a:extLst>
          </p:cNvPr>
          <p:cNvSpPr/>
          <p:nvPr/>
        </p:nvSpPr>
        <p:spPr>
          <a:xfrm>
            <a:off x="1669911" y="1075676"/>
            <a:ext cx="80264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署任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6DC28168-D998-4726-BC85-6A48D4489E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2276873"/>
            <a:ext cx="7973538" cy="4029637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18559396-12A1-43E2-9BBD-F622986FFA18}"/>
              </a:ext>
            </a:extLst>
          </p:cNvPr>
          <p:cNvSpPr/>
          <p:nvPr/>
        </p:nvSpPr>
        <p:spPr bwMode="auto">
          <a:xfrm>
            <a:off x="4151785" y="2564904"/>
            <a:ext cx="358407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1125C363-0C38-4C99-875E-A4623A1D6192}"/>
              </a:ext>
            </a:extLst>
          </p:cNvPr>
          <p:cNvSpPr/>
          <p:nvPr/>
        </p:nvSpPr>
        <p:spPr bwMode="auto">
          <a:xfrm>
            <a:off x="2279576" y="2852937"/>
            <a:ext cx="576064" cy="27582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987391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  <a:latin typeface="Trebuchet MS"/>
              </a:rPr>
              <a:t>新增教職員職位紀錄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25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C09405D-FEF9-4D32-A01F-61B729BE285E}"/>
              </a:ext>
            </a:extLst>
          </p:cNvPr>
          <p:cNvSpPr txBox="1"/>
          <p:nvPr/>
        </p:nvSpPr>
        <p:spPr>
          <a:xfrm>
            <a:off x="8209701" y="119475"/>
            <a:ext cx="2427933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1269B49-3611-4587-9289-E33469FA7A75}"/>
              </a:ext>
            </a:extLst>
          </p:cNvPr>
          <p:cNvSpPr/>
          <p:nvPr/>
        </p:nvSpPr>
        <p:spPr>
          <a:xfrm>
            <a:off x="1775520" y="1178750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職位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0657DC59-E899-406D-A1C2-F9DE19B78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837" y="2420888"/>
            <a:ext cx="8078327" cy="3096344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F4A3636C-3DB2-4510-9BB2-A8BE3E98F356}"/>
              </a:ext>
            </a:extLst>
          </p:cNvPr>
          <p:cNvSpPr/>
          <p:nvPr/>
        </p:nvSpPr>
        <p:spPr bwMode="auto">
          <a:xfrm>
            <a:off x="4439816" y="2708921"/>
            <a:ext cx="360040" cy="28803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CEAE0FCC-C6A2-4DF7-8A93-35A812413656}"/>
              </a:ext>
            </a:extLst>
          </p:cNvPr>
          <p:cNvSpPr/>
          <p:nvPr/>
        </p:nvSpPr>
        <p:spPr bwMode="auto">
          <a:xfrm>
            <a:off x="2135560" y="3113836"/>
            <a:ext cx="576064" cy="3151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418944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26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71086C6-EE5C-42C4-91DC-FEDD2AEDC1A0}"/>
              </a:ext>
            </a:extLst>
          </p:cNvPr>
          <p:cNvSpPr/>
          <p:nvPr/>
        </p:nvSpPr>
        <p:spPr>
          <a:xfrm>
            <a:off x="2639616" y="1997839"/>
            <a:ext cx="57423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練習九：新增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署任紀錄</a:t>
            </a:r>
            <a:endParaRPr kumimoji="1" lang="en-US" altLang="zh-TW" sz="40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十：新增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職位紀錄</a:t>
            </a:r>
            <a:endParaRPr kumimoji="1" lang="en-US" altLang="zh-TW" sz="40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0908299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27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4885908-EB4E-4F67-8B6C-93689C1EA256}"/>
              </a:ext>
            </a:extLst>
          </p:cNvPr>
          <p:cNvSpPr/>
          <p:nvPr/>
        </p:nvSpPr>
        <p:spPr>
          <a:xfrm>
            <a:off x="2135560" y="1016000"/>
            <a:ext cx="65527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設定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: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代碼管理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編修代碼表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選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委員會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及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委員會職務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輸入委員會中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英文名稱後，按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071FCCD-D635-4C04-90E7-CAB6DFBA1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942" y="2841302"/>
            <a:ext cx="8002117" cy="75258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CB7C888F-C9A3-4D7C-9411-0D59071A8A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3613087"/>
            <a:ext cx="4207556" cy="2344784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AB5D2DB8-92B2-4FA9-91E3-196779DEFF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3606120"/>
            <a:ext cx="3794000" cy="2559184"/>
          </a:xfrm>
          <a:prstGeom prst="rect">
            <a:avLst/>
          </a:prstGeom>
        </p:spPr>
      </p:pic>
      <p:sp>
        <p:nvSpPr>
          <p:cNvPr id="9" name="橢圓 8">
            <a:extLst>
              <a:ext uri="{FF2B5EF4-FFF2-40B4-BE49-F238E27FC236}">
                <a16:creationId xmlns:a16="http://schemas.microsoft.com/office/drawing/2014/main" id="{DEB5F7E3-0A6A-45C7-BB22-429A1EB0CE84}"/>
              </a:ext>
            </a:extLst>
          </p:cNvPr>
          <p:cNvSpPr/>
          <p:nvPr/>
        </p:nvSpPr>
        <p:spPr bwMode="auto">
          <a:xfrm>
            <a:off x="1919537" y="4509121"/>
            <a:ext cx="360039" cy="27635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724DED9F-419A-434D-B43B-B8131FF79859}"/>
              </a:ext>
            </a:extLst>
          </p:cNvPr>
          <p:cNvSpPr/>
          <p:nvPr/>
        </p:nvSpPr>
        <p:spPr bwMode="auto">
          <a:xfrm>
            <a:off x="6384032" y="4611016"/>
            <a:ext cx="288033" cy="2581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5714DF0-53CC-4297-B186-6BEC2B8A8A98}"/>
              </a:ext>
            </a:extLst>
          </p:cNvPr>
          <p:cNvSpPr/>
          <p:nvPr/>
        </p:nvSpPr>
        <p:spPr bwMode="auto">
          <a:xfrm>
            <a:off x="3431704" y="2859298"/>
            <a:ext cx="6624736" cy="73458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431289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新增教職員委員會職務 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按</a:t>
            </a:r>
            <a:r>
              <a:rPr kumimoji="1" lang="zh-TW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教職員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輸入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28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05D2235-284F-424D-8DEC-09F3D24ED832}"/>
              </a:ext>
            </a:extLst>
          </p:cNvPr>
          <p:cNvSpPr/>
          <p:nvPr/>
        </p:nvSpPr>
        <p:spPr>
          <a:xfrm>
            <a:off x="1703512" y="1052737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委員會職務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endParaRPr kumimoji="1" lang="en-US" altLang="zh-HK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20CEBD8-1672-4382-85E5-DA9287207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69" y="2072232"/>
            <a:ext cx="7630038" cy="2580905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BFDE3393-6097-499D-AF9F-AD54BB0566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652" y="4686424"/>
            <a:ext cx="8030696" cy="1728192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8C1CE677-5999-4B7A-AF4B-41A4FF5B15F5}"/>
              </a:ext>
            </a:extLst>
          </p:cNvPr>
          <p:cNvSpPr/>
          <p:nvPr/>
        </p:nvSpPr>
        <p:spPr bwMode="auto">
          <a:xfrm>
            <a:off x="2151982" y="3573016"/>
            <a:ext cx="3223938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95BBD823-411D-4601-90A3-C0F6FA1BD949}"/>
              </a:ext>
            </a:extLst>
          </p:cNvPr>
          <p:cNvSpPr/>
          <p:nvPr/>
        </p:nvSpPr>
        <p:spPr bwMode="auto">
          <a:xfrm>
            <a:off x="2279577" y="2429890"/>
            <a:ext cx="532347" cy="27903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2786302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新增教職員委員會職務 </a:t>
            </a:r>
            <a:r>
              <a:rPr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按</a:t>
            </a:r>
            <a:r>
              <a:rPr lang="zh-TW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委員會</a:t>
            </a:r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輸入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29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79FAE73-DF59-411D-9BA7-1D79BC57BA5A}"/>
              </a:ext>
            </a:extLst>
          </p:cNvPr>
          <p:cNvSpPr/>
          <p:nvPr/>
        </p:nvSpPr>
        <p:spPr>
          <a:xfrm>
            <a:off x="1763449" y="1106742"/>
            <a:ext cx="82929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委員會職務，以便按委員會輸入</a:t>
            </a:r>
            <a:endParaRPr kumimoji="1" lang="en-US" altLang="zh-HK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40BFDCF-73F3-4CFC-A40C-94BB0E974D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1" y="2481099"/>
            <a:ext cx="8068801" cy="3248478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31506D24-2355-4F64-BEC4-3470A14306B3}"/>
              </a:ext>
            </a:extLst>
          </p:cNvPr>
          <p:cNvSpPr/>
          <p:nvPr/>
        </p:nvSpPr>
        <p:spPr bwMode="auto">
          <a:xfrm>
            <a:off x="2279577" y="2780929"/>
            <a:ext cx="532347" cy="27903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832297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存取權限</a:t>
            </a:r>
            <a:endParaRPr lang="en-US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3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885F089-9584-4B47-8A98-456B6AC5B0C8}"/>
              </a:ext>
            </a:extLst>
          </p:cNvPr>
          <p:cNvSpPr/>
          <p:nvPr/>
        </p:nvSpPr>
        <p:spPr>
          <a:xfrm>
            <a:off x="2495600" y="1268760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zh-HK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鑒於教職員資料的機密性，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此</a:t>
            </a:r>
            <a:r>
              <a:rPr kumimoji="1" lang="zh-HK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模組的存取權限</a:t>
            </a:r>
            <a:r>
              <a:rPr kumimoji="1" lang="zh-HK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僅限</a:t>
            </a:r>
            <a:r>
              <a:rPr kumimoji="1" lang="zh-HK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於五個由系統所設定的用戶組別：</a:t>
            </a:r>
          </a:p>
          <a:p>
            <a:pPr marL="1371600" lvl="2" indent="-457200" fontAlgn="base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1" lang="en-US" altLang="zh-HK" sz="24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SCHOOL_HEAD</a:t>
            </a:r>
            <a:r>
              <a:rPr kumimoji="1" lang="zh-HK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：全部功能</a:t>
            </a:r>
          </a:p>
          <a:p>
            <a:pPr marL="1371600" lvl="2" indent="-457200" fontAlgn="base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1" lang="en-US" altLang="zh-HK" sz="24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STAFF_MANAGEMENT_1 </a:t>
            </a:r>
            <a:r>
              <a:rPr kumimoji="1" lang="zh-HK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：全部功能</a:t>
            </a:r>
          </a:p>
          <a:p>
            <a:pPr marL="1371600" lvl="2" indent="-457200" fontAlgn="base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1" lang="en-US" altLang="zh-HK" sz="24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STAFF_MANAGEMENT_2 </a:t>
            </a:r>
            <a:r>
              <a:rPr kumimoji="1" lang="zh-HK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：部份功能</a:t>
            </a:r>
          </a:p>
          <a:p>
            <a:pPr marL="1371600" lvl="2" indent="-457200" fontAlgn="base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1" lang="en-US" altLang="zh-HK" sz="24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STAFF_MANAGEMENT_3</a:t>
            </a:r>
            <a:r>
              <a:rPr kumimoji="1" lang="zh-HK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：部份功能</a:t>
            </a:r>
          </a:p>
          <a:p>
            <a:pPr marL="1371600" lvl="2" indent="-457200" fontAlgn="base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1" lang="en-US" altLang="zh-HK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STAFF </a:t>
            </a:r>
            <a:r>
              <a:rPr kumimoji="1" lang="zh-HK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：只查看</a:t>
            </a:r>
            <a:r>
              <a:rPr kumimoji="1" lang="zh-TW" altLang="en-US" sz="2400" b="1" u="sng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自己</a:t>
            </a:r>
            <a:r>
              <a:rPr kumimoji="1" lang="zh-HK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資料</a:t>
            </a:r>
            <a:r>
              <a:rPr kumimoji="1" lang="en-US" altLang="zh-HK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教職員預設組別</a:t>
            </a:r>
            <a:r>
              <a:rPr kumimoji="1" lang="en-US" altLang="zh-HK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)</a:t>
            </a:r>
            <a:endParaRPr kumimoji="1" lang="zh-HK" altLang="en-US" sz="24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endParaRPr kumimoji="1" lang="zh-HK" altLang="en-US" sz="24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zh-HK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由用戶自設的用戶組別和所有其他由系統設定的用戶組別，亦不得授予教職員資料模組的存取權限。</a:t>
            </a:r>
            <a:r>
              <a:rPr kumimoji="1" lang="en-US" altLang="zh-HK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SYS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TEM</a:t>
            </a:r>
            <a:r>
              <a:rPr kumimoji="1" lang="en-US" altLang="zh-HK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_ADMIN</a:t>
            </a:r>
            <a:r>
              <a:rPr kumimoji="1" lang="zh-HK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也不可以。</a:t>
            </a:r>
          </a:p>
        </p:txBody>
      </p:sp>
    </p:spTree>
    <p:extLst>
      <p:ext uri="{BB962C8B-B14F-4D97-AF65-F5344CB8AC3E}">
        <p14:creationId xmlns:p14="http://schemas.microsoft.com/office/powerpoint/2010/main" val="75213394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新增教職員委員會職務 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按委員會輸入</a:t>
            </a:r>
            <a:br>
              <a:rPr kumimoji="1" lang="en-US" altLang="zh-TW" sz="3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kumimoji="1" lang="en-US" altLang="zh-TW" sz="3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zh-TW" altLang="en-US" sz="3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整批新增</a:t>
            </a:r>
            <a:r>
              <a:rPr kumimoji="1" lang="en-US" altLang="zh-TW" sz="3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30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B8DD925D-583C-403F-AFFD-0E1A16509EA6}"/>
              </a:ext>
            </a:extLst>
          </p:cNvPr>
          <p:cNvSpPr txBox="1"/>
          <p:nvPr/>
        </p:nvSpPr>
        <p:spPr>
          <a:xfrm>
            <a:off x="8256240" y="564197"/>
            <a:ext cx="2411760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十一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5F128A0-57D6-44EC-800C-96CF01444AD1}"/>
              </a:ext>
            </a:extLst>
          </p:cNvPr>
          <p:cNvSpPr/>
          <p:nvPr/>
        </p:nvSpPr>
        <p:spPr>
          <a:xfrm>
            <a:off x="1703512" y="1143443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eriod"/>
              <a:defRPr/>
            </a:pP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委員會職務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整批新增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514350" indent="-514350">
              <a:buFontTx/>
              <a:buAutoNum type="arabicPeriod"/>
              <a:defRPr/>
            </a:pP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選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委員會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lang="zh-TW" altLang="en-US" sz="2800" kern="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HK" altLang="en-US" sz="2800" kern="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職務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lang="zh-TW" altLang="en-US" sz="2800" kern="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教職員代碼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姓名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 </a:t>
            </a:r>
          </a:p>
          <a:p>
            <a:pPr marL="514350" indent="-514350">
              <a:buFontTx/>
              <a:buAutoNum type="arabicPeriod"/>
              <a:defRPr/>
            </a:pP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輸入開始日期及完結日期，完成後按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D20D37E-8673-424C-B91B-23782DDA6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652" y="2730958"/>
            <a:ext cx="8030696" cy="356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49754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31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985B9E5-330D-4FE9-AFBC-1E5A659CC994}"/>
              </a:ext>
            </a:extLst>
          </p:cNvPr>
          <p:cNvSpPr/>
          <p:nvPr/>
        </p:nvSpPr>
        <p:spPr>
          <a:xfrm>
            <a:off x="2495600" y="2421033"/>
            <a:ext cx="748883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en-US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練習十一：新增</a:t>
            </a:r>
            <a:r>
              <a:rPr kumimoji="1" lang="zh-TW" altLang="zh-HK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委員會職務紀錄</a:t>
            </a:r>
            <a:endParaRPr kumimoji="1" lang="en-US" altLang="zh-TW" sz="40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ts val="600"/>
              </a:spcBef>
              <a:spcAft>
                <a:spcPct val="0"/>
              </a:spcAft>
            </a:pPr>
            <a:r>
              <a:rPr kumimoji="1" lang="en-US" altLang="zh-TW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zh-TW" altLang="en-US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整批新增</a:t>
            </a:r>
            <a:r>
              <a:rPr kumimoji="1" lang="en-US" altLang="zh-TW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2424883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新增教職員訓練資料紀錄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32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B926C59-3595-4330-B8B9-A7449699EB65}"/>
              </a:ext>
            </a:extLst>
          </p:cNvPr>
          <p:cNvSpPr/>
          <p:nvPr/>
        </p:nvSpPr>
        <p:spPr>
          <a:xfrm>
            <a:off x="1721768" y="1107902"/>
            <a:ext cx="77586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訓練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2F9115CA-E4B9-4E95-BB20-5C9F7BB9E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7" y="2111054"/>
            <a:ext cx="7400555" cy="4397306"/>
          </a:xfrm>
          <a:prstGeom prst="rect">
            <a:avLst/>
          </a:prstGeom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46DC9CDD-C54B-449D-A0E5-382E92D4E95F}"/>
              </a:ext>
            </a:extLst>
          </p:cNvPr>
          <p:cNvSpPr/>
          <p:nvPr/>
        </p:nvSpPr>
        <p:spPr bwMode="auto">
          <a:xfrm>
            <a:off x="5520860" y="2348880"/>
            <a:ext cx="453380" cy="28803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C2DD6A1D-FC86-4E90-B010-4D3F5C6E7B36}"/>
              </a:ext>
            </a:extLst>
          </p:cNvPr>
          <p:cNvSpPr/>
          <p:nvPr/>
        </p:nvSpPr>
        <p:spPr bwMode="auto">
          <a:xfrm>
            <a:off x="2351585" y="2639084"/>
            <a:ext cx="546349" cy="28803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99622827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HK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上載教職員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文件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33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289929D-6BED-4916-8BE9-78F8A85D2C2A}"/>
              </a:ext>
            </a:extLst>
          </p:cNvPr>
          <p:cNvSpPr/>
          <p:nvPr/>
        </p:nvSpPr>
        <p:spPr>
          <a:xfrm>
            <a:off x="1991544" y="1016000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設定：</a:t>
            </a:r>
            <a:endParaRPr lang="en-US" altLang="zh-TW" sz="2800" kern="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文件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目錄</a:t>
            </a:r>
            <a:endParaRPr lang="en-US" altLang="zh-TW" sz="2800" kern="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按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，根據需要 在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保密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lang="zh-TW" altLang="en-US" sz="2800" kern="0" dirty="0">
                <a:solidFill>
                  <a:srgbClr val="333399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 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欄位按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Y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鍵或 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N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鍵</a:t>
            </a:r>
            <a:endParaRPr lang="en-US" altLang="zh-TW" sz="2800" kern="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輸入資料後，按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lang="zh-TW" altLang="en-US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lang="en-US" altLang="zh-TW" sz="2800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5C6A1EB-45B7-4AB2-820B-84F0C3A22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3" y="2924944"/>
            <a:ext cx="4299177" cy="3415428"/>
          </a:xfrm>
          <a:prstGeom prst="rect">
            <a:avLst/>
          </a:prstGeom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A6B75A4E-D892-42AD-9D70-2846B8F7F04E}"/>
              </a:ext>
            </a:extLst>
          </p:cNvPr>
          <p:cNvSpPr/>
          <p:nvPr/>
        </p:nvSpPr>
        <p:spPr bwMode="auto">
          <a:xfrm>
            <a:off x="3143672" y="3068960"/>
            <a:ext cx="360040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CEBEDF96-CB7A-49F5-97A2-00034F4E095F}"/>
              </a:ext>
            </a:extLst>
          </p:cNvPr>
          <p:cNvSpPr/>
          <p:nvPr/>
        </p:nvSpPr>
        <p:spPr bwMode="auto">
          <a:xfrm>
            <a:off x="5293261" y="4365104"/>
            <a:ext cx="370692" cy="14401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9671970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HK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上載教職員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文件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34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AABB8FC-DA05-4980-9B2D-08CE203DF683}"/>
              </a:ext>
            </a:extLst>
          </p:cNvPr>
          <p:cNvSpPr/>
          <p:nvPr/>
        </p:nvSpPr>
        <p:spPr>
          <a:xfrm>
            <a:off x="1753656" y="1106742"/>
            <a:ext cx="8086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文件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選擇檔案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，選上載到的類別，按儲存以上載文件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9657A1FE-A17E-44A4-A5CF-ABB131CC36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3" y="2614272"/>
            <a:ext cx="6965163" cy="3127875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2DAFE3A1-3502-4405-AA1C-92AC3BC50DFE}"/>
              </a:ext>
            </a:extLst>
          </p:cNvPr>
          <p:cNvSpPr/>
          <p:nvPr/>
        </p:nvSpPr>
        <p:spPr bwMode="auto">
          <a:xfrm>
            <a:off x="3575720" y="4567314"/>
            <a:ext cx="720080" cy="3018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679A3BA8-6D65-49E6-82EF-C642426C8C34}"/>
              </a:ext>
            </a:extLst>
          </p:cNvPr>
          <p:cNvSpPr/>
          <p:nvPr/>
        </p:nvSpPr>
        <p:spPr bwMode="auto">
          <a:xfrm>
            <a:off x="6456040" y="2779767"/>
            <a:ext cx="504056" cy="28803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862AA787-49FB-413D-8B08-B2FD4C665F67}"/>
              </a:ext>
            </a:extLst>
          </p:cNvPr>
          <p:cNvSpPr/>
          <p:nvPr/>
        </p:nvSpPr>
        <p:spPr bwMode="auto">
          <a:xfrm>
            <a:off x="3575720" y="4301365"/>
            <a:ext cx="1656184" cy="3018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99274785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查詢 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職務概況 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35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A5DEE0-0ECA-4D66-8C4E-3812DF06A182}"/>
              </a:ext>
            </a:extLst>
          </p:cNvPr>
          <p:cNvSpPr/>
          <p:nvPr/>
        </p:nvSpPr>
        <p:spPr>
          <a:xfrm>
            <a:off x="1703512" y="1107902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查詢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職務概況，按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可瀏覽班主任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科目教師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時間表課擔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職位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委員會職務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課外活動職務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7DFC214F-5D7A-4621-B999-34700F4557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2584798"/>
            <a:ext cx="8097380" cy="320438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BF67178D-62D0-42EA-BC9D-A7BB8E8DCF35}"/>
              </a:ext>
            </a:extLst>
          </p:cNvPr>
          <p:cNvSpPr/>
          <p:nvPr/>
        </p:nvSpPr>
        <p:spPr bwMode="auto">
          <a:xfrm>
            <a:off x="1991544" y="2924944"/>
            <a:ext cx="3888432" cy="3600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4710392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查詢 </a:t>
            </a:r>
            <a:r>
              <a:rPr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受僱概況 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36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08BE9AB-258D-495A-AB44-CA0EAE447D2A}"/>
              </a:ext>
            </a:extLst>
          </p:cNvPr>
          <p:cNvSpPr/>
          <p:nvPr/>
        </p:nvSpPr>
        <p:spPr>
          <a:xfrm>
            <a:off x="1775520" y="1178750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查詢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受僱概況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及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超連結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marL="514350" indent="-514350" fontAlgn="base">
              <a:spcAft>
                <a:spcPct val="0"/>
              </a:spcAft>
              <a:buFontTx/>
              <a:buAutoNum type="arabicPeriod"/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按開始日期可瀏覽相關受僱資料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C48DD9B2-1378-44AF-B476-D6968CDAA9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156" y="2492896"/>
            <a:ext cx="8929688" cy="280831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95362387-51F9-4D72-B1E4-06923E109747}"/>
              </a:ext>
            </a:extLst>
          </p:cNvPr>
          <p:cNvSpPr/>
          <p:nvPr/>
        </p:nvSpPr>
        <p:spPr bwMode="auto">
          <a:xfrm>
            <a:off x="4527259" y="4005064"/>
            <a:ext cx="1352717" cy="129614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0255227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新增虛置教職員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37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FA57A785-969A-43F5-8C5B-DFA86D2A9DC2}"/>
              </a:ext>
            </a:extLst>
          </p:cNvPr>
          <p:cNvSpPr txBox="1"/>
          <p:nvPr/>
        </p:nvSpPr>
        <p:spPr>
          <a:xfrm>
            <a:off x="8218963" y="44625"/>
            <a:ext cx="2427933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十二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654FBDD-5336-4A2D-98BA-D4E85F379E49}"/>
              </a:ext>
            </a:extLst>
          </p:cNvPr>
          <p:cNvSpPr/>
          <p:nvPr/>
        </p:nvSpPr>
        <p:spPr>
          <a:xfrm>
            <a:off x="1847528" y="1012954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zh-TW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在學校未聘請足夠教職員的情況下，虛置教職員功能可協助編排時間表。</a:t>
            </a:r>
            <a:endParaRPr kumimoji="1" lang="en-US" altLang="zh-TW" sz="2800" b="1" dirty="0">
              <a:solidFill>
                <a:srgbClr val="FF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虛置教職員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註：虛置教職員的代碼以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#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號開始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      教職員代碼以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個位儲存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394F2F5-401B-424E-9CD7-5D94BFB7D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815" y="3690610"/>
            <a:ext cx="8011643" cy="2772162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90D33A7F-1045-450C-8D36-B44E0A078FDA}"/>
              </a:ext>
            </a:extLst>
          </p:cNvPr>
          <p:cNvSpPr/>
          <p:nvPr/>
        </p:nvSpPr>
        <p:spPr bwMode="auto">
          <a:xfrm>
            <a:off x="7608168" y="4882724"/>
            <a:ext cx="1872208" cy="4369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EBB970FE-C686-4B37-A971-B9C136108B7C}"/>
              </a:ext>
            </a:extLst>
          </p:cNvPr>
          <p:cNvSpPr/>
          <p:nvPr/>
        </p:nvSpPr>
        <p:spPr bwMode="auto">
          <a:xfrm>
            <a:off x="3541803" y="5229200"/>
            <a:ext cx="2050141" cy="28803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28FB705E-9280-42B0-99F9-706A218FDCE3}"/>
              </a:ext>
            </a:extLst>
          </p:cNvPr>
          <p:cNvSpPr/>
          <p:nvPr/>
        </p:nvSpPr>
        <p:spPr bwMode="auto">
          <a:xfrm>
            <a:off x="2234796" y="4293096"/>
            <a:ext cx="764860" cy="3658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93066807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38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37ADBC8-9F75-4A20-ADD6-6129EC44F705}"/>
              </a:ext>
            </a:extLst>
          </p:cNvPr>
          <p:cNvSpPr/>
          <p:nvPr/>
        </p:nvSpPr>
        <p:spPr>
          <a:xfrm>
            <a:off x="2855640" y="2276872"/>
            <a:ext cx="6390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en-US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練習十二：新增虛置教職員</a:t>
            </a:r>
            <a:endParaRPr kumimoji="1" lang="en-US" altLang="zh-TW" sz="40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8301832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匯出教職員資料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39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EEC6BB5-55A2-4634-B0D4-2F591C0AD716}"/>
              </a:ext>
            </a:extLst>
          </p:cNvPr>
          <p:cNvSpPr/>
          <p:nvPr/>
        </p:nvSpPr>
        <p:spPr>
          <a:xfrm>
            <a:off x="1991544" y="1268760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1"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此功能可在教職員於學校離職時匯出其資料至一個檔案。該檔案可以由隨後僱用該教職員的學校匯入。</a:t>
            </a:r>
            <a:endParaRPr kumimoji="1"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1"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教職員資料將以</a:t>
            </a:r>
            <a:r>
              <a:rPr kumimoji="1" lang="en-US" altLang="zh-TW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XML</a:t>
            </a:r>
            <a:r>
              <a:rPr kumimoji="1"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格式匯出。</a:t>
            </a:r>
            <a:endParaRPr kumimoji="1"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1"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匯出的教職員資料包括教職員基本資料、地址</a:t>
            </a:r>
            <a:r>
              <a:rPr kumimoji="1" lang="en-US" altLang="zh-TW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kumimoji="1"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電話、個人資料、學歷、過去校外僱用資料、受聘、職級改變、訓練以及資訊科技訓練資料。</a:t>
            </a:r>
            <a:endParaRPr kumimoji="1"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146888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存取權限</a:t>
            </a:r>
            <a:endParaRPr lang="en-US" sz="28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4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2D66BD8-D90D-4072-BD6F-8D615D7F3C7A}"/>
              </a:ext>
            </a:extLst>
          </p:cNvPr>
          <p:cNvSpPr txBox="1"/>
          <p:nvPr/>
        </p:nvSpPr>
        <p:spPr>
          <a:xfrm>
            <a:off x="1919538" y="1124744"/>
            <a:ext cx="85689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系統保安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存取控制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用戶組別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存取權限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STAFF_MANAGEMENT_1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教職員資料 </a:t>
            </a:r>
            <a:b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</a:b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也請查看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SCHOOL_HEAD, STAFF_MANAGEMENT_2, STAFF_MANAGEMENT_3, STAFF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endParaRPr kumimoji="1" lang="zh-HK" altLang="en-US" sz="24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F30FDB8-6C7F-44E6-8948-0E69D0C169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2852936"/>
            <a:ext cx="7992888" cy="346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681936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匯出教職員資料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40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9DCC9B5-8ED4-4B6B-BCF3-E991D4C0EF70}"/>
              </a:ext>
            </a:extLst>
          </p:cNvPr>
          <p:cNvSpPr/>
          <p:nvPr/>
        </p:nvSpPr>
        <p:spPr>
          <a:xfrm>
            <a:off x="1919536" y="1340769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匯出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，按超連結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匯出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，輸入自設密碼後，按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確定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89FB231-B6A8-43D9-8543-383F1F211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2329827"/>
            <a:ext cx="6089290" cy="405150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D27B554A-BA9E-4D98-8BDE-F8E51CCC3426}"/>
              </a:ext>
            </a:extLst>
          </p:cNvPr>
          <p:cNvSpPr/>
          <p:nvPr/>
        </p:nvSpPr>
        <p:spPr bwMode="auto">
          <a:xfrm>
            <a:off x="2567608" y="2564904"/>
            <a:ext cx="2448272" cy="50405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8BEA6A50-91B4-4E76-B52F-8CCE5359E1E4}"/>
              </a:ext>
            </a:extLst>
          </p:cNvPr>
          <p:cNvSpPr/>
          <p:nvPr/>
        </p:nvSpPr>
        <p:spPr bwMode="auto">
          <a:xfrm>
            <a:off x="2564682" y="3109681"/>
            <a:ext cx="506982" cy="25757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52461268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匯入教職員資料 </a:t>
            </a:r>
            <a:r>
              <a:rPr kumimoji="1" lang="en-US" altLang="zh-TW" sz="2800" kern="12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– </a:t>
            </a:r>
            <a:r>
              <a:rPr kumimoji="1" lang="zh-TW" altLang="en-US" sz="2800" kern="12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由隨後僱用學校匯入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41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8FDF2E8-5A3F-4469-A672-66C5686850C0}"/>
              </a:ext>
            </a:extLst>
          </p:cNvPr>
          <p:cNvSpPr/>
          <p:nvPr/>
        </p:nvSpPr>
        <p:spPr>
          <a:xfrm>
            <a:off x="1847528" y="1412777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匯出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選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職員概況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學校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)]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輸入教職員代碼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路徑及名    稱，按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0E506D9-140E-4BDB-8E40-9BD421B8D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2924944"/>
            <a:ext cx="705678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015320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  <a:latin typeface="Trebuchet MS"/>
              </a:rPr>
              <a:t>匯入教職員資料 </a:t>
            </a:r>
            <a:r>
              <a:rPr kumimoji="1" lang="en-US" altLang="zh-TW" sz="2800" kern="1200" dirty="0">
                <a:solidFill>
                  <a:srgbClr val="9900FF"/>
                </a:solidFill>
                <a:latin typeface="Trebuchet MS"/>
              </a:rPr>
              <a:t>– </a:t>
            </a:r>
            <a:r>
              <a:rPr kumimoji="1" lang="zh-TW" altLang="en-US" sz="2800" kern="1200" dirty="0">
                <a:solidFill>
                  <a:srgbClr val="9900FF"/>
                </a:solidFill>
                <a:latin typeface="Trebuchet MS"/>
              </a:rPr>
              <a:t>由隨後僱用學校匯入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42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501898D-BEFD-413A-BA5C-60BA777F820A}"/>
              </a:ext>
            </a:extLst>
          </p:cNvPr>
          <p:cNvSpPr/>
          <p:nvPr/>
        </p:nvSpPr>
        <p:spPr>
          <a:xfrm>
            <a:off x="1847528" y="1412777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如欲匯入教職員其他紀錄，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marL="360363"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請先儲存教職員基本資料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CC56887-6282-4436-8B38-A109CCEC7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126" y="2366884"/>
            <a:ext cx="8049748" cy="3726413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AA992F6B-8CC9-4F47-8442-097AC28DDA75}"/>
              </a:ext>
            </a:extLst>
          </p:cNvPr>
          <p:cNvSpPr/>
          <p:nvPr/>
        </p:nvSpPr>
        <p:spPr bwMode="auto">
          <a:xfrm>
            <a:off x="2207568" y="3083618"/>
            <a:ext cx="531078" cy="32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134284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匯入教職員資料 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– 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由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e-services</a:t>
            </a:r>
            <a:r>
              <a:rPr kumimoji="1" lang="zh-HK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下載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匯入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43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450B0BC-75AF-4341-B8C4-C790BA4C8BB9}"/>
              </a:ext>
            </a:extLst>
          </p:cNvPr>
          <p:cNvSpPr/>
          <p:nvPr/>
        </p:nvSpPr>
        <p:spPr>
          <a:xfrm>
            <a:off x="1847528" y="1079982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匯出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396875" indent="-396875"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選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教師專業階梯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電子化服務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)]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、輸入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e-services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的解讀密碼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選擇檔案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E548FBB-9435-426B-8EFC-0F2E6262B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2595282"/>
            <a:ext cx="6162454" cy="3773553"/>
          </a:xfrm>
          <a:prstGeom prst="rect">
            <a:avLst/>
          </a:prstGeom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B7BB4085-4C0D-4A96-A12B-8E501824483A}"/>
              </a:ext>
            </a:extLst>
          </p:cNvPr>
          <p:cNvSpPr/>
          <p:nvPr/>
        </p:nvSpPr>
        <p:spPr bwMode="auto">
          <a:xfrm>
            <a:off x="2381818" y="2974671"/>
            <a:ext cx="2202014" cy="5402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D9D913B6-815C-42E4-9DC7-4BD1C14318C9}"/>
              </a:ext>
            </a:extLst>
          </p:cNvPr>
          <p:cNvSpPr/>
          <p:nvPr/>
        </p:nvSpPr>
        <p:spPr bwMode="auto">
          <a:xfrm>
            <a:off x="4370913" y="4141614"/>
            <a:ext cx="3381271" cy="42519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0CAA1CCE-2AA1-48DB-B82D-97DDAFED53E1}"/>
              </a:ext>
            </a:extLst>
          </p:cNvPr>
          <p:cNvSpPr/>
          <p:nvPr/>
        </p:nvSpPr>
        <p:spPr bwMode="auto">
          <a:xfrm>
            <a:off x="4583832" y="4627066"/>
            <a:ext cx="1152128" cy="3169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284592AA-9079-4E30-B1AE-00CF737699AF}"/>
              </a:ext>
            </a:extLst>
          </p:cNvPr>
          <p:cNvSpPr/>
          <p:nvPr/>
        </p:nvSpPr>
        <p:spPr bwMode="auto">
          <a:xfrm>
            <a:off x="2495600" y="3630976"/>
            <a:ext cx="795288" cy="37408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2635108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匯入教職員資料 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– 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由</a:t>
            </a:r>
            <a:r>
              <a:rPr kumimoji="1" lang="en-US" altLang="zh-TW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e-services</a:t>
            </a:r>
            <a:r>
              <a:rPr kumimoji="1" lang="zh-HK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下載</a:t>
            </a:r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匯入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44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0B02A45-3F47-427F-AF35-AE4E6CB34BF2}"/>
              </a:ext>
            </a:extLst>
          </p:cNvPr>
          <p:cNvSpPr/>
          <p:nvPr/>
        </p:nvSpPr>
        <p:spPr>
          <a:xfrm>
            <a:off x="1919536" y="1182232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匯出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396875" indent="-396875"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選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職員概況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電子化服務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)]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、輸入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e-services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的解讀密碼</a:t>
            </a:r>
            <a:r>
              <a:rPr kumimoji="1"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Arial" panose="020B0604020202020204" pitchFamily="34" charset="0"/>
              </a:rPr>
              <a:t>、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選擇檔案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匯入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94AFAEC-E051-41CD-BF60-CF4843A26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7" y="2924944"/>
            <a:ext cx="6277851" cy="288032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232F3D68-287E-4125-AB8E-A5B24144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7" y="2924944"/>
            <a:ext cx="6277851" cy="2880320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97D83F06-3EA6-42C0-A0AD-5CF0DCE356D6}"/>
              </a:ext>
            </a:extLst>
          </p:cNvPr>
          <p:cNvSpPr/>
          <p:nvPr/>
        </p:nvSpPr>
        <p:spPr bwMode="auto">
          <a:xfrm>
            <a:off x="4007768" y="3158852"/>
            <a:ext cx="1296144" cy="5402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44E35011-E888-492F-980B-256B230C1341}"/>
              </a:ext>
            </a:extLst>
          </p:cNvPr>
          <p:cNvSpPr/>
          <p:nvPr/>
        </p:nvSpPr>
        <p:spPr bwMode="auto">
          <a:xfrm>
            <a:off x="3988780" y="4056866"/>
            <a:ext cx="1963204" cy="42519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7313760B-9A3B-4E75-9EB4-A0F472341500}"/>
              </a:ext>
            </a:extLst>
          </p:cNvPr>
          <p:cNvSpPr/>
          <p:nvPr/>
        </p:nvSpPr>
        <p:spPr bwMode="auto">
          <a:xfrm>
            <a:off x="4007768" y="4768240"/>
            <a:ext cx="792088" cy="3169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1" name="橢圓 10">
            <a:extLst>
              <a:ext uri="{FF2B5EF4-FFF2-40B4-BE49-F238E27FC236}">
                <a16:creationId xmlns:a16="http://schemas.microsoft.com/office/drawing/2014/main" id="{33F4CF69-E1B3-4062-9EAC-1BFD42AA7C82}"/>
              </a:ext>
            </a:extLst>
          </p:cNvPr>
          <p:cNvSpPr/>
          <p:nvPr/>
        </p:nvSpPr>
        <p:spPr bwMode="auto">
          <a:xfrm>
            <a:off x="2639616" y="3630976"/>
            <a:ext cx="651272" cy="30208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09942034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  <a:latin typeface="Trebuchet MS"/>
              </a:rPr>
              <a:t>教職員離職紀錄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45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8E2259D2-A4FF-4463-920B-A1471B845955}"/>
              </a:ext>
            </a:extLst>
          </p:cNvPr>
          <p:cNvSpPr txBox="1"/>
          <p:nvPr/>
        </p:nvSpPr>
        <p:spPr>
          <a:xfrm>
            <a:off x="7896201" y="44625"/>
            <a:ext cx="2750695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十三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1CE1B560-A484-45F4-A48D-0649A0BD36D8}"/>
              </a:ext>
            </a:extLst>
          </p:cNvPr>
          <p:cNvSpPr/>
          <p:nvPr/>
        </p:nvSpPr>
        <p:spPr>
          <a:xfrm>
            <a:off x="1847528" y="1052736"/>
            <a:ext cx="85997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離職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marL="396875" indent="-396875"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輸入資料後，按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註：離職紀錄的僱用完結日期將附加在最近</a:t>
            </a:r>
            <a:r>
              <a:rPr kumimoji="1" lang="zh-TW" altLang="en-US" sz="28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受聘紀錄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的完結日期上。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4E8B1511-6E9B-44BB-91E2-F302CC8FA4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9" y="3161654"/>
            <a:ext cx="8068801" cy="3237040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58F954ED-52BA-4179-B4D9-3480473B8F69}"/>
              </a:ext>
            </a:extLst>
          </p:cNvPr>
          <p:cNvSpPr txBox="1"/>
          <p:nvPr/>
        </p:nvSpPr>
        <p:spPr>
          <a:xfrm>
            <a:off x="6679136" y="2344450"/>
            <a:ext cx="3575929" cy="707886"/>
          </a:xfrm>
          <a:prstGeom prst="rect">
            <a:avLst/>
          </a:prstGeom>
          <a:solidFill>
            <a:srgbClr val="FFCF0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TW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在</a:t>
            </a:r>
            <a:r>
              <a:rPr lang="zh-TW" altLang="en-US" sz="20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僱用完結日期</a:t>
            </a:r>
            <a:r>
              <a:rPr lang="zh-TW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後</a:t>
            </a:r>
            <a:r>
              <a:rPr lang="zh-TW" altLang="zh-HK" sz="2000" b="1" kern="0" dirty="0">
                <a:solidFill>
                  <a:srgbClr val="333399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endParaRPr lang="zh-TW" altLang="en-US" sz="2000" b="1" kern="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>
              <a:defRPr/>
            </a:pPr>
            <a:r>
              <a:rPr lang="zh-TW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該教職員便不能登入系統</a:t>
            </a:r>
            <a:endParaRPr lang="zh-HK" altLang="en-US" sz="2000" kern="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90A7E40C-28FC-420C-9DDA-0D79C011EA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62" t="29645" r="28738" b="42816"/>
          <a:stretch/>
        </p:blipFill>
        <p:spPr>
          <a:xfrm>
            <a:off x="6378867" y="3138584"/>
            <a:ext cx="4176464" cy="1775070"/>
          </a:xfrm>
          <a:prstGeom prst="rect">
            <a:avLst/>
          </a:prstGeom>
          <a:ln w="34925">
            <a:solidFill>
              <a:srgbClr val="00B0F0"/>
            </a:solidFill>
          </a:ln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FB2FBFAA-3F42-40BB-A861-134BC6B5C9F3}"/>
              </a:ext>
            </a:extLst>
          </p:cNvPr>
          <p:cNvSpPr/>
          <p:nvPr/>
        </p:nvSpPr>
        <p:spPr bwMode="auto">
          <a:xfrm>
            <a:off x="3863752" y="6093296"/>
            <a:ext cx="1584177" cy="29531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3" name="橢圓 12">
            <a:extLst>
              <a:ext uri="{FF2B5EF4-FFF2-40B4-BE49-F238E27FC236}">
                <a16:creationId xmlns:a16="http://schemas.microsoft.com/office/drawing/2014/main" id="{A3D7F768-730D-4F57-83C9-16B8517B8177}"/>
              </a:ext>
            </a:extLst>
          </p:cNvPr>
          <p:cNvSpPr/>
          <p:nvPr/>
        </p:nvSpPr>
        <p:spPr bwMode="auto">
          <a:xfrm flipV="1">
            <a:off x="2711625" y="3933056"/>
            <a:ext cx="360040" cy="28803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8504824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再受聘教職員紀錄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46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FCA0D9EA-AC96-437E-817B-92C8D745CDF9}"/>
              </a:ext>
            </a:extLst>
          </p:cNvPr>
          <p:cNvSpPr txBox="1"/>
          <p:nvPr/>
        </p:nvSpPr>
        <p:spPr>
          <a:xfrm>
            <a:off x="8472265" y="44625"/>
            <a:ext cx="2174631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十四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249F5A6-418C-4666-826D-5C5AB170191A}"/>
              </a:ext>
            </a:extLst>
          </p:cNvPr>
          <p:cNvSpPr/>
          <p:nvPr/>
        </p:nvSpPr>
        <p:spPr>
          <a:xfrm>
            <a:off x="1847528" y="1075676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以找出離職教職員，選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受聘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，其後做法與新聘教職員相同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8C011CB-92D4-4272-ABA8-5FA9A9F83B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5" y="2460670"/>
            <a:ext cx="7261863" cy="3992748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F03E2268-72C9-4C21-9EAD-CD6672693736}"/>
              </a:ext>
            </a:extLst>
          </p:cNvPr>
          <p:cNvSpPr txBox="1"/>
          <p:nvPr/>
        </p:nvSpPr>
        <p:spPr>
          <a:xfrm>
            <a:off x="6960097" y="3861049"/>
            <a:ext cx="3575929" cy="954107"/>
          </a:xfrm>
          <a:prstGeom prst="rect">
            <a:avLst/>
          </a:prstGeom>
          <a:solidFill>
            <a:srgbClr val="FFCF01"/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再受聘後，該教職員仍</a:t>
            </a:r>
            <a:r>
              <a:rPr lang="zh-TW" altLang="en-US" sz="28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不能</a:t>
            </a:r>
            <a:r>
              <a:rPr lang="zh-TW" altLang="en-US" sz="2800" b="1" kern="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登入系統</a:t>
            </a:r>
            <a:endParaRPr lang="zh-HK" altLang="en-US" sz="2800" kern="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85792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  <a:latin typeface="Trebuchet MS"/>
              </a:rPr>
              <a:t>再受聘教職員紀錄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47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315F3B6-BEE4-4EFD-8DB0-C09067C84F77}"/>
              </a:ext>
            </a:extLst>
          </p:cNvPr>
          <p:cNvSpPr/>
          <p:nvPr/>
        </p:nvSpPr>
        <p:spPr>
          <a:xfrm>
            <a:off x="2300288" y="1124745"/>
            <a:ext cx="83677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再受聘後，該教職員仍未能登入系統</a:t>
            </a:r>
          </a:p>
          <a:p>
            <a:pPr fontAlgn="base">
              <a:spcAft>
                <a:spcPct val="0"/>
              </a:spcAft>
            </a:pP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解決方法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: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系統保安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存取控制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用戶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搜尋該教職員用戶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將按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用戶到期日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改為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HK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永不到期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636D539-5358-417C-8660-D8E8BE94B6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888" y="3339464"/>
            <a:ext cx="4605312" cy="2460854"/>
          </a:xfrm>
          <a:prstGeom prst="rect">
            <a:avLst/>
          </a:prstGeom>
        </p:spPr>
      </p:pic>
      <p:sp>
        <p:nvSpPr>
          <p:cNvPr id="6" name="弧形箭號 (上彎) 5">
            <a:extLst>
              <a:ext uri="{FF2B5EF4-FFF2-40B4-BE49-F238E27FC236}">
                <a16:creationId xmlns:a16="http://schemas.microsoft.com/office/drawing/2014/main" id="{617EEEDA-2507-4A58-BDE4-451479F5341C}"/>
              </a:ext>
            </a:extLst>
          </p:cNvPr>
          <p:cNvSpPr/>
          <p:nvPr/>
        </p:nvSpPr>
        <p:spPr bwMode="auto">
          <a:xfrm flipH="1">
            <a:off x="4655840" y="5445224"/>
            <a:ext cx="1872208" cy="861088"/>
          </a:xfrm>
          <a:prstGeom prst="curvedUpArrow">
            <a:avLst>
              <a:gd name="adj1" fmla="val 25000"/>
              <a:gd name="adj2" fmla="val 86273"/>
              <a:gd name="adj3" fmla="val 34615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97107487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48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8FB78BF-AC4C-4DDF-8786-2714CB7D73D3}"/>
              </a:ext>
            </a:extLst>
          </p:cNvPr>
          <p:cNvSpPr/>
          <p:nvPr/>
        </p:nvSpPr>
        <p:spPr>
          <a:xfrm>
            <a:off x="1703512" y="1997839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en-US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kumimoji="1" lang="zh-TW" altLang="zh-HK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r>
              <a:rPr kumimoji="1" lang="zh-TW" altLang="en-US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三：新增教職員離職紀錄</a:t>
            </a:r>
            <a:endParaRPr kumimoji="1" lang="en-US" altLang="zh-TW" sz="40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en-US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kumimoji="1" lang="zh-TW" altLang="zh-HK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r>
              <a:rPr kumimoji="1" lang="zh-TW" altLang="en-US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四：新增再受聘教職員紀錄</a:t>
            </a:r>
            <a:endParaRPr kumimoji="1" lang="en-US" altLang="zh-TW" sz="40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1846848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產生</a:t>
            </a:r>
            <a:r>
              <a:rPr kumimoji="1" lang="zh-HK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報告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49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95F16B9-699B-4825-B3E7-67D51A4B5915}"/>
              </a:ext>
            </a:extLst>
          </p:cNvPr>
          <p:cNvSpPr/>
          <p:nvPr/>
        </p:nvSpPr>
        <p:spPr>
          <a:xfrm>
            <a:off x="1817384" y="1124744"/>
            <a:ext cx="35060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報告</a:t>
            </a:r>
            <a:endParaRPr kumimoji="1" lang="en-US" altLang="zh-TW" sz="28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2C93A107-0BF1-4E77-BE20-9885E8EEAB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9" y="1794492"/>
            <a:ext cx="3816424" cy="4154789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1993C875-70E6-4FE2-B6D9-5D29DEA92B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794491"/>
            <a:ext cx="4105848" cy="2143424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23C1197A-CFCB-44E6-A882-5B93E775D0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5" y="4149081"/>
            <a:ext cx="3677163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22074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</a:rPr>
              <a:t>設定存取權限</a:t>
            </a:r>
            <a:endParaRPr lang="en-US" sz="28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5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9B41038-5F45-47AB-A483-576B286EC0C0}"/>
              </a:ext>
            </a:extLst>
          </p:cNvPr>
          <p:cNvSpPr txBox="1"/>
          <p:nvPr/>
        </p:nvSpPr>
        <p:spPr>
          <a:xfrm>
            <a:off x="1847528" y="1124745"/>
            <a:ext cx="878497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聯絡貴校校長</a:t>
            </a:r>
            <a:endParaRPr kumimoji="1" lang="en-US" altLang="zh-TW" sz="22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以</a:t>
            </a:r>
            <a:r>
              <a:rPr kumimoji="1" lang="en-US" altLang="zh-HK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SYS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TEM</a:t>
            </a:r>
            <a:r>
              <a:rPr kumimoji="1" lang="en-US" altLang="zh-HK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_ADMIN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身份登入系統</a:t>
            </a:r>
            <a:endParaRPr kumimoji="1" lang="en-US" altLang="zh-HK" sz="22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系統保安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存取控制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用戶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搜尋用戶 </a:t>
            </a:r>
            <a:endParaRPr kumimoji="1" lang="en-US" altLang="zh-TW" sz="22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4.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按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編配用戶組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5.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選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	</a:t>
            </a:r>
            <a:r>
              <a:rPr kumimoji="1" lang="en-US" altLang="zh-HK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SCHOOL_HEAD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HK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STAFF_MANAGEMENT_1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endParaRPr kumimoji="1" lang="zh-HK" altLang="en-US" sz="22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HK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	STAFF_MANAGEMENT_2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HK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STAFF_MANAGEMENT_3</a:t>
            </a:r>
            <a:r>
              <a:rPr kumimoji="1" lang="zh-TW" altLang="en-US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en-US" altLang="zh-TW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/</a:t>
            </a:r>
            <a:endParaRPr kumimoji="1" lang="zh-HK" altLang="en-US" sz="22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kumimoji="1" lang="en-US" altLang="zh-HK" sz="22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	STAFF</a:t>
            </a:r>
            <a:endParaRPr kumimoji="1" lang="zh-HK" altLang="en-US" sz="22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4E927839-F6E2-47E2-B5EB-D84A8D2D3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24" y="3586958"/>
            <a:ext cx="6264696" cy="245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402618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有用資料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50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C8FB194-EED7-4437-8FEB-0FD4EFD20772}"/>
              </a:ext>
            </a:extLst>
          </p:cNvPr>
          <p:cNvSpPr/>
          <p:nvPr/>
        </p:nvSpPr>
        <p:spPr>
          <a:xfrm>
            <a:off x="1847528" y="1124744"/>
            <a:ext cx="860616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indent="-447675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Ø"/>
            </a:pP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系統及資訊管理組 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(SIM) </a:t>
            </a: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學校聯絡主任名單</a:t>
            </a:r>
          </a:p>
          <a:p>
            <a:pPr marL="1076325" lvl="1" indent="-449263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55000"/>
            </a:pP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下載網址：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https://cdrcloudsams.edb.gov.hk/</a:t>
            </a:r>
          </a:p>
          <a:p>
            <a:pPr marL="447675" indent="-447675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Ø"/>
            </a:pP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網上校管系統技術支援熱線 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kumimoji="1" lang="en-US" altLang="zh-TW" sz="2500" b="1"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CloudSAMS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Support)</a:t>
            </a:r>
          </a:p>
          <a:p>
            <a:pPr marL="1076325" lvl="1" indent="-449263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55000"/>
              <a:buFont typeface="Wingdings" panose="05000000000000000000" pitchFamily="2" charset="2"/>
              <a:buChar char="l"/>
            </a:pP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電話： 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2166 1150	</a:t>
            </a:r>
          </a:p>
          <a:p>
            <a:pPr marL="1076325" lvl="1" indent="-449263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55000"/>
              <a:buFont typeface="Wingdings" panose="05000000000000000000" pitchFamily="2" charset="2"/>
              <a:buChar char="l"/>
            </a:pP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傳真： 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5801 1284</a:t>
            </a:r>
          </a:p>
          <a:p>
            <a:pPr marL="447675" indent="-447675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Ø"/>
            </a:pP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聯遞系統支援熱線 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(CDS Hotline)</a:t>
            </a:r>
          </a:p>
          <a:p>
            <a:pPr marL="1076325" lvl="1" indent="-449263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55000"/>
              <a:buFont typeface="Wingdings" panose="05000000000000000000" pitchFamily="2" charset="2"/>
              <a:buChar char="l"/>
            </a:pP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電話： 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3464 0550	</a:t>
            </a:r>
          </a:p>
          <a:p>
            <a:pPr marL="1076325" lvl="1" indent="-449263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55000"/>
              <a:buFont typeface="Wingdings" panose="05000000000000000000" pitchFamily="2" charset="2"/>
              <a:buChar char="l"/>
            </a:pPr>
            <a:r>
              <a:rPr kumimoji="1" lang="zh-TW" altLang="en-US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傳真： </a:t>
            </a:r>
            <a:r>
              <a:rPr kumimoji="1" lang="en-US" altLang="zh-TW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3454 0568</a:t>
            </a:r>
          </a:p>
          <a:p>
            <a:pPr marL="447675" indent="-447675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Ø"/>
            </a:pPr>
            <a:r>
              <a:rPr kumimoji="1" lang="zh-TW" altLang="zh-HK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「獨立版時間表編排工具」支援熱線</a:t>
            </a:r>
            <a:r>
              <a:rPr kumimoji="1" lang="en-US" altLang="zh-HK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(STT Hotline)</a:t>
            </a:r>
          </a:p>
          <a:p>
            <a:pPr marL="1076325" lvl="1" indent="-449263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55000"/>
              <a:buFont typeface="Wingdings" panose="05000000000000000000" pitchFamily="2" charset="2"/>
              <a:buChar char="l"/>
            </a:pPr>
            <a:r>
              <a:rPr kumimoji="1" lang="zh-TW" altLang="zh-HK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電話</a:t>
            </a:r>
            <a:r>
              <a:rPr kumimoji="1" lang="en-US" altLang="zh-HK" sz="25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: 3464 0579</a:t>
            </a:r>
            <a:endParaRPr kumimoji="1" lang="en-US" altLang="zh-TW" sz="25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126497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51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5FE2E13-B37C-408A-B009-F3802FCA7244}"/>
              </a:ext>
            </a:extLst>
          </p:cNvPr>
          <p:cNvSpPr/>
          <p:nvPr/>
        </p:nvSpPr>
        <p:spPr>
          <a:xfrm>
            <a:off x="2927648" y="1556792"/>
            <a:ext cx="62464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  <a:defRPr/>
            </a:pPr>
            <a:r>
              <a:rPr kumimoji="1" lang="zh-TW" altLang="en-US" sz="6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</a:rPr>
              <a:t>「教職員資料」</a:t>
            </a:r>
            <a:r>
              <a:rPr kumimoji="1" lang="en-US" altLang="zh-TW" sz="6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</a:rPr>
              <a:t>(STF)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E938168-54B9-429C-9C83-FDD531FD23F0}"/>
              </a:ext>
            </a:extLst>
          </p:cNvPr>
          <p:cNvSpPr/>
          <p:nvPr/>
        </p:nvSpPr>
        <p:spPr>
          <a:xfrm>
            <a:off x="3863752" y="3789040"/>
            <a:ext cx="472001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Aft>
                <a:spcPct val="0"/>
              </a:spcAft>
              <a:defRPr/>
            </a:pPr>
            <a:r>
              <a:rPr kumimoji="1" lang="en-US" altLang="zh-TW" sz="6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5857425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</a:rPr>
              <a:t>編修教職員資料</a:t>
            </a:r>
            <a:endParaRPr lang="en-US" sz="28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6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85C092DB-2468-4691-A36C-2F1C2A045824}"/>
              </a:ext>
            </a:extLst>
          </p:cNvPr>
          <p:cNvSpPr txBox="1"/>
          <p:nvPr/>
        </p:nvSpPr>
        <p:spPr>
          <a:xfrm>
            <a:off x="8126966" y="44625"/>
            <a:ext cx="2427933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練習一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6195B2B6-1B99-45A0-A335-2CC1E4FCF3E8}"/>
              </a:ext>
            </a:extLst>
          </p:cNvPr>
          <p:cNvSpPr txBox="1"/>
          <p:nvPr/>
        </p:nvSpPr>
        <p:spPr>
          <a:xfrm>
            <a:off x="1703512" y="1139260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1.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教職員資料 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&gt; 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教職員概況，按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2.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輸入資料後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</a:t>
            </a:r>
            <a:r>
              <a:rPr kumimoji="1" lang="zh-TW" altLang="en-US" sz="24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米黃底色</a:t>
            </a:r>
            <a:r>
              <a:rPr kumimoji="1" lang="zh-TW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部份必須填寫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)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，按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</a:p>
          <a:p>
            <a:pPr fontAlgn="base">
              <a:spcAft>
                <a:spcPct val="0"/>
              </a:spcAft>
            </a:pP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3.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可按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[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上載相片</a:t>
            </a:r>
            <a:r>
              <a: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]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，相片檔案大小</a:t>
            </a:r>
            <a:r>
              <a:rPr kumimoji="1" lang="zh-TW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不可超過 </a:t>
            </a:r>
            <a:r>
              <a:rPr kumimoji="1" lang="en-US" altLang="zh-TW" sz="24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32KB</a:t>
            </a:r>
          </a:p>
          <a:p>
            <a:pPr fontAlgn="base">
              <a:spcAft>
                <a:spcPct val="0"/>
              </a:spcAft>
            </a:pP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註：</a:t>
            </a:r>
            <a:r>
              <a:rPr kumimoji="1" lang="zh-TW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新增教職員及設定受聘後</a:t>
            </a:r>
            <a:r>
              <a:rPr kumimoji="1" lang="zh-TW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，再為其新增用戶戶口</a:t>
            </a:r>
            <a:endParaRPr kumimoji="1" lang="zh-HK" altLang="en-US" sz="2400" dirty="0">
              <a:solidFill>
                <a:srgbClr val="00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7183D3E-4042-496F-BD8C-6FA6DA94F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2708142"/>
            <a:ext cx="7321832" cy="3745194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35D43994-A434-43EB-8F04-2E899FC4A0C1}"/>
              </a:ext>
            </a:extLst>
          </p:cNvPr>
          <p:cNvSpPr txBox="1"/>
          <p:nvPr/>
        </p:nvSpPr>
        <p:spPr>
          <a:xfrm>
            <a:off x="1851116" y="3429001"/>
            <a:ext cx="550104" cy="224676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zh-TW" altLang="en-US" sz="20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儲存後不能更改</a:t>
            </a:r>
            <a:endParaRPr lang="zh-HK" altLang="en-US" sz="2000" b="1" kern="0" dirty="0">
              <a:solidFill>
                <a:srgbClr val="FF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BBA03C3F-CF02-4813-8FF3-8C075D508E0E}"/>
              </a:ext>
            </a:extLst>
          </p:cNvPr>
          <p:cNvCxnSpPr>
            <a:cxnSpLocks/>
          </p:cNvCxnSpPr>
          <p:nvPr/>
        </p:nvCxnSpPr>
        <p:spPr bwMode="auto">
          <a:xfrm>
            <a:off x="2145342" y="4077072"/>
            <a:ext cx="1862427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8F2C7A54-8419-43E0-90DA-8915D33244AE}"/>
              </a:ext>
            </a:extLst>
          </p:cNvPr>
          <p:cNvSpPr txBox="1"/>
          <p:nvPr/>
        </p:nvSpPr>
        <p:spPr>
          <a:xfrm>
            <a:off x="7608169" y="3284985"/>
            <a:ext cx="1901483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zh-TW" altLang="en-US" sz="20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最多</a:t>
            </a:r>
            <a:r>
              <a:rPr lang="en-US" altLang="zh-HK" sz="20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4</a:t>
            </a:r>
            <a:r>
              <a:rPr lang="zh-TW" altLang="en-US" sz="20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個字符</a:t>
            </a:r>
            <a:endParaRPr lang="en-US" altLang="zh-TW" sz="2000" b="1" kern="0" dirty="0">
              <a:solidFill>
                <a:srgbClr val="FF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r>
              <a:rPr lang="zh-TW" altLang="en-US" sz="16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年份</a:t>
            </a:r>
            <a:r>
              <a:rPr lang="en-US" altLang="zh-TW" sz="16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(24)+</a:t>
            </a:r>
            <a:r>
              <a:rPr lang="zh-TW" altLang="en-US" sz="16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坐號</a:t>
            </a:r>
            <a:r>
              <a:rPr lang="en-US" altLang="zh-TW" sz="16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(XX)</a:t>
            </a:r>
            <a:endParaRPr lang="zh-HK" altLang="en-US" sz="1600" b="1" kern="0" dirty="0">
              <a:solidFill>
                <a:srgbClr val="FF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05A6094F-9065-49EB-A2F1-62632BB8A66D}"/>
              </a:ext>
            </a:extLst>
          </p:cNvPr>
          <p:cNvCxnSpPr>
            <a:cxnSpLocks/>
          </p:cNvCxnSpPr>
          <p:nvPr/>
        </p:nvCxnSpPr>
        <p:spPr bwMode="auto">
          <a:xfrm flipH="1">
            <a:off x="4367808" y="3645024"/>
            <a:ext cx="3240360" cy="36004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792AFAFC-E840-4D7D-8F02-1E97A26611EE}"/>
              </a:ext>
            </a:extLst>
          </p:cNvPr>
          <p:cNvSpPr txBox="1"/>
          <p:nvPr/>
        </p:nvSpPr>
        <p:spPr>
          <a:xfrm>
            <a:off x="7536160" y="4096680"/>
            <a:ext cx="2441694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zh-TW" altLang="en-US" sz="20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最多</a:t>
            </a:r>
            <a:r>
              <a:rPr lang="en-US" altLang="zh-HK" sz="20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4</a:t>
            </a:r>
            <a:r>
              <a:rPr lang="zh-TW" altLang="en-US" sz="20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個字符</a:t>
            </a:r>
            <a:endParaRPr lang="en-US" altLang="zh-TW" sz="2000" b="1" kern="0" dirty="0">
              <a:solidFill>
                <a:srgbClr val="FF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r>
              <a:rPr lang="zh-TW" altLang="en-US" sz="16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預設為英文姓名首個字母</a:t>
            </a:r>
            <a:endParaRPr lang="zh-HK" altLang="en-US" sz="1600" b="1" kern="0" dirty="0">
              <a:solidFill>
                <a:srgbClr val="FF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4A319A26-2EE8-44C8-BDA4-798192683812}"/>
              </a:ext>
            </a:extLst>
          </p:cNvPr>
          <p:cNvCxnSpPr>
            <a:cxnSpLocks/>
          </p:cNvCxnSpPr>
          <p:nvPr/>
        </p:nvCxnSpPr>
        <p:spPr bwMode="auto">
          <a:xfrm flipH="1">
            <a:off x="4295800" y="4365104"/>
            <a:ext cx="3233434" cy="14401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FC7CE11-8C26-4336-B759-2C3AB1FE5797}"/>
              </a:ext>
            </a:extLst>
          </p:cNvPr>
          <p:cNvSpPr txBox="1"/>
          <p:nvPr/>
        </p:nvSpPr>
        <p:spPr>
          <a:xfrm>
            <a:off x="7529235" y="5195193"/>
            <a:ext cx="1710725" cy="58477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zh-TW" sz="16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HKIC</a:t>
            </a:r>
            <a:r>
              <a:rPr lang="zh-TW" altLang="en-US" sz="16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必需為有效</a:t>
            </a:r>
            <a:endParaRPr lang="en-US" altLang="zh-TW" sz="1600" b="1" kern="0" dirty="0">
              <a:solidFill>
                <a:srgbClr val="FF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  <a:p>
            <a:r>
              <a:rPr lang="zh-TW" altLang="en-US" sz="1600" b="1" kern="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選擇其他則不需</a:t>
            </a:r>
            <a:endParaRPr lang="zh-HK" altLang="en-US" sz="1600" b="1" kern="0" dirty="0">
              <a:solidFill>
                <a:srgbClr val="FF0000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0C0845E0-B943-4161-ACC3-BBD0ECE2986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367808" y="4869160"/>
            <a:ext cx="3139310" cy="65637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6091783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7</a:t>
            </a:fld>
            <a:endParaRPr kumimoji="1" lang="en-US" altLang="en-US" dirty="0">
              <a:latin typeface="Arial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2A0C7055-C589-490E-9DF8-E0F872FC8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195" y="2438314"/>
            <a:ext cx="8059611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01313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800" kern="1200" dirty="0">
                <a:solidFill>
                  <a:srgbClr val="9900FF"/>
                </a:solidFill>
              </a:rPr>
              <a:t>輸入地址</a:t>
            </a:r>
            <a:r>
              <a:rPr kumimoji="1" lang="en-US" altLang="zh-TW" sz="2800" kern="1200" dirty="0">
                <a:solidFill>
                  <a:srgbClr val="9900FF"/>
                </a:solidFill>
              </a:rPr>
              <a:t>/</a:t>
            </a:r>
            <a:r>
              <a:rPr kumimoji="1" lang="zh-TW" altLang="en-US" sz="2800" kern="1200" dirty="0">
                <a:solidFill>
                  <a:srgbClr val="9900FF"/>
                </a:solidFill>
              </a:rPr>
              <a:t>電話</a:t>
            </a:r>
            <a:endParaRPr lang="en-US" sz="28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8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AE838E88-F026-4BAF-BEE9-4F8EF42864FB}"/>
              </a:ext>
            </a:extLst>
          </p:cNvPr>
          <p:cNvSpPr txBox="1"/>
          <p:nvPr/>
        </p:nvSpPr>
        <p:spPr>
          <a:xfrm>
            <a:off x="8126966" y="44625"/>
            <a:ext cx="2427933" cy="1031051"/>
          </a:xfrm>
          <a:prstGeom prst="rect">
            <a:avLst/>
          </a:prstGeom>
          <a:solidFill>
            <a:srgbClr val="FFCF0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請準備</a:t>
            </a:r>
            <a:endParaRPr lang="en-US" altLang="zh-TW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ts val="600"/>
              </a:spcBef>
            </a:pPr>
            <a:r>
              <a:rPr lang="zh-HK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lang="zh-TW" altLang="en-US" sz="28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endParaRPr lang="zh-HK" altLang="en-US" sz="28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E405868A-000C-4DAB-8A3F-2B62700D6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406" y="1166154"/>
            <a:ext cx="8151058" cy="1182727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EEDA7373-6E57-4C70-82B8-41C310EA1B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457" y="2132856"/>
            <a:ext cx="5383509" cy="4409380"/>
          </a:xfrm>
          <a:prstGeom prst="rect">
            <a:avLst/>
          </a:prstGeom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F7D24FCA-14D5-46E9-B1F5-BECA7CB2B7DE}"/>
              </a:ext>
            </a:extLst>
          </p:cNvPr>
          <p:cNvSpPr/>
          <p:nvPr/>
        </p:nvSpPr>
        <p:spPr bwMode="auto">
          <a:xfrm>
            <a:off x="3143672" y="2420888"/>
            <a:ext cx="462828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E31455D1-EA44-4F55-A232-6F86F6A0FB6E}"/>
              </a:ext>
            </a:extLst>
          </p:cNvPr>
          <p:cNvSpPr/>
          <p:nvPr/>
        </p:nvSpPr>
        <p:spPr bwMode="auto">
          <a:xfrm>
            <a:off x="2783632" y="2636912"/>
            <a:ext cx="432048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zh-HK" altLang="en-US" kern="0">
              <a:solidFill>
                <a:srgbClr val="333399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816527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BBB4A383-88C6-4DC8-B435-9E61CD3F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2400" kern="1200" dirty="0">
                <a:solidFill>
                  <a:srgbClr val="333399"/>
                </a:solidFill>
              </a:rPr>
              <a:t>教職員資料模組</a:t>
            </a:r>
            <a:endParaRPr lang="en-US" sz="24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7B3C8E2D-E91C-4BBB-B7BA-C2875630DAEF}" type="slidenum">
              <a:rPr kumimoji="1" lang="en-US" altLang="zh-HK">
                <a:latin typeface="Arial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9</a:t>
            </a:fld>
            <a:endParaRPr kumimoji="1" lang="en-US" altLang="en-US" dirty="0">
              <a:latin typeface="Arial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3016EE3-33E9-4FD1-85A1-C613D7169B8A}"/>
              </a:ext>
            </a:extLst>
          </p:cNvPr>
          <p:cNvSpPr/>
          <p:nvPr/>
        </p:nvSpPr>
        <p:spPr>
          <a:xfrm>
            <a:off x="3290888" y="1844825"/>
            <a:ext cx="48933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練習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kumimoji="1" lang="zh-TW" altLang="en-US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：新增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地址</a:t>
            </a:r>
            <a:r>
              <a:rPr kumimoji="1" lang="en-US" altLang="zh-TW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kumimoji="1" lang="zh-TW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電話資料</a:t>
            </a:r>
            <a:r>
              <a:rPr kumimoji="1" lang="en-US" altLang="zh-HK" sz="40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kumimoji="1" lang="en-US" altLang="zh-TW" sz="4000" b="1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2853327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FF9752504B84386174481646F5B54" ma:contentTypeVersion="11" ma:contentTypeDescription="Create a new document." ma:contentTypeScope="" ma:versionID="97e1d518c4b2c2d2bac7cf720b57b18a">
  <xsd:schema xmlns:xsd="http://www.w3.org/2001/XMLSchema" xmlns:xs="http://www.w3.org/2001/XMLSchema" xmlns:p="http://schemas.microsoft.com/office/2006/metadata/properties" xmlns:ns2="3d76310b-ceb6-4baf-8212-2fb1443a9293" xmlns:ns3="50deb2b0-382b-46e0-953e-fe373c01e01d" targetNamespace="http://schemas.microsoft.com/office/2006/metadata/properties" ma:root="true" ma:fieldsID="fba0e34cfbeb2e053bf5b036c7e5e041" ns2:_="" ns3:_="">
    <xsd:import namespace="3d76310b-ceb6-4baf-8212-2fb1443a9293"/>
    <xsd:import namespace="50deb2b0-382b-46e0-953e-fe373c01e0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6310b-ceb6-4baf-8212-2fb1443a92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ea62f16-d582-4834-8c6b-45a5dadf61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deb2b0-382b-46e0-953e-fe373c01e01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c6672e77-3b84-461e-9b48-8db29cb37439}" ma:internalName="TaxCatchAll" ma:showField="CatchAllData" ma:web="50deb2b0-382b-46e0-953e-fe373c01e0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8F2A87-AB70-497C-A643-091E2E9F2F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76310b-ceb6-4baf-8212-2fb1443a9293"/>
    <ds:schemaRef ds:uri="50deb2b0-382b-46e0-953e-fe373c01e0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724560-6108-47B1-90D7-9E08DC6FCE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47001</TotalTime>
  <Words>2113</Words>
  <Application>Microsoft Office PowerPoint</Application>
  <PresentationFormat>寬螢幕</PresentationFormat>
  <Paragraphs>278</Paragraphs>
  <Slides>51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51</vt:i4>
      </vt:variant>
    </vt:vector>
  </HeadingPairs>
  <TitlesOfParts>
    <vt:vector size="60" baseType="lpstr">
      <vt:lpstr>微軟正黑體</vt:lpstr>
      <vt:lpstr>新細明體</vt:lpstr>
      <vt:lpstr>Arial</vt:lpstr>
      <vt:lpstr>Calibri</vt:lpstr>
      <vt:lpstr>Cooper Black</vt:lpstr>
      <vt:lpstr>Tahoma</vt:lpstr>
      <vt:lpstr>Trebuchet MS</vt:lpstr>
      <vt:lpstr>Wingdings</vt:lpstr>
      <vt:lpstr>1_佈景主題1</vt:lpstr>
      <vt:lpstr>教職員資料模組(STF)</vt:lpstr>
      <vt:lpstr>   教職員資料模組 </vt:lpstr>
      <vt:lpstr>存取權限</vt:lpstr>
      <vt:lpstr>存取權限</vt:lpstr>
      <vt:lpstr>設定存取權限</vt:lpstr>
      <vt:lpstr>編修教職員資料</vt:lpstr>
      <vt:lpstr>教職員資料模組</vt:lpstr>
      <vt:lpstr>輸入地址/電話</vt:lpstr>
      <vt:lpstr>教職員資料模組</vt:lpstr>
      <vt:lpstr>教職員資料模組</vt:lpstr>
      <vt:lpstr>輸入學歷</vt:lpstr>
      <vt:lpstr>教職員資料模組</vt:lpstr>
      <vt:lpstr>PowerPoint 簡報</vt:lpstr>
      <vt:lpstr>輸入過去校外僱用詳情</vt:lpstr>
      <vt:lpstr>教職員資料模組</vt:lpstr>
      <vt:lpstr>輸入其他(自訂)資料</vt:lpstr>
      <vt:lpstr>教職員資料模組</vt:lpstr>
      <vt:lpstr>新增教職員受聘紀錄</vt:lpstr>
      <vt:lpstr>新增過往受聘詳情</vt:lpstr>
      <vt:lpstr>新增教職員個人用戶</vt:lpstr>
      <vt:lpstr>教職員資料模組</vt:lpstr>
      <vt:lpstr>新增職級改變紀錄</vt:lpstr>
      <vt:lpstr>教職員資料模組</vt:lpstr>
      <vt:lpstr>新增署任紀錄</vt:lpstr>
      <vt:lpstr>新增教職員職位紀錄</vt:lpstr>
      <vt:lpstr>教職員資料模組</vt:lpstr>
      <vt:lpstr>教職員資料模組</vt:lpstr>
      <vt:lpstr>新增教職員委員會職務 – 按教職員輸入</vt:lpstr>
      <vt:lpstr>新增教職員委員會職務 – 按委員會輸入</vt:lpstr>
      <vt:lpstr>新增教職員委員會職務 – 按委員會輸入 (整批新增)</vt:lpstr>
      <vt:lpstr>教職員資料模組</vt:lpstr>
      <vt:lpstr>新增教職員訓練資料紀錄</vt:lpstr>
      <vt:lpstr>上載教職員文件</vt:lpstr>
      <vt:lpstr>上載教職員文件</vt:lpstr>
      <vt:lpstr>查詢 &gt; 職務概況 </vt:lpstr>
      <vt:lpstr>查詢 &gt; 受僱概況 </vt:lpstr>
      <vt:lpstr>新增虛置教職員</vt:lpstr>
      <vt:lpstr>教職員資料模組</vt:lpstr>
      <vt:lpstr>匯出教職員資料</vt:lpstr>
      <vt:lpstr>匯出教職員資料</vt:lpstr>
      <vt:lpstr>匯入教職員資料 – 由隨後僱用學校匯入</vt:lpstr>
      <vt:lpstr>匯入教職員資料 – 由隨後僱用學校匯入</vt:lpstr>
      <vt:lpstr>匯入教職員資料 – 由e-services下載匯入</vt:lpstr>
      <vt:lpstr>匯入教職員資料 – 由e-services下載匯入</vt:lpstr>
      <vt:lpstr>教職員離職紀錄</vt:lpstr>
      <vt:lpstr>再受聘教職員紀錄</vt:lpstr>
      <vt:lpstr>再受聘教職員紀錄</vt:lpstr>
      <vt:lpstr>教職員資料模組</vt:lpstr>
      <vt:lpstr>產生報告</vt:lpstr>
      <vt:lpstr>有用資料</vt:lpstr>
      <vt:lpstr>教職員資料模組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網上校管系統 系統保安及常規保安措施簡介會</dc:title>
  <dc:creator>Ricardo Yu</dc:creator>
  <cp:lastModifiedBy>CHAN, Kat-keung Jack</cp:lastModifiedBy>
  <cp:revision>546</cp:revision>
  <cp:lastPrinted>2024-09-05T06:08:10Z</cp:lastPrinted>
  <dcterms:created xsi:type="dcterms:W3CDTF">2018-05-11T03:19:46Z</dcterms:created>
  <dcterms:modified xsi:type="dcterms:W3CDTF">2024-11-04T01:16:42Z</dcterms:modified>
</cp:coreProperties>
</file>