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2" r:id="rId1"/>
  </p:sldMasterIdLst>
  <p:notesMasterIdLst>
    <p:notesMasterId r:id="rId45"/>
  </p:notesMasterIdLst>
  <p:handoutMasterIdLst>
    <p:handoutMasterId r:id="rId46"/>
  </p:handoutMasterIdLst>
  <p:sldIdLst>
    <p:sldId id="338" r:id="rId2"/>
    <p:sldId id="411" r:id="rId3"/>
    <p:sldId id="412" r:id="rId4"/>
    <p:sldId id="413" r:id="rId5"/>
    <p:sldId id="414" r:id="rId6"/>
    <p:sldId id="415" r:id="rId7"/>
    <p:sldId id="328" r:id="rId8"/>
    <p:sldId id="419" r:id="rId9"/>
    <p:sldId id="420" r:id="rId10"/>
    <p:sldId id="421" r:id="rId11"/>
    <p:sldId id="422" r:id="rId12"/>
    <p:sldId id="423" r:id="rId13"/>
    <p:sldId id="455" r:id="rId14"/>
    <p:sldId id="425" r:id="rId15"/>
    <p:sldId id="424" r:id="rId16"/>
    <p:sldId id="427" r:id="rId17"/>
    <p:sldId id="343" r:id="rId18"/>
    <p:sldId id="395" r:id="rId19"/>
    <p:sldId id="428" r:id="rId20"/>
    <p:sldId id="429" r:id="rId21"/>
    <p:sldId id="430" r:id="rId22"/>
    <p:sldId id="456" r:id="rId23"/>
    <p:sldId id="457" r:id="rId24"/>
    <p:sldId id="432" r:id="rId25"/>
    <p:sldId id="433" r:id="rId26"/>
    <p:sldId id="434" r:id="rId27"/>
    <p:sldId id="435" r:id="rId28"/>
    <p:sldId id="436" r:id="rId29"/>
    <p:sldId id="398" r:id="rId30"/>
    <p:sldId id="399" r:id="rId31"/>
    <p:sldId id="437" r:id="rId32"/>
    <p:sldId id="438" r:id="rId33"/>
    <p:sldId id="439" r:id="rId34"/>
    <p:sldId id="361" r:id="rId35"/>
    <p:sldId id="335" r:id="rId36"/>
    <p:sldId id="336" r:id="rId37"/>
    <p:sldId id="446" r:id="rId38"/>
    <p:sldId id="452" r:id="rId39"/>
    <p:sldId id="401" r:id="rId40"/>
    <p:sldId id="416" r:id="rId41"/>
    <p:sldId id="417" r:id="rId42"/>
    <p:sldId id="286" r:id="rId43"/>
    <p:sldId id="453" r:id="rId44"/>
  </p:sldIdLst>
  <p:sldSz cx="12192000" cy="6858000"/>
  <p:notesSz cx="6797675" cy="9926638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333333"/>
    <a:srgbClr val="FF0000"/>
    <a:srgbClr val="0099CC"/>
    <a:srgbClr val="EEFFFF"/>
    <a:srgbClr val="FF33CC"/>
    <a:srgbClr val="6666FF"/>
    <a:srgbClr val="9966FF"/>
    <a:srgbClr val="FF33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3212" autoAdjust="0"/>
  </p:normalViewPr>
  <p:slideViewPr>
    <p:cSldViewPr>
      <p:cViewPr varScale="1">
        <p:scale>
          <a:sx n="107" d="100"/>
          <a:sy n="107" d="100"/>
        </p:scale>
        <p:origin x="150" y="22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4" d="100"/>
          <a:sy n="44" d="100"/>
        </p:scale>
        <p:origin x="-1459" y="-8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46399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7" y="0"/>
            <a:ext cx="2946399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429832"/>
            <a:ext cx="2946399" cy="496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7" y="9429832"/>
            <a:ext cx="2946399" cy="496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34058EF3-E475-4E09-949E-4E871EB4AD8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45665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46399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7" y="0"/>
            <a:ext cx="2946399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5" y="4715713"/>
            <a:ext cx="4984749" cy="4466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/>
              <a:t>按一下以編輯母片文字樣式</a:t>
            </a:r>
          </a:p>
          <a:p>
            <a:pPr lvl="1"/>
            <a:r>
              <a:rPr lang="zh-TW" altLang="en-US" noProof="0"/>
              <a:t>第二層</a:t>
            </a:r>
          </a:p>
          <a:p>
            <a:pPr lvl="2"/>
            <a:r>
              <a:rPr lang="zh-TW" altLang="en-US" noProof="0"/>
              <a:t>第三層</a:t>
            </a:r>
          </a:p>
          <a:p>
            <a:pPr lvl="3"/>
            <a:r>
              <a:rPr lang="zh-TW" altLang="en-US" noProof="0"/>
              <a:t>第四層</a:t>
            </a:r>
          </a:p>
          <a:p>
            <a:pPr lvl="4"/>
            <a:r>
              <a:rPr lang="zh-TW" altLang="en-US" noProof="0"/>
              <a:t>第五層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29832"/>
            <a:ext cx="2946399" cy="496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7" y="9429832"/>
            <a:ext cx="2946399" cy="496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4FD1D885-97E1-43B9-A0B2-75BA6759B95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405699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1pPr>
            <a:lvl2pPr marL="742767" indent="-285680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2pPr>
            <a:lvl3pPr marL="1142718" indent="-228543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3pPr>
            <a:lvl4pPr marL="1599805" indent="-228543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4pPr>
            <a:lvl5pPr marL="2056892" indent="-228543" eaLnBrk="0" hangingPunct="0"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5pPr>
            <a:lvl6pPr marL="2513981" indent="-22854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6pPr>
            <a:lvl7pPr marL="2971068" indent="-22854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7pPr>
            <a:lvl8pPr marL="3428154" indent="-22854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8pPr>
            <a:lvl9pPr marL="3885241" indent="-228543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defRPr sz="32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defRPr>
            </a:lvl9pPr>
          </a:lstStyle>
          <a:p>
            <a:pPr eaLnBrk="1" hangingPunct="1">
              <a:buClr>
                <a:prstClr val="white"/>
              </a:buClr>
            </a:pPr>
            <a:fld id="{C0347C2A-72EA-46B3-8B4D-A79B5F0CE5E7}" type="slidenum">
              <a:rPr lang="en-US" altLang="zh-TW" sz="1200" b="0">
                <a:solidFill>
                  <a:prstClr val="black"/>
                </a:solidFill>
                <a:latin typeface="Tahoma" pitchFamily="34" charset="0"/>
              </a:rPr>
              <a:pPr eaLnBrk="1" hangingPunct="1">
                <a:buClr>
                  <a:prstClr val="white"/>
                </a:buClr>
              </a:pPr>
              <a:t>1</a:t>
            </a:fld>
            <a:endParaRPr lang="en-US" altLang="zh-TW" sz="1200" b="0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TW" altLang="zh-TW"/>
          </a:p>
        </p:txBody>
      </p:sp>
    </p:spTree>
    <p:extLst>
      <p:ext uri="{BB962C8B-B14F-4D97-AF65-F5344CB8AC3E}">
        <p14:creationId xmlns:p14="http://schemas.microsoft.com/office/powerpoint/2010/main" val="3705434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37972" indent="-28383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35342" indent="-22706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589479" indent="-22706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43615" indent="-227068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497752" indent="-22706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51889" indent="-22706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06026" indent="-22706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60162" indent="-22706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8EF895E9-3C0E-4AC9-83DC-89DE8CE74582}" type="slidenum">
              <a:rPr lang="en-US" altLang="zh-TW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6</a:t>
            </a:fld>
            <a:endParaRPr lang="en-US" altLang="zh-TW" dirty="0">
              <a:latin typeface="Times New Roman" panose="02020603050405020304" pitchFamily="18" charset="0"/>
            </a:endParaRPr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5407025" y="1574800"/>
            <a:ext cx="13985875" cy="7867650"/>
          </a:xfrm>
          <a:solidFill>
            <a:srgbClr val="FFFFFF"/>
          </a:solidFill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zh-HK" altLang="zh-HK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833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D1D885-97E1-43B9-A0B2-75BA6759B955}" type="slidenum">
              <a:rPr lang="en-US" altLang="zh-TW" smtClean="0"/>
              <a:pPr>
                <a:defRPr/>
              </a:pPr>
              <a:t>8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532271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D1D885-97E1-43B9-A0B2-75BA6759B955}" type="slidenum">
              <a:rPr lang="en-US" altLang="zh-TW" smtClean="0"/>
              <a:pPr>
                <a:defRPr/>
              </a:pPr>
              <a:t>15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265234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5407025" y="1574800"/>
            <a:ext cx="13985875" cy="7867650"/>
          </a:xfrm>
          <a:ln/>
        </p:spPr>
      </p:sp>
      <p:sp>
        <p:nvSpPr>
          <p:cNvPr id="18435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HK" altLang="en-US">
              <a:latin typeface="Arial" panose="020B0604020202020204" pitchFamily="34" charset="0"/>
            </a:endParaRPr>
          </a:p>
        </p:txBody>
      </p:sp>
      <p:sp>
        <p:nvSpPr>
          <p:cNvPr id="18436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4800">
                <a:solidFill>
                  <a:srgbClr val="9966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37972" indent="-283835">
              <a:defRPr kumimoji="1" sz="4800">
                <a:solidFill>
                  <a:srgbClr val="9966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35342" indent="-227068">
              <a:defRPr kumimoji="1" sz="4800">
                <a:solidFill>
                  <a:srgbClr val="9966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589479" indent="-227068">
              <a:defRPr kumimoji="1" sz="4800">
                <a:solidFill>
                  <a:srgbClr val="9966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43615" indent="-227068">
              <a:defRPr kumimoji="1" sz="4800">
                <a:solidFill>
                  <a:srgbClr val="9966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497752" indent="-22706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51889" indent="-22706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06026" indent="-22706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60162" indent="-227068" eaLnBrk="0" fontAlgn="base" hangingPunct="0">
              <a:spcBef>
                <a:spcPct val="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1437CD9F-372C-4C07-9909-A696062C117A}" type="slidenum">
              <a:rPr lang="en-US" altLang="zh-TW" sz="120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16</a:t>
            </a:fld>
            <a:endParaRPr lang="en-US" altLang="zh-TW" sz="12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054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6CEAE-F447-4323-8534-00D3DFDBC216}" type="slidenum">
              <a:rPr lang="en-US" altLang="zh-TW" smtClean="0"/>
              <a:t>43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185464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>
            <a:extLst>
              <a:ext uri="{FF2B5EF4-FFF2-40B4-BE49-F238E27FC236}">
                <a16:creationId xmlns:a16="http://schemas.microsoft.com/office/drawing/2014/main" id="{635241B9-6404-4628-AE09-839B066B3AB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844800" y="2438400"/>
            <a:ext cx="7924800" cy="1143000"/>
          </a:xfrm>
          <a:prstGeom prst="rect">
            <a:avLst/>
          </a:prstGeom>
        </p:spPr>
        <p:txBody>
          <a:bodyPr/>
          <a:lstStyle>
            <a:lvl1pPr algn="r">
              <a:defRPr lang="en-US" altLang="zh-TW" sz="3600" b="1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pPr lvl="0"/>
            <a:r>
              <a:rPr lang="en-US" altLang="zh-TW" noProof="0"/>
              <a:t>Click to edit Master title style</a:t>
            </a:r>
            <a:endParaRPr lang="en-US" altLang="zh-TW" noProof="0" dirty="0"/>
          </a:p>
        </p:txBody>
      </p:sp>
      <p:sp>
        <p:nvSpPr>
          <p:cNvPr id="13" name="Rectangle 1027">
            <a:extLst>
              <a:ext uri="{FF2B5EF4-FFF2-40B4-BE49-F238E27FC236}">
                <a16:creationId xmlns:a16="http://schemas.microsoft.com/office/drawing/2014/main" id="{5E4EDF56-8EA8-4F51-AA6F-DB1DEFF70B6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844800" y="3810003"/>
            <a:ext cx="7924800" cy="974725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700">
                <a:solidFill>
                  <a:srgbClr val="004A48"/>
                </a:solidFill>
                <a:latin typeface="Cooper Black" pitchFamily="18" charset="0"/>
              </a:defRPr>
            </a:lvl1pPr>
          </a:lstStyle>
          <a:p>
            <a:pPr lvl="0"/>
            <a:r>
              <a:rPr lang="en-US" altLang="zh-TW" noProof="0"/>
              <a:t>Click to edit Master subtitle style</a:t>
            </a: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4FCD2874-BFE6-457A-ACBB-071CAF287E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2" y="17393"/>
            <a:ext cx="2489607" cy="1590730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13E72F35-3812-4F97-BA68-593F2C02403D}"/>
              </a:ext>
            </a:extLst>
          </p:cNvPr>
          <p:cNvGrpSpPr/>
          <p:nvPr/>
        </p:nvGrpSpPr>
        <p:grpSpPr>
          <a:xfrm>
            <a:off x="11351897" y="0"/>
            <a:ext cx="840103" cy="6858000"/>
            <a:chOff x="250409" y="0"/>
            <a:chExt cx="272970" cy="2087880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219A514-3B88-467B-B1CA-C375CE10AC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409" y="0"/>
              <a:ext cx="272970" cy="2087880"/>
            </a:xfrm>
            <a:custGeom>
              <a:avLst/>
              <a:gdLst/>
              <a:ahLst/>
              <a:cxnLst/>
              <a:rect l="l" t="t" r="r" b="b"/>
              <a:pathLst>
                <a:path w="523379" h="3479800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D7E7F5"/>
            </a:solidFill>
          </p:spPr>
          <p:txBody>
            <a:bodyPr vert="vert270" tIns="10800" bIns="10800"/>
            <a:lstStyle/>
            <a:p>
              <a:r>
                <a:rPr lang="en-US" altLang="zh-TW" sz="3000" dirty="0">
                  <a:solidFill>
                    <a:srgbClr val="EBF0F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TW" altLang="en-US" sz="3000" dirty="0">
                <a:solidFill>
                  <a:srgbClr val="EBF0F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AD288FEC-AA20-43F8-835C-0CEBA2C73EC1}"/>
              </a:ext>
            </a:extLst>
          </p:cNvPr>
          <p:cNvSpPr/>
          <p:nvPr/>
        </p:nvSpPr>
        <p:spPr>
          <a:xfrm>
            <a:off x="333148" y="5648464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zh-TW" altLang="en-US" sz="15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教育局</a:t>
            </a:r>
          </a:p>
          <a:p>
            <a:pPr>
              <a:defRPr/>
            </a:pPr>
            <a:r>
              <a:rPr kumimoji="1" lang="zh-TW" altLang="en-US" sz="15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系統及資訊管理組</a:t>
            </a:r>
          </a:p>
        </p:txBody>
      </p:sp>
      <p:pic>
        <p:nvPicPr>
          <p:cNvPr id="20" name="圖片 19">
            <a:extLst>
              <a:ext uri="{FF2B5EF4-FFF2-40B4-BE49-F238E27FC236}">
                <a16:creationId xmlns:a16="http://schemas.microsoft.com/office/drawing/2014/main" id="{4539CA01-2C86-42BF-BC79-9C12D166EC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1855" y="3730074"/>
            <a:ext cx="6264000" cy="129717"/>
          </a:xfrm>
          <a:prstGeom prst="rect">
            <a:avLst/>
          </a:prstGeom>
        </p:spPr>
      </p:pic>
      <p:pic>
        <p:nvPicPr>
          <p:cNvPr id="21" name="圖片 20">
            <a:extLst>
              <a:ext uri="{FF2B5EF4-FFF2-40B4-BE49-F238E27FC236}">
                <a16:creationId xmlns:a16="http://schemas.microsoft.com/office/drawing/2014/main" id="{59EC2015-1BCE-4CAC-82A4-E0B3CD2E44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9227" y="3563420"/>
            <a:ext cx="6372000" cy="135604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01AEA9E3-178C-490D-AC73-A7332BBA0AA6}"/>
              </a:ext>
            </a:extLst>
          </p:cNvPr>
          <p:cNvSpPr txBox="1"/>
          <p:nvPr/>
        </p:nvSpPr>
        <p:spPr>
          <a:xfrm rot="16200000">
            <a:off x="10192600" y="4865771"/>
            <a:ext cx="31586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000" b="1" spc="-11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3000" b="1" spc="-11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12666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en-US" altLang="zh-TW"/>
              <a:t>Click to edit Master title style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TW" altLang="en-US" sz="1800" dirty="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>
              <a:defRPr lang="zh-TW" altLang="en-US" sz="1575" dirty="0">
                <a:solidFill>
                  <a:schemeClr val="folHlink"/>
                </a:solidFill>
                <a:latin typeface="+mn-lt"/>
              </a:defRPr>
            </a:lvl2pPr>
            <a:lvl3pPr>
              <a:defRPr lang="zh-TW" altLang="en-US" sz="1350" dirty="0">
                <a:solidFill>
                  <a:schemeClr val="folHlink"/>
                </a:solidFill>
                <a:latin typeface="+mn-lt"/>
              </a:defRPr>
            </a:lvl3pPr>
            <a:lvl4pPr>
              <a:defRPr lang="zh-TW" altLang="en-US" sz="1275" dirty="0">
                <a:solidFill>
                  <a:schemeClr val="folHlink"/>
                </a:solidFill>
                <a:latin typeface="+mn-lt"/>
              </a:defRPr>
            </a:lvl4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 dirty="0"/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690065EC-2AB5-4318-9AAB-4D71484F29A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3417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en-US" altLang="zh-TW"/>
              <a:t>Click to edit Master title style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3"/>
            </a:lvl2pPr>
            <a:lvl3pPr marL="514350" indent="0">
              <a:buNone/>
              <a:defRPr sz="900"/>
            </a:lvl3pPr>
            <a:lvl4pPr marL="771525" indent="0">
              <a:buNone/>
              <a:defRPr sz="788"/>
            </a:lvl4pPr>
            <a:lvl5pPr marL="1028700" indent="0">
              <a:buNone/>
              <a:defRPr sz="788"/>
            </a:lvl5pPr>
            <a:lvl6pPr marL="1285875" indent="0">
              <a:buNone/>
              <a:defRPr sz="788"/>
            </a:lvl6pPr>
            <a:lvl7pPr marL="1543050" indent="0">
              <a:buNone/>
              <a:defRPr sz="788"/>
            </a:lvl7pPr>
            <a:lvl8pPr marL="1800225" indent="0">
              <a:buNone/>
              <a:defRPr sz="788"/>
            </a:lvl8pPr>
            <a:lvl9pPr marL="2057400" indent="0">
              <a:buNone/>
              <a:defRPr sz="788"/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E6B67330-8775-428E-9999-1505B0ACF12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38566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en-US" altLang="zh-TW"/>
              <a:t>Click to edit Master title style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4A4002C6-7F14-4731-BC20-7B9B3C826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55233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altLang="zh-TW"/>
              <a:t>Edit Master text styles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/>
          </a:p>
        </p:txBody>
      </p:sp>
      <p:sp>
        <p:nvSpPr>
          <p:cNvPr id="7" name="標題 1">
            <a:extLst>
              <a:ext uri="{FF2B5EF4-FFF2-40B4-BE49-F238E27FC236}">
                <a16:creationId xmlns:a16="http://schemas.microsoft.com/office/drawing/2014/main" id="{B4C24F66-D125-4F79-A64B-6CCC3D01C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en-US" altLang="zh-TW"/>
              <a:t>Click to edit Master title style</a:t>
            </a:r>
            <a:endParaRPr lang="zh-HK" altLang="en-US" dirty="0"/>
          </a:p>
        </p:txBody>
      </p:sp>
      <p:sp>
        <p:nvSpPr>
          <p:cNvPr id="8" name="Rectangle 1032">
            <a:extLst>
              <a:ext uri="{FF2B5EF4-FFF2-40B4-BE49-F238E27FC236}">
                <a16:creationId xmlns:a16="http://schemas.microsoft.com/office/drawing/2014/main" id="{B1DAEE3E-4B73-415E-814D-0FF70825F4F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55809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en-US" altLang="zh-TW"/>
              <a:t>Click to edit Master title style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/>
          <a:p>
            <a:pPr lvl="0"/>
            <a:r>
              <a:rPr lang="en-US" altLang="zh-TW"/>
              <a:t>Edit Master text styles</a:t>
            </a:r>
          </a:p>
          <a:p>
            <a:pPr lvl="1"/>
            <a:r>
              <a:rPr lang="en-US" altLang="zh-TW"/>
              <a:t>Second level</a:t>
            </a:r>
          </a:p>
          <a:p>
            <a:pPr lvl="2"/>
            <a:r>
              <a:rPr lang="en-US" altLang="zh-TW"/>
              <a:t>Third level</a:t>
            </a:r>
          </a:p>
          <a:p>
            <a:pPr lvl="3"/>
            <a:r>
              <a:rPr lang="en-US" altLang="zh-TW"/>
              <a:t>Fourth level</a:t>
            </a:r>
          </a:p>
          <a:p>
            <a:pPr lvl="4"/>
            <a:r>
              <a:rPr lang="en-US" altLang="zh-TW"/>
              <a:t>Fifth level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67D7D5DD-2948-40FA-8FBF-3FB22A65789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04718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en-US" altLang="zh-TW"/>
              <a:t>Click to edit Master title style</a:t>
            </a:r>
            <a:endParaRPr lang="zh-HK" altLang="en-US"/>
          </a:p>
        </p:txBody>
      </p:sp>
      <p:sp>
        <p:nvSpPr>
          <p:cNvPr id="3" name="Rectangle 1032">
            <a:extLst>
              <a:ext uri="{FF2B5EF4-FFF2-40B4-BE49-F238E27FC236}">
                <a16:creationId xmlns:a16="http://schemas.microsoft.com/office/drawing/2014/main" id="{CA6AC465-E014-49CB-8844-29A0F59407D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81616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31192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2">
            <a:extLst>
              <a:ext uri="{FF2B5EF4-FFF2-40B4-BE49-F238E27FC236}">
                <a16:creationId xmlns:a16="http://schemas.microsoft.com/office/drawing/2014/main" id="{FC03FC6E-3F99-4AA3-80AF-4061C271DF7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07262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HK" altLang="en-US"/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A887557D-A41E-42BC-B74B-6FBDFFE448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994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id="{C9BB8881-ECBC-4142-9933-CDAB826E4185}"/>
              </a:ext>
            </a:extLst>
          </p:cNvPr>
          <p:cNvSpPr/>
          <p:nvPr/>
        </p:nvSpPr>
        <p:spPr>
          <a:xfrm>
            <a:off x="0" y="6283067"/>
            <a:ext cx="12192000" cy="584776"/>
          </a:xfrm>
          <a:prstGeom prst="rect">
            <a:avLst/>
          </a:prstGeom>
          <a:gradFill>
            <a:gsLst>
              <a:gs pos="18000">
                <a:srgbClr val="F7FAFD"/>
              </a:gs>
              <a:gs pos="58000">
                <a:srgbClr val="B5D2EC"/>
              </a:gs>
              <a:gs pos="81000">
                <a:srgbClr val="B5D2EC"/>
              </a:gs>
              <a:gs pos="100000">
                <a:srgbClr val="CEE1F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F0E82B3-CBDD-4AC0-821B-99CF90E0C81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41" y="48034"/>
            <a:ext cx="1591731" cy="1017034"/>
          </a:xfrm>
          <a:prstGeom prst="rect">
            <a:avLst/>
          </a:prstGeom>
        </p:spPr>
      </p:pic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509713"/>
            <a:ext cx="107696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57175" marR="0" lvl="0" indent="-257175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en-US" altLang="zh-TW" sz="2100" b="0" i="0" u="none" strike="noStrike" kern="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Click to edit Master text styles</a:t>
            </a:r>
          </a:p>
          <a:p>
            <a:pPr marL="557213" marR="0" lvl="1" indent="-214313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800" b="0" i="0" u="none" strike="noStrike" kern="0" cap="none" spc="0" normalizeH="0" baseline="0" noProof="0" dirty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rebuchet MS"/>
              </a:rPr>
              <a:t>Second level</a:t>
            </a:r>
          </a:p>
          <a:p>
            <a:pPr marL="857250" marR="0" lvl="2" indent="-17145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kumimoji="0" lang="en-US" altLang="zh-TW" sz="15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rebuchet MS"/>
              </a:rPr>
              <a:t>Third level</a:t>
            </a:r>
          </a:p>
          <a:p>
            <a:pPr marL="1200150" marR="0" lvl="3" indent="-17145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350" b="0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</a:rPr>
              <a:t>Fourth level</a:t>
            </a:r>
          </a:p>
        </p:txBody>
      </p:sp>
      <p:sp>
        <p:nvSpPr>
          <p:cNvPr id="15" name="Rectangle 1028">
            <a:extLst>
              <a:ext uri="{FF2B5EF4-FFF2-40B4-BE49-F238E27FC236}">
                <a16:creationId xmlns:a16="http://schemas.microsoft.com/office/drawing/2014/main" id="{AD4C71FC-CCAA-42BB-8D48-DFD3FDF83E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70101" y="263690"/>
            <a:ext cx="955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按一下以編輯母片標題樣式</a:t>
            </a:r>
            <a:endParaRPr lang="en-US" altLang="zh-TW" dirty="0"/>
          </a:p>
        </p:txBody>
      </p:sp>
      <p:sp>
        <p:nvSpPr>
          <p:cNvPr id="16" name="Rectangle 1034">
            <a:extLst>
              <a:ext uri="{FF2B5EF4-FFF2-40B4-BE49-F238E27FC236}">
                <a16:creationId xmlns:a16="http://schemas.microsoft.com/office/drawing/2014/main" id="{11DA46A4-38A6-4E5A-9752-565E045AFC52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51052" y="330203"/>
            <a:ext cx="42333" cy="10525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7" name="Rectangle 1035">
            <a:extLst>
              <a:ext uri="{FF2B5EF4-FFF2-40B4-BE49-F238E27FC236}">
                <a16:creationId xmlns:a16="http://schemas.microsoft.com/office/drawing/2014/main" id="{ECF39216-7EA6-4DDD-969A-CA2C48B8803A}"/>
              </a:ext>
            </a:extLst>
          </p:cNvPr>
          <p:cNvSpPr>
            <a:spLocks noChangeArrowheads="1"/>
          </p:cNvSpPr>
          <p:nvPr/>
        </p:nvSpPr>
        <p:spPr bwMode="gray">
          <a:xfrm>
            <a:off x="628653" y="1016000"/>
            <a:ext cx="10968567" cy="31750"/>
          </a:xfrm>
          <a:prstGeom prst="rect">
            <a:avLst/>
          </a:prstGeom>
          <a:solidFill>
            <a:srgbClr val="3F8D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8" name="Rectangle 1036">
            <a:extLst>
              <a:ext uri="{FF2B5EF4-FFF2-40B4-BE49-F238E27FC236}">
                <a16:creationId xmlns:a16="http://schemas.microsoft.com/office/drawing/2014/main" id="{496A3C86-C137-476B-B3EA-5A54F8D4D6E4}"/>
              </a:ext>
            </a:extLst>
          </p:cNvPr>
          <p:cNvSpPr>
            <a:spLocks noChangeArrowheads="1"/>
          </p:cNvSpPr>
          <p:nvPr/>
        </p:nvSpPr>
        <p:spPr bwMode="gray">
          <a:xfrm>
            <a:off x="4692652" y="1092200"/>
            <a:ext cx="5278967" cy="31750"/>
          </a:xfrm>
          <a:prstGeom prst="rect">
            <a:avLst/>
          </a:prstGeom>
          <a:gradFill rotWithShape="0">
            <a:gsLst>
              <a:gs pos="0">
                <a:srgbClr val="3F8DA5"/>
              </a:gs>
              <a:gs pos="100000">
                <a:srgbClr val="9BCAD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9" name="Rectangle 1037">
            <a:extLst>
              <a:ext uri="{FF2B5EF4-FFF2-40B4-BE49-F238E27FC236}">
                <a16:creationId xmlns:a16="http://schemas.microsoft.com/office/drawing/2014/main" id="{2E234E59-394E-4DFC-8838-16B123A48A3D}"/>
              </a:ext>
            </a:extLst>
          </p:cNvPr>
          <p:cNvSpPr>
            <a:spLocks noChangeArrowheads="1"/>
          </p:cNvSpPr>
          <p:nvPr/>
        </p:nvSpPr>
        <p:spPr bwMode="gray">
          <a:xfrm>
            <a:off x="7429502" y="1187450"/>
            <a:ext cx="3359151" cy="31750"/>
          </a:xfrm>
          <a:prstGeom prst="rect">
            <a:avLst/>
          </a:prstGeom>
          <a:solidFill>
            <a:srgbClr val="A1CD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D009F95-6ACD-47DA-B333-DCE5346BC742}"/>
              </a:ext>
            </a:extLst>
          </p:cNvPr>
          <p:cNvSpPr txBox="1"/>
          <p:nvPr/>
        </p:nvSpPr>
        <p:spPr>
          <a:xfrm>
            <a:off x="10789" y="6480355"/>
            <a:ext cx="37818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Systems and </a:t>
            </a:r>
            <a:r>
              <a:rPr lang="en-US" sz="1350" u="none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Information</a:t>
            </a:r>
            <a:r>
              <a:rPr lang="en-US" sz="135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 Management Section</a:t>
            </a: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FAB57F6A-1ACD-4678-872A-38EEF24D92FE}"/>
              </a:ext>
            </a:extLst>
          </p:cNvPr>
          <p:cNvSpPr txBox="1"/>
          <p:nvPr/>
        </p:nvSpPr>
        <p:spPr>
          <a:xfrm>
            <a:off x="8949062" y="6400425"/>
            <a:ext cx="24928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100" b="1" spc="-11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2100" b="1" spc="-11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Rectangle 1032">
            <a:extLst>
              <a:ext uri="{FF2B5EF4-FFF2-40B4-BE49-F238E27FC236}">
                <a16:creationId xmlns:a16="http://schemas.microsoft.com/office/drawing/2014/main" id="{E6A5F99F-9F59-43CB-B56C-561C7B49472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006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altLang="zh-TW" sz="1950" b="1" dirty="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5pPr>
      <a:lvl6pPr marL="257175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6pPr>
      <a:lvl7pPr marL="51435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7pPr>
      <a:lvl8pPr marL="771525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8pPr>
      <a:lvl9pPr marL="102870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9pPr>
    </p:titleStyle>
    <p:bodyStyle>
      <a:lvl1pPr marL="257175" marR="0" indent="-257175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CF01"/>
        </a:buClr>
        <a:buSzPct val="60000"/>
        <a:buFont typeface="Wingdings" pitchFamily="2" charset="2"/>
        <a:buChar char="n"/>
        <a:tabLst/>
        <a:defRPr lang="en-US" altLang="zh-TW" sz="2100" dirty="0">
          <a:solidFill>
            <a:srgbClr val="660066"/>
          </a:solidFill>
          <a:latin typeface="+mn-lt"/>
          <a:ea typeface="+mn-ea"/>
          <a:cs typeface="+mn-cs"/>
        </a:defRPr>
      </a:lvl1pPr>
      <a:lvl2pPr marL="557213" marR="0" indent="-214313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CC0099"/>
        </a:buClr>
        <a:buSzPct val="55000"/>
        <a:buFont typeface="Wingdings" pitchFamily="2" charset="2"/>
        <a:buChar char="n"/>
        <a:tabLst/>
        <a:defRPr lang="en-US" altLang="zh-TW" sz="1800" dirty="0">
          <a:solidFill>
            <a:srgbClr val="9900CC"/>
          </a:solidFill>
          <a:latin typeface="+mn-lt"/>
          <a:ea typeface="+mn-ea"/>
          <a:cs typeface="+mn-cs"/>
        </a:defRPr>
      </a:lvl2pPr>
      <a:lvl3pPr marL="857250" marR="0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00E4A8"/>
        </a:buClr>
        <a:buSzPct val="50000"/>
        <a:buFont typeface="Wingdings" pitchFamily="2" charset="2"/>
        <a:buChar char="n"/>
        <a:tabLst/>
        <a:defRPr lang="en-US" altLang="zh-TW" sz="1500" dirty="0">
          <a:solidFill>
            <a:srgbClr val="6600CC"/>
          </a:solidFill>
          <a:latin typeface="+mn-lt"/>
          <a:ea typeface="+mn-ea"/>
          <a:cs typeface="+mn-cs"/>
        </a:defRPr>
      </a:lvl3pPr>
      <a:lvl4pPr marL="1200150" marR="0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3333CC"/>
        </a:buClr>
        <a:buSzPct val="55000"/>
        <a:buFont typeface="Wingdings" pitchFamily="2" charset="2"/>
        <a:buChar char="n"/>
        <a:tabLst/>
        <a:defRPr lang="en-US" altLang="zh-TW" sz="1350" kern="1200" noProof="0" dirty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115728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788">
          <a:solidFill>
            <a:schemeClr val="tx1"/>
          </a:solidFill>
          <a:latin typeface="Tahoma" pitchFamily="34" charset="0"/>
        </a:defRPr>
      </a:lvl5pPr>
      <a:lvl6pPr marL="1414463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6pPr>
      <a:lvl7pPr marL="167163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7pPr>
      <a:lvl8pPr marL="1928813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8pPr>
      <a:lvl9pPr marL="218598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9pPr>
    </p:bodyStyle>
    <p:otherStyle>
      <a:defPPr>
        <a:defRPr lang="zh-H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cdr.websams.edb.gov.hk/%e6%a8%a1%e7%b5%84%e8%b3%87%e6%96%99/%E8%81%AF%E9%81%9E%E7%B3%BB%E7%B5%B1/" TargetMode="Externa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 Box 7"/>
          <p:cNvSpPr txBox="1">
            <a:spLocks noChangeArrowheads="1"/>
          </p:cNvSpPr>
          <p:nvPr/>
        </p:nvSpPr>
        <p:spPr bwMode="gray">
          <a:xfrm>
            <a:off x="2743622" y="1504871"/>
            <a:ext cx="670475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TW" altLang="en-US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聯遞系統</a:t>
            </a:r>
            <a:endParaRPr lang="en-US" altLang="zh-TW" sz="40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spcBef>
                <a:spcPct val="0"/>
              </a:spcBef>
              <a:defRPr/>
            </a:pPr>
            <a:r>
              <a:rPr lang="en-US" altLang="zh-TW" sz="40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Communication and Delivery System</a:t>
            </a:r>
            <a:endParaRPr lang="zh-TW" altLang="en-US" sz="40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gray">
          <a:xfrm>
            <a:off x="-456728" y="6165304"/>
            <a:ext cx="28654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zh-TW" altLang="en-US" sz="1400" b="1" dirty="0">
                <a:solidFill>
                  <a:srgbClr val="33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基礎培訓課程</a:t>
            </a:r>
          </a:p>
        </p:txBody>
      </p:sp>
    </p:spTree>
    <p:extLst>
      <p:ext uri="{BB962C8B-B14F-4D97-AF65-F5344CB8AC3E}">
        <p14:creationId xmlns:p14="http://schemas.microsoft.com/office/powerpoint/2010/main" val="441934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zh-TW" sz="2800" dirty="0">
                <a:solidFill>
                  <a:srgbClr val="0070C0"/>
                </a:solidFill>
                <a:effectLst/>
              </a:rPr>
              <a:t>1.</a:t>
            </a:r>
            <a:r>
              <a:rPr lang="zh-TW" altLang="en-US" sz="2800" dirty="0">
                <a:solidFill>
                  <a:srgbClr val="0070C0"/>
                </a:solidFill>
                <a:effectLst/>
              </a:rPr>
              <a:t> 系統註冊</a:t>
            </a:r>
            <a:endParaRPr lang="zh-HK" altLang="en-US" sz="2800" dirty="0">
              <a:solidFill>
                <a:srgbClr val="0070C0"/>
              </a:solidFill>
              <a:effectLst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875E60-41FB-4812-A9CA-98860AD7FD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752" y="1483643"/>
            <a:ext cx="9036496" cy="389071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1ED7CC6-A733-4455-9B57-74EB80D02BDC}"/>
              </a:ext>
            </a:extLst>
          </p:cNvPr>
          <p:cNvSpPr/>
          <p:nvPr/>
        </p:nvSpPr>
        <p:spPr bwMode="auto">
          <a:xfrm>
            <a:off x="3215680" y="1772816"/>
            <a:ext cx="576064" cy="28803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80831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altLang="zh-TW" sz="2800" dirty="0">
                <a:solidFill>
                  <a:srgbClr val="0070C0"/>
                </a:solidFill>
                <a:effectLst/>
              </a:rPr>
              <a:t>1.</a:t>
            </a:r>
            <a:r>
              <a:rPr lang="zh-TW" altLang="en-US" sz="2800" dirty="0">
                <a:solidFill>
                  <a:srgbClr val="0070C0"/>
                </a:solidFill>
                <a:effectLst/>
              </a:rPr>
              <a:t> 系統註冊</a:t>
            </a:r>
            <a:endParaRPr lang="zh-HK" altLang="en-US" sz="2800" dirty="0">
              <a:solidFill>
                <a:srgbClr val="FF0000"/>
              </a:solidFill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7755DE-7730-4206-9017-C44EEB574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764" y="1556792"/>
            <a:ext cx="8820472" cy="389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204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 bwMode="auto">
          <a:xfrm>
            <a:off x="7320136" y="3068960"/>
            <a:ext cx="1152128" cy="684076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</a:pPr>
            <a:endParaRPr lang="zh-HK" altLang="en-US" sz="3200" b="1">
              <a:solidFill>
                <a:srgbClr val="0000FF"/>
              </a:solidFill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7896200" y="306896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</a:pPr>
            <a:endParaRPr lang="zh-HK" altLang="en-US" sz="3200" b="1">
              <a:solidFill>
                <a:srgbClr val="0000FF"/>
              </a:solidFill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672064" y="6165304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</a:pPr>
            <a:endParaRPr lang="zh-HK" altLang="en-US" sz="3200" b="1">
              <a:solidFill>
                <a:srgbClr val="0000FF"/>
              </a:solidFill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3071664" y="264688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TW" kern="0" dirty="0">
                <a:solidFill>
                  <a:srgbClr val="0070C0"/>
                </a:solidFill>
                <a:effectLst/>
              </a:rPr>
              <a:t>1.</a:t>
            </a:r>
            <a:r>
              <a:rPr lang="zh-TW" altLang="en-US" kern="0" dirty="0">
                <a:solidFill>
                  <a:srgbClr val="0070C0"/>
                </a:solidFill>
                <a:effectLst/>
              </a:rPr>
              <a:t> 系統註冊</a:t>
            </a:r>
            <a:endParaRPr lang="zh-HK" altLang="en-US" kern="0" dirty="0">
              <a:solidFill>
                <a:srgbClr val="0070C0"/>
              </a:solidFill>
              <a:effectLst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C0EA22C-47BE-4105-BF73-F87A1010E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2" y="1124744"/>
            <a:ext cx="8496944" cy="4681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400A34B-658C-48E4-BC54-7BCBB4580FF9}"/>
              </a:ext>
            </a:extLst>
          </p:cNvPr>
          <p:cNvSpPr/>
          <p:nvPr/>
        </p:nvSpPr>
        <p:spPr bwMode="auto">
          <a:xfrm>
            <a:off x="3575720" y="1340768"/>
            <a:ext cx="1728192" cy="36004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76137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 bwMode="auto">
          <a:xfrm>
            <a:off x="7320136" y="3068960"/>
            <a:ext cx="1152128" cy="684076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</a:pPr>
            <a:endParaRPr lang="zh-HK" altLang="en-US" sz="3200" b="1">
              <a:solidFill>
                <a:srgbClr val="0000FF"/>
              </a:solidFill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7896200" y="306896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</a:pPr>
            <a:endParaRPr lang="zh-HK" altLang="en-US" sz="3200" b="1">
              <a:solidFill>
                <a:srgbClr val="0000FF"/>
              </a:solidFill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672064" y="6165304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</a:pPr>
            <a:endParaRPr lang="zh-HK" altLang="en-US" sz="3200" b="1">
              <a:solidFill>
                <a:srgbClr val="0000FF"/>
              </a:solidFill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3076108" y="260648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TW" kern="0" dirty="0">
                <a:solidFill>
                  <a:srgbClr val="0070C0"/>
                </a:solidFill>
                <a:effectLst/>
              </a:rPr>
              <a:t>1.</a:t>
            </a:r>
            <a:r>
              <a:rPr lang="zh-TW" altLang="en-US" kern="0" dirty="0">
                <a:solidFill>
                  <a:srgbClr val="0070C0"/>
                </a:solidFill>
                <a:effectLst/>
              </a:rPr>
              <a:t> 系統註冊</a:t>
            </a:r>
            <a:endParaRPr lang="zh-HK" altLang="en-US" kern="0" dirty="0">
              <a:solidFill>
                <a:srgbClr val="0070C0"/>
              </a:solidFill>
              <a:effectLst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1635F4-CF5A-43CE-B627-C56F7C20C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764" y="1424347"/>
            <a:ext cx="8820472" cy="400930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A967E8B-E169-470B-9541-48D5D13B2913}"/>
              </a:ext>
            </a:extLst>
          </p:cNvPr>
          <p:cNvSpPr/>
          <p:nvPr/>
        </p:nvSpPr>
        <p:spPr bwMode="auto">
          <a:xfrm>
            <a:off x="5597498" y="2658616"/>
            <a:ext cx="642519" cy="26632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76680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3071664" y="260648"/>
            <a:ext cx="7162800" cy="762000"/>
          </a:xfrm>
        </p:spPr>
        <p:txBody>
          <a:bodyPr/>
          <a:lstStyle/>
          <a:p>
            <a:pPr eaLnBrk="1" hangingPunct="1"/>
            <a:r>
              <a:rPr lang="en-US" altLang="zh-TW" sz="2800" dirty="0">
                <a:solidFill>
                  <a:srgbClr val="0070C0"/>
                </a:solidFill>
                <a:effectLst/>
              </a:rPr>
              <a:t>2. </a:t>
            </a:r>
            <a:r>
              <a:rPr lang="zh-TW" altLang="en-US" sz="2800" dirty="0">
                <a:solidFill>
                  <a:srgbClr val="0070C0"/>
                </a:solidFill>
                <a:effectLst/>
              </a:rPr>
              <a:t>學校密碼匙管理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19C6FA-64D9-4BE9-9966-A0031315A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9" y="1180840"/>
            <a:ext cx="8438331" cy="484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659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2800" dirty="0">
                <a:solidFill>
                  <a:srgbClr val="0070C0"/>
                </a:solidFill>
                <a:effectLst/>
              </a:rPr>
              <a:t>3. </a:t>
            </a:r>
            <a:r>
              <a:rPr lang="zh-TW" altLang="en-US" sz="2800" dirty="0">
                <a:solidFill>
                  <a:srgbClr val="0070C0"/>
                </a:solidFill>
                <a:effectLst/>
              </a:rPr>
              <a:t>從各模組產生資料互換訊息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776" y="5741834"/>
            <a:ext cx="3695700" cy="70485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B88E7BA-9254-403E-ABA0-84D770E9F7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2727" y="1272989"/>
            <a:ext cx="7626546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2690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A1EBDB8-279C-4D5C-896E-E19169F966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718"/>
          <a:stretch/>
        </p:blipFill>
        <p:spPr>
          <a:xfrm>
            <a:off x="1528539" y="2025187"/>
            <a:ext cx="9036496" cy="1189123"/>
          </a:xfrm>
          <a:prstGeom prst="rect">
            <a:avLst/>
          </a:prstGeom>
        </p:spPr>
      </p:pic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1846537" y="1222376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zh-TW" altLang="en-US" kern="0" dirty="0">
                <a:solidFill>
                  <a:schemeClr val="tx1"/>
                </a:solidFill>
                <a:effectLst/>
              </a:rPr>
              <a:t>寄發訊息</a:t>
            </a: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 flipV="1">
            <a:off x="5150936" y="4337696"/>
            <a:ext cx="495152" cy="396614"/>
          </a:xfrm>
          <a:custGeom>
            <a:avLst/>
            <a:gdLst>
              <a:gd name="G0" fmla="+- 15859 0 0"/>
              <a:gd name="G1" fmla="+- 4747 0 0"/>
              <a:gd name="G2" fmla="+- 21600 0 4747"/>
              <a:gd name="G3" fmla="+- 10800 0 4747"/>
              <a:gd name="G4" fmla="+- 21600 0 15859"/>
              <a:gd name="G5" fmla="*/ G4 G3 10800"/>
              <a:gd name="G6" fmla="+- 21600 0 G5"/>
              <a:gd name="T0" fmla="*/ 15859 w 21600"/>
              <a:gd name="T1" fmla="*/ 0 h 21600"/>
              <a:gd name="T2" fmla="*/ 0 w 21600"/>
              <a:gd name="T3" fmla="*/ 10800 h 21600"/>
              <a:gd name="T4" fmla="*/ 15859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5859" y="0"/>
                </a:moveTo>
                <a:lnTo>
                  <a:pt x="15859" y="4747"/>
                </a:lnTo>
                <a:lnTo>
                  <a:pt x="3375" y="4747"/>
                </a:lnTo>
                <a:lnTo>
                  <a:pt x="3375" y="16853"/>
                </a:lnTo>
                <a:lnTo>
                  <a:pt x="15859" y="16853"/>
                </a:lnTo>
                <a:lnTo>
                  <a:pt x="15859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747"/>
                </a:moveTo>
                <a:lnTo>
                  <a:pt x="1350" y="16853"/>
                </a:lnTo>
                <a:lnTo>
                  <a:pt x="2700" y="16853"/>
                </a:lnTo>
                <a:lnTo>
                  <a:pt x="2700" y="4747"/>
                </a:lnTo>
                <a:close/>
              </a:path>
              <a:path w="21600" h="21600">
                <a:moveTo>
                  <a:pt x="0" y="4747"/>
                </a:moveTo>
                <a:lnTo>
                  <a:pt x="0" y="16853"/>
                </a:lnTo>
                <a:lnTo>
                  <a:pt x="675" y="16853"/>
                </a:lnTo>
                <a:lnTo>
                  <a:pt x="675" y="4747"/>
                </a:lnTo>
                <a:close/>
              </a:path>
            </a:pathLst>
          </a:custGeom>
          <a:solidFill>
            <a:srgbClr val="3366FF"/>
          </a:solidFill>
          <a:ln w="9525" cap="rnd">
            <a:solidFill>
              <a:srgbClr val="00000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dist" eaLnBrk="1" hangingPunct="1">
              <a:spcBef>
                <a:spcPct val="50000"/>
              </a:spcBef>
              <a:defRPr/>
            </a:pPr>
            <a:endParaRPr lang="zh-HK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4799857" y="1172891"/>
            <a:ext cx="3673475" cy="831850"/>
          </a:xfrm>
          <a:prstGeom prst="rect">
            <a:avLst/>
          </a:prstGeom>
          <a:noFill/>
          <a:ln w="25400" algn="ctr">
            <a:solidFill>
              <a:srgbClr val="3366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kumimoji="0" lang="zh-TW" altLang="en-US" sz="2400" dirty="0">
                <a:solidFill>
                  <a:srgbClr val="006699"/>
                </a:solidFill>
                <a:latin typeface="Arial" charset="0"/>
                <a:ea typeface="新細明體" pitchFamily="18" charset="-120"/>
              </a:rPr>
              <a:t>在各模組的資料互換預備及確定資料檔案</a:t>
            </a:r>
          </a:p>
        </p:txBody>
      </p:sp>
      <p:sp>
        <p:nvSpPr>
          <p:cNvPr id="23" name="AutoShape 9"/>
          <p:cNvSpPr>
            <a:spLocks noChangeArrowheads="1"/>
          </p:cNvSpPr>
          <p:nvPr/>
        </p:nvSpPr>
        <p:spPr bwMode="auto">
          <a:xfrm rot="7353950">
            <a:off x="3563895" y="2838167"/>
            <a:ext cx="1118920" cy="428934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3366FF"/>
          </a:solidFill>
          <a:ln w="9525" cap="rnd">
            <a:solidFill>
              <a:srgbClr val="00000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dist" eaLnBrk="1" hangingPunct="1">
              <a:spcBef>
                <a:spcPct val="50000"/>
              </a:spcBef>
              <a:defRPr/>
            </a:pPr>
            <a:endParaRPr lang="zh-HK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3231315" y="178231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r>
              <a:rPr lang="zh-TW" altLang="en-US" dirty="0">
                <a:solidFill>
                  <a:srgbClr val="0070C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使用系統</a:t>
            </a:r>
            <a:endParaRPr lang="zh-HK" altLang="en-US" kern="0" dirty="0"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FDC68E-49B3-448B-ADE2-C8B45B6FC8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6537" y="3572543"/>
            <a:ext cx="3186422" cy="29596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9EF19C-3D67-4CE5-ABAB-EA3BAF17CF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4067" y="3717032"/>
            <a:ext cx="4800969" cy="1790328"/>
          </a:xfrm>
          <a:prstGeom prst="rect">
            <a:avLst/>
          </a:prstGeom>
        </p:spPr>
      </p:pic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3719737" y="4821535"/>
            <a:ext cx="1466179" cy="461665"/>
          </a:xfrm>
          <a:prstGeom prst="rect">
            <a:avLst/>
          </a:prstGeom>
          <a:noFill/>
          <a:ln w="25400" algn="ctr">
            <a:solidFill>
              <a:srgbClr val="3366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kumimoji="0" lang="zh-TW" altLang="en-US" sz="2400" dirty="0">
                <a:solidFill>
                  <a:srgbClr val="006699"/>
                </a:solidFill>
                <a:latin typeface="Arial" charset="0"/>
                <a:ea typeface="新細明體" pitchFamily="18" charset="-120"/>
              </a:rPr>
              <a:t>傳送訊息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9E1722F-3E02-434E-BDF8-C05A9C979236}"/>
              </a:ext>
            </a:extLst>
          </p:cNvPr>
          <p:cNvSpPr/>
          <p:nvPr/>
        </p:nvSpPr>
        <p:spPr bwMode="auto">
          <a:xfrm>
            <a:off x="2855640" y="4005064"/>
            <a:ext cx="576065" cy="332633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7487509" y="5594585"/>
            <a:ext cx="2857955" cy="830997"/>
          </a:xfrm>
          <a:prstGeom prst="rect">
            <a:avLst/>
          </a:prstGeom>
          <a:noFill/>
          <a:ln w="25400" algn="ctr">
            <a:solidFill>
              <a:srgbClr val="0066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Verdana" pitchFamily="34" charset="0"/>
                <a:ea typeface="新細明體" charset="-12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kumimoji="0" lang="zh-TW" altLang="en-US" sz="2400" dirty="0">
                <a:solidFill>
                  <a:srgbClr val="006699"/>
                </a:solidFill>
                <a:latin typeface="Arial" charset="0"/>
                <a:ea typeface="新細明體" pitchFamily="18" charset="-120"/>
                <a:sym typeface="Wingdings" pitchFamily="2" charset="2"/>
              </a:rPr>
              <a:t>輸入學校密碼匙把資料傳送到教育局</a:t>
            </a:r>
          </a:p>
        </p:txBody>
      </p:sp>
    </p:spTree>
    <p:extLst>
      <p:ext uri="{BB962C8B-B14F-4D97-AF65-F5344CB8AC3E}">
        <p14:creationId xmlns:p14="http://schemas.microsoft.com/office/powerpoint/2010/main" val="102142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type="body" idx="1"/>
          </p:nvPr>
        </p:nvSpPr>
        <p:spPr>
          <a:xfrm>
            <a:off x="2279576" y="2492897"/>
            <a:ext cx="7772400" cy="1500187"/>
          </a:xfrm>
        </p:spPr>
        <p:txBody>
          <a:bodyPr/>
          <a:lstStyle/>
          <a:p>
            <a:r>
              <a:rPr lang="zh-TW" altLang="en-US" sz="4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例</a:t>
            </a:r>
            <a:r>
              <a:rPr lang="en-US" altLang="zh-TW" sz="4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4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zh-HK" sz="4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為一位學生辦理離校手續</a:t>
            </a:r>
            <a:endParaRPr lang="zh-HK" altLang="en-US" sz="4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584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5735638" y="2430464"/>
            <a:ext cx="457200" cy="574675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eaVert" wrap="none" anchor="ctr"/>
          <a:lstStyle/>
          <a:p>
            <a:pPr algn="ctr" eaLnBrk="1" hangingPunct="1">
              <a:spcBef>
                <a:spcPct val="50000"/>
              </a:spcBef>
              <a:defRPr/>
            </a:pPr>
            <a:endParaRPr lang="zh-HK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" name="AutoShape 14"/>
          <p:cNvSpPr>
            <a:spLocks noChangeArrowheads="1"/>
          </p:cNvSpPr>
          <p:nvPr/>
        </p:nvSpPr>
        <p:spPr bwMode="auto">
          <a:xfrm>
            <a:off x="3313114" y="4159251"/>
            <a:ext cx="5303837" cy="720725"/>
          </a:xfrm>
          <a:prstGeom prst="horizontalScroll">
            <a:avLst>
              <a:gd name="adj" fmla="val 12500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預備 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[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表格 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 - 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學生離校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]</a:t>
            </a:r>
          </a:p>
        </p:txBody>
      </p:sp>
      <p:sp>
        <p:nvSpPr>
          <p:cNvPr id="6" name="AutoShape 15"/>
          <p:cNvSpPr>
            <a:spLocks noChangeArrowheads="1"/>
          </p:cNvSpPr>
          <p:nvPr/>
        </p:nvSpPr>
        <p:spPr bwMode="auto">
          <a:xfrm>
            <a:off x="5735638" y="3613151"/>
            <a:ext cx="457200" cy="576263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eaVert" wrap="none" anchor="ctr"/>
          <a:lstStyle/>
          <a:p>
            <a:pPr algn="ctr" eaLnBrk="1" hangingPunct="1">
              <a:spcBef>
                <a:spcPct val="50000"/>
              </a:spcBef>
              <a:defRPr/>
            </a:pPr>
            <a:endParaRPr lang="zh-HK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7" name="AutoShape 19"/>
          <p:cNvSpPr>
            <a:spLocks noChangeArrowheads="1"/>
          </p:cNvSpPr>
          <p:nvPr/>
        </p:nvSpPr>
        <p:spPr bwMode="auto">
          <a:xfrm>
            <a:off x="5759450" y="4868863"/>
            <a:ext cx="457200" cy="576262"/>
          </a:xfrm>
          <a:prstGeom prst="downArrow">
            <a:avLst>
              <a:gd name="adj1" fmla="val 50000"/>
              <a:gd name="adj2" fmla="val 35417"/>
            </a:avLst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vert="eaVert" wrap="none" anchor="ctr"/>
          <a:lstStyle/>
          <a:p>
            <a:pPr algn="ctr" eaLnBrk="1" hangingPunct="1">
              <a:spcBef>
                <a:spcPct val="50000"/>
              </a:spcBef>
              <a:defRPr/>
            </a:pPr>
            <a:endParaRPr lang="zh-HK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8" name="AutoShape 21"/>
          <p:cNvSpPr>
            <a:spLocks noChangeArrowheads="1"/>
          </p:cNvSpPr>
          <p:nvPr/>
        </p:nvSpPr>
        <p:spPr bwMode="auto">
          <a:xfrm>
            <a:off x="3313114" y="5373689"/>
            <a:ext cx="5303837" cy="719137"/>
          </a:xfrm>
          <a:prstGeom prst="horizontalScroll">
            <a:avLst>
              <a:gd name="adj" fmla="val 12500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預覽及確定 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[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表格 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 - 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學生離校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]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313114" y="1758951"/>
            <a:ext cx="5303837" cy="720725"/>
          </a:xfrm>
          <a:prstGeom prst="horizontalScroll">
            <a:avLst>
              <a:gd name="adj" fmla="val 12500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設定學生的在學狀況為「離校」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3313114" y="2944814"/>
            <a:ext cx="5303837" cy="720725"/>
          </a:xfrm>
          <a:prstGeom prst="horizontalScroll">
            <a:avLst>
              <a:gd name="adj" fmla="val 12500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&gt; 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資料互換</a:t>
            </a:r>
          </a:p>
        </p:txBody>
      </p:sp>
      <p:sp>
        <p:nvSpPr>
          <p:cNvPr id="194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2800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預備 </a:t>
            </a:r>
            <a:r>
              <a:rPr lang="en-US" altLang="zh-TW" sz="2800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[</a:t>
            </a:r>
            <a:r>
              <a:rPr lang="zh-TW" altLang="en-US" sz="2800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表格 </a:t>
            </a:r>
            <a:r>
              <a:rPr lang="en-US" altLang="zh-TW" sz="2800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A - </a:t>
            </a:r>
            <a:r>
              <a:rPr lang="zh-TW" altLang="en-US" sz="2800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學生離校</a:t>
            </a:r>
            <a:r>
              <a:rPr lang="en-US" altLang="zh-TW" sz="2800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73790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58F0CB8-76FB-42D3-8F0B-D32740577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560" y="1628800"/>
            <a:ext cx="7626546" cy="4464496"/>
          </a:xfrm>
          <a:prstGeom prst="rect">
            <a:avLst/>
          </a:prstGeom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080053" y="280536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zh-TW" altLang="en-US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預備 </a:t>
            </a:r>
            <a:r>
              <a:rPr lang="en-US" altLang="zh-TW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[</a:t>
            </a:r>
            <a:r>
              <a:rPr lang="zh-TW" altLang="en-US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表格 </a:t>
            </a:r>
            <a:r>
              <a:rPr lang="en-US" altLang="zh-TW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A - </a:t>
            </a:r>
            <a:r>
              <a:rPr lang="zh-TW" altLang="en-US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學生離校</a:t>
            </a:r>
            <a:r>
              <a:rPr lang="en-US" altLang="zh-TW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]</a:t>
            </a:r>
          </a:p>
        </p:txBody>
      </p:sp>
      <p:sp>
        <p:nvSpPr>
          <p:cNvPr id="6" name="Rectangle 29"/>
          <p:cNvSpPr>
            <a:spLocks noChangeArrowheads="1"/>
          </p:cNvSpPr>
          <p:nvPr/>
        </p:nvSpPr>
        <p:spPr bwMode="auto">
          <a:xfrm>
            <a:off x="3968428" y="2204864"/>
            <a:ext cx="543397" cy="392112"/>
          </a:xfrm>
          <a:prstGeom prst="rect">
            <a:avLst/>
          </a:prstGeom>
          <a:noFill/>
          <a:ln w="2540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folHlink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fol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HK" sz="2800" b="1">
              <a:solidFill>
                <a:schemeClr val="tx1"/>
              </a:solidFill>
            </a:endParaRPr>
          </a:p>
        </p:txBody>
      </p:sp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3854634" y="3691980"/>
            <a:ext cx="3753534" cy="313085"/>
          </a:xfrm>
          <a:prstGeom prst="rect">
            <a:avLst/>
          </a:prstGeom>
          <a:noFill/>
          <a:ln w="2540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folHlink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fol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HK" sz="28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7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群組 5"/>
          <p:cNvGrpSpPr>
            <a:grpSpLocks/>
          </p:cNvGrpSpPr>
          <p:nvPr/>
        </p:nvGrpSpPr>
        <p:grpSpPr bwMode="auto">
          <a:xfrm>
            <a:off x="4327526" y="1216026"/>
            <a:ext cx="2881313" cy="1731963"/>
            <a:chOff x="5692847" y="1790492"/>
            <a:chExt cx="2879725" cy="1730881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2847" y="1790492"/>
              <a:ext cx="2879725" cy="900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AutoShape 10"/>
            <p:cNvSpPr>
              <a:spLocks noChangeArrowheads="1"/>
            </p:cNvSpPr>
            <p:nvPr/>
          </p:nvSpPr>
          <p:spPr bwMode="auto">
            <a:xfrm>
              <a:off x="6919309" y="2680524"/>
              <a:ext cx="426802" cy="840849"/>
            </a:xfrm>
            <a:prstGeom prst="upDownArrow">
              <a:avLst>
                <a:gd name="adj1" fmla="val 50000"/>
                <a:gd name="adj2" fmla="val 40074"/>
              </a:avLst>
            </a:prstGeom>
            <a:solidFill>
              <a:srgbClr val="FFFF99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dist" eaLnBrk="1" hangingPunct="1">
                <a:spcBef>
                  <a:spcPct val="50000"/>
                </a:spcBef>
                <a:defRPr/>
              </a:pPr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9" name="群組 8"/>
          <p:cNvGrpSpPr>
            <a:grpSpLocks/>
          </p:cNvGrpSpPr>
          <p:nvPr/>
        </p:nvGrpSpPr>
        <p:grpSpPr bwMode="auto">
          <a:xfrm>
            <a:off x="5006975" y="3000375"/>
            <a:ext cx="1468438" cy="2147826"/>
            <a:chOff x="3391595" y="2871634"/>
            <a:chExt cx="1468437" cy="2147830"/>
          </a:xfrm>
        </p:grpSpPr>
        <p:pic>
          <p:nvPicPr>
            <p:cNvPr id="10" name="Picture 7" descr="MCj0196132000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1595" y="2871634"/>
              <a:ext cx="1468437" cy="1512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3410645" y="4494062"/>
              <a:ext cx="1439862" cy="5254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algn="dist" eaLnBrk="1" hangingPunct="1">
                <a:spcBef>
                  <a:spcPct val="50000"/>
                </a:spcBef>
                <a:defRPr/>
              </a:pPr>
              <a:r>
                <a:rPr lang="en-US" altLang="zh-TW" sz="2800" dirty="0">
                  <a:solidFill>
                    <a:srgbClr val="33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Black" pitchFamily="34" charset="0"/>
                </a:rPr>
                <a:t>CDS</a:t>
              </a:r>
            </a:p>
          </p:txBody>
        </p:sp>
      </p:grp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2782888" y="188913"/>
            <a:ext cx="65452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eaLnBrk="1" hangingPunct="1">
              <a:lnSpc>
                <a:spcPct val="90000"/>
              </a:lnSpc>
              <a:spcBef>
                <a:spcPct val="50000"/>
              </a:spcBef>
              <a:defRPr/>
            </a:pPr>
            <a:endParaRPr lang="en-US" altLang="zh-TW" sz="4000" dirty="0">
              <a:solidFill>
                <a:srgbClr val="33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SimSun" pitchFamily="2" charset="-122"/>
              <a:ea typeface="SimSun" pitchFamily="2" charset="-122"/>
            </a:endParaRPr>
          </a:p>
        </p:txBody>
      </p:sp>
      <p:grpSp>
        <p:nvGrpSpPr>
          <p:cNvPr id="13" name="群組 12"/>
          <p:cNvGrpSpPr>
            <a:grpSpLocks/>
          </p:cNvGrpSpPr>
          <p:nvPr/>
        </p:nvGrpSpPr>
        <p:grpSpPr bwMode="auto">
          <a:xfrm>
            <a:off x="6600826" y="3463925"/>
            <a:ext cx="3694113" cy="744538"/>
            <a:chOff x="4909187" y="4813300"/>
            <a:chExt cx="3695361" cy="744538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4813300"/>
              <a:ext cx="2592388" cy="744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AutoShape 16"/>
            <p:cNvSpPr>
              <a:spLocks noChangeArrowheads="1"/>
            </p:cNvSpPr>
            <p:nvPr/>
          </p:nvSpPr>
          <p:spPr bwMode="auto">
            <a:xfrm rot="16200000">
              <a:off x="5221309" y="4664691"/>
              <a:ext cx="431800" cy="1056045"/>
            </a:xfrm>
            <a:prstGeom prst="upDownArrow">
              <a:avLst>
                <a:gd name="adj1" fmla="val 50000"/>
                <a:gd name="adj2" fmla="val 48897"/>
              </a:avLst>
            </a:prstGeom>
            <a:solidFill>
              <a:srgbClr val="FFFF99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dist" eaLnBrk="1" hangingPunct="1">
                <a:spcBef>
                  <a:spcPct val="50000"/>
                </a:spcBef>
                <a:defRPr/>
              </a:pPr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16" name="群組 40"/>
          <p:cNvGrpSpPr>
            <a:grpSpLocks/>
          </p:cNvGrpSpPr>
          <p:nvPr/>
        </p:nvGrpSpPr>
        <p:grpSpPr bwMode="auto">
          <a:xfrm>
            <a:off x="6443663" y="2224089"/>
            <a:ext cx="4068762" cy="973137"/>
            <a:chOff x="4820188" y="3120187"/>
            <a:chExt cx="4067997" cy="976037"/>
          </a:xfrm>
        </p:grpSpPr>
        <p:sp>
          <p:nvSpPr>
            <p:cNvPr id="17" name="AutoShape 17"/>
            <p:cNvSpPr>
              <a:spLocks noChangeArrowheads="1"/>
            </p:cNvSpPr>
            <p:nvPr/>
          </p:nvSpPr>
          <p:spPr bwMode="auto">
            <a:xfrm rot="3760864">
              <a:off x="5094093" y="3390825"/>
              <a:ext cx="431494" cy="979303"/>
            </a:xfrm>
            <a:prstGeom prst="upDownArrow">
              <a:avLst>
                <a:gd name="adj1" fmla="val 50000"/>
                <a:gd name="adj2" fmla="val 45368"/>
              </a:avLst>
            </a:prstGeom>
            <a:solidFill>
              <a:srgbClr val="FFFF99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dist" eaLnBrk="1" hangingPunct="1">
                <a:spcBef>
                  <a:spcPct val="50000"/>
                </a:spcBef>
                <a:defRPr/>
              </a:pPr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pic>
          <p:nvPicPr>
            <p:cNvPr id="18" name="Picture 1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3998" y="3120187"/>
              <a:ext cx="3024187" cy="687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itle 2"/>
          <p:cNvSpPr txBox="1">
            <a:spLocks/>
          </p:cNvSpPr>
          <p:nvPr/>
        </p:nvSpPr>
        <p:spPr bwMode="auto">
          <a:xfrm>
            <a:off x="1992313" y="344488"/>
            <a:ext cx="7162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 anchor="b"/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5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新細明體" pitchFamily="18" charset="-12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新細明體" pitchFamily="18" charset="-12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新細明體" pitchFamily="18" charset="-12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新細明體" pitchFamily="18" charset="-12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新細明體" pitchFamily="18" charset="-12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新細明體" pitchFamily="18" charset="-12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新細明體" pitchFamily="18" charset="-12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新細明體" pitchFamily="18" charset="-120"/>
              </a:defRPr>
            </a:lvl9pPr>
          </a:lstStyle>
          <a:p>
            <a:pPr>
              <a:defRPr/>
            </a:pPr>
            <a:r>
              <a:rPr lang="zh-TW" altLang="en-US" kern="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聯遞系統</a:t>
            </a:r>
            <a:endParaRPr lang="zh-HK" altLang="en-US" kern="0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28" name="群組 27"/>
          <p:cNvGrpSpPr/>
          <p:nvPr/>
        </p:nvGrpSpPr>
        <p:grpSpPr>
          <a:xfrm>
            <a:off x="1871664" y="2327275"/>
            <a:ext cx="3082925" cy="2960688"/>
            <a:chOff x="347663" y="2327275"/>
            <a:chExt cx="3082925" cy="2960688"/>
          </a:xfrm>
        </p:grpSpPr>
        <p:grpSp>
          <p:nvGrpSpPr>
            <p:cNvPr id="27" name="群組 26"/>
            <p:cNvGrpSpPr/>
            <p:nvPr/>
          </p:nvGrpSpPr>
          <p:grpSpPr>
            <a:xfrm>
              <a:off x="347663" y="2327275"/>
              <a:ext cx="3082925" cy="2960688"/>
              <a:chOff x="347663" y="2327275"/>
              <a:chExt cx="3082925" cy="2960688"/>
            </a:xfrm>
          </p:grpSpPr>
          <p:pic>
            <p:nvPicPr>
              <p:cNvPr id="4" name="Picture 6" descr="MCj02236480000[1]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7663" y="2843213"/>
                <a:ext cx="2016125" cy="15795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" name="AutoShape 8"/>
              <p:cNvSpPr>
                <a:spLocks noChangeArrowheads="1"/>
              </p:cNvSpPr>
              <p:nvPr/>
            </p:nvSpPr>
            <p:spPr bwMode="auto">
              <a:xfrm rot="5400000">
                <a:off x="2689226" y="3168650"/>
                <a:ext cx="431800" cy="1050925"/>
              </a:xfrm>
              <a:prstGeom prst="upDownArrow">
                <a:avLst>
                  <a:gd name="adj1" fmla="val 50000"/>
                  <a:gd name="adj2" fmla="val 48676"/>
                </a:avLst>
              </a:prstGeom>
              <a:solidFill>
                <a:srgbClr val="FFFF99"/>
              </a:solidFill>
              <a:ln w="28575">
                <a:solidFill>
                  <a:srgbClr val="FF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dist" eaLnBrk="1" hangingPunct="1">
                  <a:spcBef>
                    <a:spcPct val="50000"/>
                  </a:spcBef>
                  <a:defRPr/>
                </a:pPr>
                <a:endParaRPr lang="zh-HK" alt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0" name="Text Box 35"/>
              <p:cNvSpPr txBox="1">
                <a:spLocks noChangeArrowheads="1"/>
              </p:cNvSpPr>
              <p:nvPr/>
            </p:nvSpPr>
            <p:spPr bwMode="auto">
              <a:xfrm>
                <a:off x="900113" y="2327275"/>
                <a:ext cx="855662" cy="400050"/>
              </a:xfrm>
              <a:prstGeom prst="rect">
                <a:avLst/>
              </a:prstGeom>
              <a:solidFill>
                <a:srgbClr val="CCFFFF"/>
              </a:solidFill>
              <a:ln w="38100">
                <a:solidFill>
                  <a:srgbClr val="99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folHlink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folHlink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folHlink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folHlink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dist" eaLnBrk="1" hangingPunct="1">
                  <a:spcBef>
                    <a:spcPct val="50000"/>
                  </a:spcBef>
                  <a:buClrTx/>
                  <a:buSzTx/>
                  <a:buFontTx/>
                  <a:buNone/>
                </a:pPr>
                <a:r>
                  <a:rPr lang="zh-TW" altLang="en-US" sz="2000" b="1">
                    <a:solidFill>
                      <a:schemeClr val="tx1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學校</a:t>
                </a:r>
              </a:p>
            </p:txBody>
          </p:sp>
          <p:sp>
            <p:nvSpPr>
              <p:cNvPr id="21" name="AutoShape 31"/>
              <p:cNvSpPr>
                <a:spLocks noChangeArrowheads="1"/>
              </p:cNvSpPr>
              <p:nvPr/>
            </p:nvSpPr>
            <p:spPr bwMode="auto">
              <a:xfrm>
                <a:off x="581025" y="4525963"/>
                <a:ext cx="1676400" cy="762000"/>
              </a:xfrm>
              <a:prstGeom prst="flowChartPunchedTape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folHlink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folHlink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folHlink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folHlink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HK" altLang="zh-HK" sz="1000" b="1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</p:grpSp>
        <p:sp>
          <p:nvSpPr>
            <p:cNvPr id="22" name="Rectangle 52"/>
            <p:cNvSpPr>
              <a:spLocks noChangeArrowheads="1"/>
            </p:cNvSpPr>
            <p:nvPr/>
          </p:nvSpPr>
          <p:spPr bwMode="auto">
            <a:xfrm>
              <a:off x="620713" y="4708525"/>
              <a:ext cx="170815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folHlink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folHlink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folHlink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folHlink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zh-TW" altLang="en-US" sz="2000" dirty="0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網上校管系统</a:t>
              </a:r>
            </a:p>
          </p:txBody>
        </p:sp>
      </p:grpSp>
      <p:sp>
        <p:nvSpPr>
          <p:cNvPr id="23" name="Text Box 33"/>
          <p:cNvSpPr txBox="1">
            <a:spLocks noChangeArrowheads="1"/>
          </p:cNvSpPr>
          <p:nvPr/>
        </p:nvSpPr>
        <p:spPr bwMode="auto">
          <a:xfrm>
            <a:off x="3903663" y="5753101"/>
            <a:ext cx="3808412" cy="523875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TW" alt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便捷及安全的傳送途徑</a:t>
            </a:r>
          </a:p>
        </p:txBody>
      </p:sp>
      <p:grpSp>
        <p:nvGrpSpPr>
          <p:cNvPr id="24" name="群組 23"/>
          <p:cNvGrpSpPr/>
          <p:nvPr/>
        </p:nvGrpSpPr>
        <p:grpSpPr>
          <a:xfrm>
            <a:off x="6569076" y="4546600"/>
            <a:ext cx="3946525" cy="1030288"/>
            <a:chOff x="5045075" y="4546600"/>
            <a:chExt cx="3946525" cy="1030288"/>
          </a:xfrm>
        </p:grpSpPr>
        <p:sp>
          <p:nvSpPr>
            <p:cNvPr id="25" name="AutoShape 16"/>
            <p:cNvSpPr>
              <a:spLocks noChangeArrowheads="1"/>
            </p:cNvSpPr>
            <p:nvPr/>
          </p:nvSpPr>
          <p:spPr bwMode="auto">
            <a:xfrm rot="17875699">
              <a:off x="5357019" y="4234656"/>
              <a:ext cx="431800" cy="1055688"/>
            </a:xfrm>
            <a:prstGeom prst="upDownArrow">
              <a:avLst>
                <a:gd name="adj1" fmla="val 50000"/>
                <a:gd name="adj2" fmla="val 48897"/>
              </a:avLst>
            </a:prstGeom>
            <a:solidFill>
              <a:srgbClr val="FFFF99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algn="dist" eaLnBrk="1" hangingPunct="1">
                <a:spcBef>
                  <a:spcPct val="50000"/>
                </a:spcBef>
                <a:defRPr/>
              </a:pPr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pic>
          <p:nvPicPr>
            <p:cNvPr id="26" name="圖片 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5525" y="4776788"/>
              <a:ext cx="2886075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1885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071664" y="260648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zh-TW" altLang="en-US" kern="0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預覽 </a:t>
            </a:r>
            <a:r>
              <a:rPr lang="en-US" altLang="zh-TW" kern="0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[</a:t>
            </a:r>
            <a:r>
              <a:rPr lang="zh-TW" altLang="en-US" kern="0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表格 </a:t>
            </a:r>
            <a:r>
              <a:rPr lang="en-US" altLang="zh-TW" kern="0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A - </a:t>
            </a:r>
            <a:r>
              <a:rPr lang="zh-TW" altLang="en-US" kern="0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學生離校</a:t>
            </a:r>
            <a:r>
              <a:rPr lang="en-US" altLang="zh-TW" kern="0" dirty="0">
                <a:solidFill>
                  <a:srgbClr val="6666FF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]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5388C7-A278-41A0-80F1-8A0FA199D0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089" y="1196752"/>
            <a:ext cx="7471420" cy="4717420"/>
          </a:xfrm>
          <a:prstGeom prst="rect">
            <a:avLst/>
          </a:prstGeom>
        </p:spPr>
      </p:pic>
      <p:sp>
        <p:nvSpPr>
          <p:cNvPr id="6" name="Rectangle 29">
            <a:extLst>
              <a:ext uri="{FF2B5EF4-FFF2-40B4-BE49-F238E27FC236}">
                <a16:creationId xmlns:a16="http://schemas.microsoft.com/office/drawing/2014/main" id="{35EADCBB-39A5-465B-9B2B-0A7852221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2024" y="1916832"/>
            <a:ext cx="504056" cy="392112"/>
          </a:xfrm>
          <a:prstGeom prst="rect">
            <a:avLst/>
          </a:prstGeom>
          <a:noFill/>
          <a:ln w="2540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folHlink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fol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HK" sz="28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27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051264" y="0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zh-TW" altLang="en-US" kern="0" dirty="0">
                <a:solidFill>
                  <a:srgbClr val="6666FF"/>
                </a:solidFill>
                <a:effectLst/>
              </a:rPr>
              <a:t>預覽 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[</a:t>
            </a:r>
            <a:r>
              <a:rPr lang="zh-TW" altLang="en-US" kern="0" dirty="0">
                <a:solidFill>
                  <a:srgbClr val="6666FF"/>
                </a:solidFill>
                <a:effectLst/>
              </a:rPr>
              <a:t>表格 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A - </a:t>
            </a:r>
            <a:r>
              <a:rPr lang="zh-TW" altLang="en-US" kern="0" dirty="0">
                <a:solidFill>
                  <a:srgbClr val="6666FF"/>
                </a:solidFill>
                <a:effectLst/>
              </a:rPr>
              <a:t>學生離校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]</a:t>
            </a:r>
          </a:p>
        </p:txBody>
      </p:sp>
      <p:sp>
        <p:nvSpPr>
          <p:cNvPr id="2" name="矩形 1"/>
          <p:cNvSpPr/>
          <p:nvPr/>
        </p:nvSpPr>
        <p:spPr bwMode="auto">
          <a:xfrm>
            <a:off x="3575720" y="2780928"/>
            <a:ext cx="648072" cy="1440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</a:pPr>
            <a:endParaRPr lang="zh-HK" altLang="en-US" sz="3200" b="1">
              <a:solidFill>
                <a:srgbClr val="0000FF"/>
              </a:solidFill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899756" y="3576183"/>
            <a:ext cx="648072" cy="1440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</a:pPr>
            <a:endParaRPr lang="zh-HK" altLang="en-US" sz="3200" b="1">
              <a:solidFill>
                <a:srgbClr val="0000FF"/>
              </a:solidFill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941015" y="3136773"/>
            <a:ext cx="648072" cy="1440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</a:pPr>
            <a:endParaRPr lang="zh-HK" altLang="en-US" sz="3200" b="1">
              <a:solidFill>
                <a:srgbClr val="0000FF"/>
              </a:solidFill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4151784" y="3310385"/>
            <a:ext cx="792088" cy="1440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</a:pPr>
            <a:endParaRPr lang="zh-HK" altLang="en-US" sz="3200" b="1">
              <a:solidFill>
                <a:srgbClr val="0000FF"/>
              </a:solidFill>
              <a:latin typeface="Trebuchet MS" pitchFamily="34" charset="0"/>
              <a:ea typeface="新細明體" pitchFamily="18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2"/>
          <a:srcRect l="1605" t="4540" r="-1605" b="-1135"/>
          <a:stretch/>
        </p:blipFill>
        <p:spPr>
          <a:xfrm>
            <a:off x="1977936" y="729950"/>
            <a:ext cx="8676456" cy="612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53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143672" y="190806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zh-TW" altLang="en-US" kern="0" dirty="0">
                <a:solidFill>
                  <a:srgbClr val="6666FF"/>
                </a:solidFill>
                <a:effectLst/>
              </a:rPr>
              <a:t>確認 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[</a:t>
            </a:r>
            <a:r>
              <a:rPr lang="zh-TW" altLang="en-US" kern="0" dirty="0">
                <a:solidFill>
                  <a:srgbClr val="6666FF"/>
                </a:solidFill>
                <a:effectLst/>
              </a:rPr>
              <a:t>表格 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A - </a:t>
            </a:r>
            <a:r>
              <a:rPr lang="zh-TW" altLang="en-US" kern="0" dirty="0">
                <a:solidFill>
                  <a:srgbClr val="6666FF"/>
                </a:solidFill>
                <a:effectLst/>
              </a:rPr>
              <a:t>學生離校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]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5388C7-A278-41A0-80F1-8A0FA199D0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089" y="1196752"/>
            <a:ext cx="7471420" cy="4717420"/>
          </a:xfrm>
          <a:prstGeom prst="rect">
            <a:avLst/>
          </a:prstGeom>
        </p:spPr>
      </p:pic>
      <p:sp>
        <p:nvSpPr>
          <p:cNvPr id="5" name="Rectangle 29">
            <a:extLst>
              <a:ext uri="{FF2B5EF4-FFF2-40B4-BE49-F238E27FC236}">
                <a16:creationId xmlns:a16="http://schemas.microsoft.com/office/drawing/2014/main" id="{95BA8770-45B8-4331-A41A-398B4D49DA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1964" y="1916832"/>
            <a:ext cx="540060" cy="392112"/>
          </a:xfrm>
          <a:prstGeom prst="rect">
            <a:avLst/>
          </a:prstGeom>
          <a:noFill/>
          <a:ln w="2540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folHlink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fol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HK" sz="28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46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143672" y="190806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zh-TW" altLang="en-US" kern="0" dirty="0">
                <a:solidFill>
                  <a:srgbClr val="6666FF"/>
                </a:solidFill>
                <a:effectLst/>
              </a:rPr>
              <a:t>確認 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[</a:t>
            </a:r>
            <a:r>
              <a:rPr lang="zh-TW" altLang="en-US" kern="0" dirty="0">
                <a:solidFill>
                  <a:srgbClr val="6666FF"/>
                </a:solidFill>
                <a:effectLst/>
              </a:rPr>
              <a:t>表格 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A - </a:t>
            </a:r>
            <a:r>
              <a:rPr lang="zh-TW" altLang="en-US" kern="0" dirty="0">
                <a:solidFill>
                  <a:srgbClr val="6666FF"/>
                </a:solidFill>
                <a:effectLst/>
              </a:rPr>
              <a:t>學生離校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]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406F267-45B0-44B5-8A34-B65D68EDE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6588" y="1340768"/>
            <a:ext cx="7378824" cy="4679858"/>
          </a:xfrm>
          <a:prstGeom prst="rect">
            <a:avLst/>
          </a:prstGeom>
        </p:spPr>
      </p:pic>
      <p:sp>
        <p:nvSpPr>
          <p:cNvPr id="6" name="Rectangle 29">
            <a:extLst>
              <a:ext uri="{FF2B5EF4-FFF2-40B4-BE49-F238E27FC236}">
                <a16:creationId xmlns:a16="http://schemas.microsoft.com/office/drawing/2014/main" id="{69919ACC-6A6B-475D-B7BB-6A10593F97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1864" y="3933056"/>
            <a:ext cx="540060" cy="392112"/>
          </a:xfrm>
          <a:prstGeom prst="rect">
            <a:avLst/>
          </a:prstGeom>
          <a:noFill/>
          <a:ln w="2540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folHlink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fol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HK" sz="28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931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3143672" y="188640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zh-TW" altLang="en-US" kern="0" dirty="0">
                <a:solidFill>
                  <a:srgbClr val="6666FF"/>
                </a:solidFill>
                <a:effectLst/>
              </a:rPr>
              <a:t>傳送 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[</a:t>
            </a:r>
            <a:r>
              <a:rPr lang="zh-TW" altLang="en-US" kern="0" dirty="0">
                <a:solidFill>
                  <a:srgbClr val="6666FF"/>
                </a:solidFill>
                <a:effectLst/>
              </a:rPr>
              <a:t>表格 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A - </a:t>
            </a:r>
            <a:r>
              <a:rPr lang="zh-TW" altLang="en-US" kern="0" dirty="0">
                <a:solidFill>
                  <a:srgbClr val="6666FF"/>
                </a:solidFill>
                <a:effectLst/>
              </a:rPr>
              <a:t>學生離校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]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D467BE-BBB5-4AC4-BD4F-8CB727F7B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764" y="1399595"/>
            <a:ext cx="8820472" cy="4058810"/>
          </a:xfrm>
          <a:prstGeom prst="rect">
            <a:avLst/>
          </a:prstGeom>
        </p:spPr>
      </p:pic>
      <p:sp>
        <p:nvSpPr>
          <p:cNvPr id="5" name="Rectangle 29">
            <a:extLst>
              <a:ext uri="{FF2B5EF4-FFF2-40B4-BE49-F238E27FC236}">
                <a16:creationId xmlns:a16="http://schemas.microsoft.com/office/drawing/2014/main" id="{C0C5A9A1-7F16-43B8-89BF-4E00E70DA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0888" y="4869160"/>
            <a:ext cx="4960456" cy="288032"/>
          </a:xfrm>
          <a:prstGeom prst="rect">
            <a:avLst/>
          </a:prstGeom>
          <a:noFill/>
          <a:ln w="2540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folHlink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fol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HK" sz="28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17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3143672" y="187102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zh-TW" altLang="en-US" kern="0" dirty="0">
                <a:solidFill>
                  <a:srgbClr val="6666FF"/>
                </a:solidFill>
                <a:effectLst/>
              </a:rPr>
              <a:t>傳送 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[</a:t>
            </a:r>
            <a:r>
              <a:rPr lang="zh-TW" altLang="en-US" kern="0" dirty="0">
                <a:solidFill>
                  <a:srgbClr val="6666FF"/>
                </a:solidFill>
                <a:effectLst/>
              </a:rPr>
              <a:t>表格 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A - </a:t>
            </a:r>
            <a:r>
              <a:rPr lang="zh-TW" altLang="en-US" kern="0" dirty="0">
                <a:solidFill>
                  <a:srgbClr val="6666FF"/>
                </a:solidFill>
                <a:effectLst/>
              </a:rPr>
              <a:t>學生離校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]</a:t>
            </a:r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7175500" y="2060575"/>
            <a:ext cx="2808288" cy="719138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zh-TW" alt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檢視檔案附件</a:t>
            </a: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8375650" y="2781300"/>
            <a:ext cx="457200" cy="6096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CC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dist" eaLnBrk="1" hangingPunct="1">
              <a:spcBef>
                <a:spcPct val="50000"/>
              </a:spcBef>
              <a:defRPr/>
            </a:pPr>
            <a:endParaRPr lang="zh-HK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7175500" y="3357564"/>
            <a:ext cx="2808288" cy="719137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zh-TW" alt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按 </a:t>
            </a:r>
            <a:r>
              <a:rPr lang="en-US" altLang="zh-TW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[</a:t>
            </a:r>
            <a:r>
              <a:rPr lang="zh-TW" alt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傳送</a:t>
            </a:r>
            <a:r>
              <a:rPr lang="en-US" altLang="zh-TW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]</a:t>
            </a: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>
            <a:off x="8399463" y="4076700"/>
            <a:ext cx="457200" cy="609600"/>
          </a:xfrm>
          <a:prstGeom prst="downArrow">
            <a:avLst>
              <a:gd name="adj1" fmla="val 50000"/>
              <a:gd name="adj2" fmla="val 33333"/>
            </a:avLst>
          </a:prstGeom>
          <a:solidFill>
            <a:srgbClr val="CC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dist" eaLnBrk="1" hangingPunct="1">
              <a:spcBef>
                <a:spcPct val="50000"/>
              </a:spcBef>
              <a:defRPr/>
            </a:pPr>
            <a:endParaRPr lang="zh-HK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7032625" y="4652964"/>
            <a:ext cx="3240088" cy="720725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zh-TW" alt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輸入學校密碼匙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3BAF24-9FBA-42F8-A9E5-E8213FE6E2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580" y="1484785"/>
            <a:ext cx="4817021" cy="4033043"/>
          </a:xfrm>
          <a:prstGeom prst="rect">
            <a:avLst/>
          </a:prstGeom>
        </p:spPr>
      </p:pic>
      <p:sp>
        <p:nvSpPr>
          <p:cNvPr id="10" name="Rectangle 29">
            <a:extLst>
              <a:ext uri="{FF2B5EF4-FFF2-40B4-BE49-F238E27FC236}">
                <a16:creationId xmlns:a16="http://schemas.microsoft.com/office/drawing/2014/main" id="{F0F8FAA0-321D-43FA-85FC-74F5F2285C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1864" y="5149180"/>
            <a:ext cx="504056" cy="288032"/>
          </a:xfrm>
          <a:prstGeom prst="rect">
            <a:avLst/>
          </a:prstGeom>
          <a:noFill/>
          <a:ln w="2540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folHlink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fol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HK" sz="28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28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3143672" y="188640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zh-TW" altLang="en-US" kern="0" dirty="0">
                <a:solidFill>
                  <a:srgbClr val="6666FF"/>
                </a:solidFill>
                <a:effectLst/>
              </a:rPr>
              <a:t>傳送 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[</a:t>
            </a:r>
            <a:r>
              <a:rPr lang="zh-TW" altLang="en-US" kern="0" dirty="0">
                <a:solidFill>
                  <a:srgbClr val="6666FF"/>
                </a:solidFill>
                <a:effectLst/>
              </a:rPr>
              <a:t>表格 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A - </a:t>
            </a:r>
            <a:r>
              <a:rPr lang="zh-TW" altLang="en-US" kern="0" dirty="0">
                <a:solidFill>
                  <a:srgbClr val="6666FF"/>
                </a:solidFill>
                <a:effectLst/>
              </a:rPr>
              <a:t>學生離校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]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BBB6EBF-2553-408E-AF6E-684DE68A2D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6629" y="1844825"/>
            <a:ext cx="6658742" cy="268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69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 txBox="1">
            <a:spLocks noChangeArrowheads="1"/>
          </p:cNvSpPr>
          <p:nvPr/>
        </p:nvSpPr>
        <p:spPr bwMode="auto">
          <a:xfrm>
            <a:off x="3143672" y="188640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zh-TW" altLang="en-US" kern="0" dirty="0">
                <a:solidFill>
                  <a:srgbClr val="6666FF"/>
                </a:solidFill>
                <a:effectLst/>
              </a:rPr>
              <a:t>傳送 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[</a:t>
            </a:r>
            <a:r>
              <a:rPr lang="zh-TW" altLang="en-US" kern="0" dirty="0">
                <a:solidFill>
                  <a:srgbClr val="6666FF"/>
                </a:solidFill>
                <a:effectLst/>
              </a:rPr>
              <a:t>表格 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A - </a:t>
            </a:r>
            <a:r>
              <a:rPr lang="zh-TW" altLang="en-US" kern="0" dirty="0">
                <a:solidFill>
                  <a:srgbClr val="6666FF"/>
                </a:solidFill>
                <a:effectLst/>
              </a:rPr>
              <a:t>學生離校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]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5F1AAC-77CA-4E28-BB5E-98EE6FE45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784" y="1772816"/>
            <a:ext cx="8460432" cy="3798936"/>
          </a:xfrm>
          <a:prstGeom prst="rect">
            <a:avLst/>
          </a:prstGeom>
        </p:spPr>
      </p:pic>
      <p:sp>
        <p:nvSpPr>
          <p:cNvPr id="6" name="Rectangle 29">
            <a:extLst>
              <a:ext uri="{FF2B5EF4-FFF2-40B4-BE49-F238E27FC236}">
                <a16:creationId xmlns:a16="http://schemas.microsoft.com/office/drawing/2014/main" id="{F5205901-FB64-4015-83EC-D600CBAC91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5760" y="5283720"/>
            <a:ext cx="504056" cy="288032"/>
          </a:xfrm>
          <a:prstGeom prst="rect">
            <a:avLst/>
          </a:prstGeom>
          <a:noFill/>
          <a:ln w="2540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folHlink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fol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HK" sz="2800" b="1">
              <a:solidFill>
                <a:schemeClr val="tx1"/>
              </a:solidFill>
            </a:endParaRPr>
          </a:p>
        </p:txBody>
      </p:sp>
      <p:sp>
        <p:nvSpPr>
          <p:cNvPr id="7" name="Rectangle 29">
            <a:extLst>
              <a:ext uri="{FF2B5EF4-FFF2-40B4-BE49-F238E27FC236}">
                <a16:creationId xmlns:a16="http://schemas.microsoft.com/office/drawing/2014/main" id="{85F3B3CE-CC16-456E-AE98-E6DAE43D8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8118" y="1916832"/>
            <a:ext cx="1041698" cy="288032"/>
          </a:xfrm>
          <a:prstGeom prst="rect">
            <a:avLst/>
          </a:prstGeom>
          <a:noFill/>
          <a:ln w="2540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folHlink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fol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HK" sz="28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521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3181672" y="188640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zh-TW" altLang="en-US" kern="0" dirty="0">
                <a:solidFill>
                  <a:srgbClr val="6666FF"/>
                </a:solidFill>
                <a:effectLst/>
              </a:rPr>
              <a:t>傳送 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[</a:t>
            </a:r>
            <a:r>
              <a:rPr lang="zh-TW" altLang="en-US" kern="0" dirty="0">
                <a:solidFill>
                  <a:srgbClr val="6666FF"/>
                </a:solidFill>
                <a:effectLst/>
              </a:rPr>
              <a:t>表格 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A - </a:t>
            </a:r>
            <a:r>
              <a:rPr lang="zh-TW" altLang="en-US" kern="0" dirty="0">
                <a:solidFill>
                  <a:srgbClr val="6666FF"/>
                </a:solidFill>
                <a:effectLst/>
              </a:rPr>
              <a:t>學生離校</a:t>
            </a:r>
            <a:r>
              <a:rPr lang="en-US" altLang="zh-TW" kern="0" dirty="0">
                <a:solidFill>
                  <a:srgbClr val="6666FF"/>
                </a:solidFill>
                <a:effectLst/>
              </a:rPr>
              <a:t>]</a:t>
            </a: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1847851" y="3919712"/>
            <a:ext cx="1439863" cy="719137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zh-TW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可輸出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6200000">
            <a:off x="3490913" y="3945111"/>
            <a:ext cx="457200" cy="720725"/>
          </a:xfrm>
          <a:prstGeom prst="downArrow">
            <a:avLst>
              <a:gd name="adj1" fmla="val 50000"/>
              <a:gd name="adj2" fmla="val 39410"/>
            </a:avLst>
          </a:prstGeom>
          <a:solidFill>
            <a:srgbClr val="CC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dist" eaLnBrk="1" hangingPunct="1">
              <a:spcBef>
                <a:spcPct val="50000"/>
              </a:spcBef>
              <a:defRPr/>
            </a:pPr>
            <a:endParaRPr lang="zh-HK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4151313" y="3919712"/>
            <a:ext cx="1439862" cy="719137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zh-TW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處理中</a:t>
            </a:r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 rot="16200000">
            <a:off x="5811838" y="3929236"/>
            <a:ext cx="457200" cy="752475"/>
          </a:xfrm>
          <a:prstGeom prst="downArrow">
            <a:avLst>
              <a:gd name="adj1" fmla="val 50000"/>
              <a:gd name="adj2" fmla="val 41146"/>
            </a:avLst>
          </a:prstGeom>
          <a:solidFill>
            <a:srgbClr val="CC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dist" eaLnBrk="1" hangingPunct="1">
              <a:spcBef>
                <a:spcPct val="50000"/>
              </a:spcBef>
              <a:defRPr/>
            </a:pPr>
            <a:endParaRPr lang="zh-HK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5" name="AutoShape 11"/>
          <p:cNvSpPr>
            <a:spLocks noChangeArrowheads="1"/>
          </p:cNvSpPr>
          <p:nvPr/>
        </p:nvSpPr>
        <p:spPr bwMode="auto">
          <a:xfrm>
            <a:off x="6489701" y="3932412"/>
            <a:ext cx="1439863" cy="720725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zh-TW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已輸出</a:t>
            </a:r>
          </a:p>
        </p:txBody>
      </p:sp>
      <p:sp>
        <p:nvSpPr>
          <p:cNvPr id="16" name="AutoShape 10"/>
          <p:cNvSpPr>
            <a:spLocks noChangeArrowheads="1"/>
          </p:cNvSpPr>
          <p:nvPr/>
        </p:nvSpPr>
        <p:spPr bwMode="auto">
          <a:xfrm rot="16200000">
            <a:off x="8154988" y="3929236"/>
            <a:ext cx="457200" cy="752475"/>
          </a:xfrm>
          <a:prstGeom prst="downArrow">
            <a:avLst>
              <a:gd name="adj1" fmla="val 50000"/>
              <a:gd name="adj2" fmla="val 41146"/>
            </a:avLst>
          </a:prstGeom>
          <a:solidFill>
            <a:srgbClr val="CCFFFF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dist" eaLnBrk="1" hangingPunct="1">
              <a:spcBef>
                <a:spcPct val="50000"/>
              </a:spcBef>
              <a:defRPr/>
            </a:pPr>
            <a:endParaRPr lang="zh-HK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7" name="AutoShape 11"/>
          <p:cNvSpPr>
            <a:spLocks noChangeArrowheads="1"/>
          </p:cNvSpPr>
          <p:nvPr/>
        </p:nvSpPr>
        <p:spPr bwMode="auto">
          <a:xfrm>
            <a:off x="8832851" y="3932412"/>
            <a:ext cx="1439863" cy="720725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zh-TW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已接收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6731944-D39E-4C2A-9E49-66CA66060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756" y="2155867"/>
            <a:ext cx="8964488" cy="1250123"/>
          </a:xfrm>
          <a:prstGeom prst="rect">
            <a:avLst/>
          </a:prstGeom>
        </p:spPr>
      </p:pic>
      <p:sp>
        <p:nvSpPr>
          <p:cNvPr id="19" name="Rectangle 29">
            <a:extLst>
              <a:ext uri="{FF2B5EF4-FFF2-40B4-BE49-F238E27FC236}">
                <a16:creationId xmlns:a16="http://schemas.microsoft.com/office/drawing/2014/main" id="{CC383DB8-BC9D-4C21-80F4-56266745B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3592" y="2492896"/>
            <a:ext cx="476202" cy="281741"/>
          </a:xfrm>
          <a:prstGeom prst="rect">
            <a:avLst/>
          </a:prstGeom>
          <a:noFill/>
          <a:ln w="2540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folHlink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fol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HK" sz="28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76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zh-HK" b="1" dirty="0"/>
              <a:t>練習一</a:t>
            </a:r>
            <a:r>
              <a:rPr lang="en-US" altLang="zh-HK" b="1" dirty="0"/>
              <a:t>: </a:t>
            </a:r>
            <a:r>
              <a:rPr lang="zh-TW" altLang="zh-HK" b="1" dirty="0"/>
              <a:t>寄發訊息</a:t>
            </a:r>
            <a:endParaRPr lang="zh-HK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12132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6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甚麼是聯遞系統</a:t>
            </a:r>
            <a:r>
              <a:rPr lang="zh-CN" altLang="en-US" sz="36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?</a:t>
            </a:r>
            <a:endParaRPr lang="en-US" altLang="zh-TW" sz="3600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703388" y="1557339"/>
            <a:ext cx="8424862" cy="4498975"/>
          </a:xfrm>
        </p:spPr>
        <p:txBody>
          <a:bodyPr/>
          <a:lstStyle/>
          <a:p>
            <a:pPr marL="342900" indent="-342900" defTabSz="914400">
              <a:buClr>
                <a:schemeClr val="tx1"/>
              </a:buClr>
              <a:buFont typeface="Wingdings" panose="05000000000000000000" pitchFamily="2" charset="2"/>
              <a:buChar char="l"/>
            </a:pPr>
            <a:r>
              <a:rPr lang="zh-TW" altLang="en-US" sz="3200" kern="1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處理學校與教育局、考評局、在職家庭及學生資助事務處</a:t>
            </a:r>
            <a:r>
              <a:rPr lang="en-US" altLang="zh-TW" sz="3200" kern="1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kern="1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學生資助處</a:t>
            </a:r>
            <a:r>
              <a:rPr lang="en-US" altLang="zh-TW" sz="3200" kern="1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200" kern="1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及庫務署之間的訊息互換</a:t>
            </a:r>
            <a:endParaRPr lang="en-US" altLang="zh-TW" sz="3200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 defTabSz="914400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Char char="l"/>
            </a:pPr>
            <a:endParaRPr lang="en-US" altLang="zh-TW" sz="3200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 defTabSz="914400">
              <a:lnSpc>
                <a:spcPts val="3000"/>
              </a:lnSpc>
              <a:buClr>
                <a:schemeClr val="tx1"/>
              </a:buClr>
              <a:buFont typeface="Wingdings" panose="05000000000000000000" pitchFamily="2" charset="2"/>
              <a:buChar char="l"/>
            </a:pPr>
            <a:r>
              <a:rPr lang="zh-TW" altLang="en-US" sz="3200" kern="1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管理用於開啓訊息及寄發訊息的</a:t>
            </a:r>
            <a:r>
              <a:rPr lang="zh-TW" altLang="en-US" sz="3200" kern="1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學校密碼匙</a:t>
            </a:r>
          </a:p>
        </p:txBody>
      </p:sp>
    </p:spTree>
    <p:extLst>
      <p:ext uri="{BB962C8B-B14F-4D97-AF65-F5344CB8AC3E}">
        <p14:creationId xmlns:p14="http://schemas.microsoft.com/office/powerpoint/2010/main" val="367293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zh-HK" b="1" dirty="0"/>
              <a:t>練習</a:t>
            </a:r>
            <a:r>
              <a:rPr lang="zh-TW" altLang="en-US" b="1" dirty="0"/>
              <a:t>二</a:t>
            </a:r>
            <a:r>
              <a:rPr lang="en-US" altLang="zh-HK" b="1" dirty="0"/>
              <a:t>:</a:t>
            </a:r>
            <a:r>
              <a:rPr lang="zh-TW" altLang="zh-HK" b="1" dirty="0"/>
              <a:t>再傳送寄發訊息</a:t>
            </a:r>
            <a:endParaRPr lang="zh-HK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0605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0C48A8-FA23-4E33-962D-221DBD8D8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764" y="1340769"/>
            <a:ext cx="8820472" cy="4508807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215680" y="188640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zh-TW" altLang="en-US" kern="0" dirty="0">
                <a:solidFill>
                  <a:srgbClr val="0070C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寄發訊息 </a:t>
            </a:r>
            <a:r>
              <a:rPr lang="en-US" altLang="zh-TW" kern="0" dirty="0">
                <a:solidFill>
                  <a:srgbClr val="0070C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</a:t>
            </a:r>
            <a:r>
              <a:rPr lang="zh-TW" altLang="en-US" kern="0" dirty="0">
                <a:solidFill>
                  <a:srgbClr val="0070C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搜尋</a:t>
            </a:r>
          </a:p>
        </p:txBody>
      </p:sp>
      <p:sp>
        <p:nvSpPr>
          <p:cNvPr id="7" name="Rectangle 29">
            <a:extLst>
              <a:ext uri="{FF2B5EF4-FFF2-40B4-BE49-F238E27FC236}">
                <a16:creationId xmlns:a16="http://schemas.microsoft.com/office/drawing/2014/main" id="{147BECC4-0D68-48A6-8937-D38D2F09A9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0702" y="4047009"/>
            <a:ext cx="1368152" cy="288032"/>
          </a:xfrm>
          <a:prstGeom prst="rect">
            <a:avLst/>
          </a:prstGeom>
          <a:noFill/>
          <a:ln w="2540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folHlink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fol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HK" sz="2800" b="1">
              <a:solidFill>
                <a:schemeClr val="tx1"/>
              </a:solidFill>
            </a:endParaRPr>
          </a:p>
        </p:txBody>
      </p:sp>
      <p:sp>
        <p:nvSpPr>
          <p:cNvPr id="8" name="Rectangle 29">
            <a:extLst>
              <a:ext uri="{FF2B5EF4-FFF2-40B4-BE49-F238E27FC236}">
                <a16:creationId xmlns:a16="http://schemas.microsoft.com/office/drawing/2014/main" id="{16160C59-6A71-4D38-AD0A-177384D99B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6077" y="2094404"/>
            <a:ext cx="628548" cy="288032"/>
          </a:xfrm>
          <a:prstGeom prst="rect">
            <a:avLst/>
          </a:prstGeom>
          <a:noFill/>
          <a:ln w="2540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folHlink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fol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HK" sz="28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03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215680" y="188640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zh-TW" altLang="en-US" kern="0" dirty="0">
                <a:solidFill>
                  <a:srgbClr val="0070C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寄發訊息 </a:t>
            </a:r>
            <a:r>
              <a:rPr lang="en-US" altLang="zh-TW" kern="0" dirty="0">
                <a:solidFill>
                  <a:srgbClr val="0070C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&gt;</a:t>
            </a:r>
            <a:r>
              <a:rPr lang="zh-TW" altLang="en-US" kern="0" dirty="0">
                <a:solidFill>
                  <a:srgbClr val="0070C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 搜尋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1772568" y="1340768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2800" dirty="0"/>
              <a:t>輸入所需搜尋的資料 </a:t>
            </a:r>
            <a:r>
              <a:rPr lang="en-US" altLang="zh-TW" sz="2800" dirty="0"/>
              <a:t>(</a:t>
            </a:r>
            <a:r>
              <a:rPr lang="zh-TW" altLang="en-US" sz="2800" dirty="0"/>
              <a:t>例：</a:t>
            </a:r>
            <a:r>
              <a:rPr lang="en-US" altLang="zh-TW" sz="2800" dirty="0"/>
              <a:t>Form A)</a:t>
            </a:r>
            <a:endParaRPr lang="zh-HK" alt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4A88EC-00BC-41EE-BBE7-7464834806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863989"/>
            <a:ext cx="9144000" cy="4495965"/>
          </a:xfrm>
          <a:prstGeom prst="rect">
            <a:avLst/>
          </a:prstGeom>
        </p:spPr>
      </p:pic>
      <p:sp>
        <p:nvSpPr>
          <p:cNvPr id="9" name="Rectangle 29">
            <a:extLst>
              <a:ext uri="{FF2B5EF4-FFF2-40B4-BE49-F238E27FC236}">
                <a16:creationId xmlns:a16="http://schemas.microsoft.com/office/drawing/2014/main" id="{9F1375BE-5523-4E74-858E-8A2EBF8D3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2224" y="2924944"/>
            <a:ext cx="576064" cy="273678"/>
          </a:xfrm>
          <a:prstGeom prst="rect">
            <a:avLst/>
          </a:prstGeom>
          <a:noFill/>
          <a:ln w="2540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folHlink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fol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HK" sz="2800" b="1" dirty="0">
              <a:solidFill>
                <a:schemeClr val="tx1"/>
              </a:solidFill>
            </a:endParaRPr>
          </a:p>
        </p:txBody>
      </p:sp>
      <p:sp>
        <p:nvSpPr>
          <p:cNvPr id="11" name="Rectangle 29">
            <a:extLst>
              <a:ext uri="{FF2B5EF4-FFF2-40B4-BE49-F238E27FC236}">
                <a16:creationId xmlns:a16="http://schemas.microsoft.com/office/drawing/2014/main" id="{BA3104F3-F87C-4A77-A6B7-7F4890838B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1944" y="5380393"/>
            <a:ext cx="1296144" cy="928927"/>
          </a:xfrm>
          <a:prstGeom prst="rect">
            <a:avLst/>
          </a:prstGeom>
          <a:noFill/>
          <a:ln w="2540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folHlink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fol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HK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10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群組 1"/>
          <p:cNvGrpSpPr/>
          <p:nvPr/>
        </p:nvGrpSpPr>
        <p:grpSpPr>
          <a:xfrm>
            <a:off x="4943872" y="3124630"/>
            <a:ext cx="3020592" cy="1320183"/>
            <a:chOff x="2506558" y="4384030"/>
            <a:chExt cx="2433585" cy="1320183"/>
          </a:xfrm>
        </p:grpSpPr>
        <p:sp>
          <p:nvSpPr>
            <p:cNvPr id="16" name="AutoShape 7"/>
            <p:cNvSpPr>
              <a:spLocks noChangeArrowheads="1"/>
            </p:cNvSpPr>
            <p:nvPr/>
          </p:nvSpPr>
          <p:spPr bwMode="auto">
            <a:xfrm rot="5400000">
              <a:off x="2020409" y="4870179"/>
              <a:ext cx="1320183" cy="347886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3366FF"/>
            </a:solidFill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dist" eaLnBrk="1" hangingPunct="1">
                <a:spcBef>
                  <a:spcPct val="50000"/>
                </a:spcBef>
                <a:defRPr/>
              </a:pPr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2924018" y="4517511"/>
              <a:ext cx="2016125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FF66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  <a:defRPr/>
              </a:pPr>
              <a:r>
                <a:rPr kumimoji="0" lang="zh-TW" altLang="en-US" sz="2400" dirty="0">
                  <a:solidFill>
                    <a:srgbClr val="006699"/>
                  </a:solidFill>
                  <a:latin typeface="Arial" charset="0"/>
                </a:rPr>
                <a:t>輸入學校密碼匙打開已密封訊息</a:t>
              </a:r>
            </a:p>
          </p:txBody>
        </p:sp>
      </p:grpSp>
      <p:sp>
        <p:nvSpPr>
          <p:cNvPr id="24" name="Rectangle 2"/>
          <p:cNvSpPr txBox="1">
            <a:spLocks noChangeArrowheads="1"/>
          </p:cNvSpPr>
          <p:nvPr/>
        </p:nvSpPr>
        <p:spPr bwMode="auto">
          <a:xfrm>
            <a:off x="3215680" y="162944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zh-TW" altLang="en-US" kern="0" dirty="0">
                <a:solidFill>
                  <a:srgbClr val="0070C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接收訊息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CDF5A8-7B28-49B9-BAC7-7C05272C6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228" y="1700808"/>
            <a:ext cx="8844202" cy="12241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308C3A-216E-47BD-89A3-3E4BDEABE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8135" y="4476673"/>
            <a:ext cx="4415731" cy="17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96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FCC0A3-3403-4D2A-93BF-F163B36C42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715" y="1622094"/>
            <a:ext cx="3137130" cy="1059031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143672" y="458738"/>
            <a:ext cx="7162800" cy="762000"/>
          </a:xfrm>
        </p:spPr>
        <p:txBody>
          <a:bodyPr/>
          <a:lstStyle/>
          <a:p>
            <a:r>
              <a:rPr lang="zh-TW" altLang="en-US" sz="2800" dirty="0">
                <a:solidFill>
                  <a:srgbClr val="0070C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系統提示</a:t>
            </a:r>
            <a:br>
              <a:rPr lang="zh-HK" altLang="en-US" dirty="0">
                <a:effectLst/>
              </a:rPr>
            </a:br>
            <a:endParaRPr lang="zh-HK" altLang="en-US" kern="10" dirty="0">
              <a:ln w="9525">
                <a:solidFill>
                  <a:srgbClr val="66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新細明體"/>
              <a:ea typeface="新細明體"/>
            </a:endParaRPr>
          </a:p>
        </p:txBody>
      </p:sp>
      <p:cxnSp>
        <p:nvCxnSpPr>
          <p:cNvPr id="6" name="直線單箭頭接點 5"/>
          <p:cNvCxnSpPr/>
          <p:nvPr/>
        </p:nvCxnSpPr>
        <p:spPr bwMode="auto">
          <a:xfrm>
            <a:off x="767408" y="3645024"/>
            <a:ext cx="914400" cy="914400"/>
          </a:xfrm>
          <a:prstGeom prst="straightConnector1">
            <a:avLst/>
          </a:prstGeom>
          <a:noFill/>
          <a:ln>
            <a:noFill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文字方塊 6"/>
          <p:cNvSpPr txBox="1"/>
          <p:nvPr/>
        </p:nvSpPr>
        <p:spPr>
          <a:xfrm>
            <a:off x="4110296" y="3613648"/>
            <a:ext cx="2345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2400" dirty="0"/>
              <a:t>有可輸出訊息。</a:t>
            </a:r>
            <a:endParaRPr lang="zh-HK" altLang="en-US" sz="2400" dirty="0"/>
          </a:p>
        </p:txBody>
      </p:sp>
      <p:sp>
        <p:nvSpPr>
          <p:cNvPr id="2" name="文字方塊 1"/>
          <p:cNvSpPr txBox="1"/>
          <p:nvPr/>
        </p:nvSpPr>
        <p:spPr>
          <a:xfrm>
            <a:off x="5159896" y="3013521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zh-TW" altLang="en-US" dirty="0"/>
              <a:t>有未讀取訊息。</a:t>
            </a:r>
            <a:endParaRPr lang="zh-HK" alt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7104112" y="3873483"/>
            <a:ext cx="2808312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zh-TW" altLang="en-US" sz="2800" dirty="0"/>
              <a:t>提示圖示只顯示予擁有相關權限之用戶。</a:t>
            </a:r>
            <a:endParaRPr lang="zh-HK" altLang="en-US" sz="2800" dirty="0"/>
          </a:p>
        </p:txBody>
      </p:sp>
      <p:sp>
        <p:nvSpPr>
          <p:cNvPr id="20" name="文字方塊 19"/>
          <p:cNvSpPr txBox="1"/>
          <p:nvPr/>
        </p:nvSpPr>
        <p:spPr>
          <a:xfrm>
            <a:off x="3047668" y="4328592"/>
            <a:ext cx="2472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zh-TW" altLang="en-US" dirty="0"/>
              <a:t>有訊息輸送失敗。</a:t>
            </a:r>
            <a:endParaRPr lang="zh-HK" alt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3C1D746-CDDE-49DD-A702-FA418BD0035D}"/>
              </a:ext>
            </a:extLst>
          </p:cNvPr>
          <p:cNvCxnSpPr>
            <a:cxnSpLocks/>
          </p:cNvCxnSpPr>
          <p:nvPr/>
        </p:nvCxnSpPr>
        <p:spPr bwMode="auto">
          <a:xfrm>
            <a:off x="2927648" y="2450293"/>
            <a:ext cx="0" cy="2109131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A195CA3-9BE0-474A-8EEB-068275B381B2}"/>
              </a:ext>
            </a:extLst>
          </p:cNvPr>
          <p:cNvCxnSpPr>
            <a:cxnSpLocks/>
          </p:cNvCxnSpPr>
          <p:nvPr/>
        </p:nvCxnSpPr>
        <p:spPr bwMode="auto">
          <a:xfrm flipH="1">
            <a:off x="3986905" y="2450292"/>
            <a:ext cx="12474" cy="139418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90649E7-91D6-46CB-ABD7-B6351D1C6AB0}"/>
              </a:ext>
            </a:extLst>
          </p:cNvPr>
          <p:cNvCxnSpPr>
            <a:cxnSpLocks/>
          </p:cNvCxnSpPr>
          <p:nvPr/>
        </p:nvCxnSpPr>
        <p:spPr bwMode="auto">
          <a:xfrm>
            <a:off x="5015880" y="2452164"/>
            <a:ext cx="0" cy="79218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356A804-CE20-45ED-BB6A-674870DEEDB0}"/>
              </a:ext>
            </a:extLst>
          </p:cNvPr>
          <p:cNvCxnSpPr>
            <a:cxnSpLocks/>
          </p:cNvCxnSpPr>
          <p:nvPr/>
        </p:nvCxnSpPr>
        <p:spPr bwMode="auto">
          <a:xfrm flipH="1">
            <a:off x="2919259" y="4559423"/>
            <a:ext cx="15094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540A4B2-2615-420D-A7AF-01E5FC4A038A}"/>
              </a:ext>
            </a:extLst>
          </p:cNvPr>
          <p:cNvCxnSpPr>
            <a:cxnSpLocks/>
          </p:cNvCxnSpPr>
          <p:nvPr/>
        </p:nvCxnSpPr>
        <p:spPr bwMode="auto">
          <a:xfrm flipH="1">
            <a:off x="3978754" y="3844479"/>
            <a:ext cx="15094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D99026B-FA19-42A5-B4BF-850DD09B6FCB}"/>
              </a:ext>
            </a:extLst>
          </p:cNvPr>
          <p:cNvCxnSpPr>
            <a:cxnSpLocks/>
          </p:cNvCxnSpPr>
          <p:nvPr/>
        </p:nvCxnSpPr>
        <p:spPr bwMode="auto">
          <a:xfrm flipH="1">
            <a:off x="5015880" y="3233173"/>
            <a:ext cx="15094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1501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9664" y="188640"/>
            <a:ext cx="7162800" cy="762000"/>
          </a:xfrm>
        </p:spPr>
        <p:txBody>
          <a:bodyPr/>
          <a:lstStyle/>
          <a:p>
            <a:r>
              <a:rPr lang="zh-TW" altLang="en-US" sz="2800" dirty="0">
                <a:solidFill>
                  <a:srgbClr val="0070C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日常工作</a:t>
            </a:r>
            <a:endParaRPr lang="zh-HK" altLang="en-US" sz="2800" dirty="0">
              <a:solidFill>
                <a:srgbClr val="00206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796" name="WordArt 6"/>
          <p:cNvSpPr>
            <a:spLocks noChangeArrowheads="1" noChangeShapeType="1" noTextEdit="1"/>
          </p:cNvSpPr>
          <p:nvPr/>
        </p:nvSpPr>
        <p:spPr bwMode="auto">
          <a:xfrm>
            <a:off x="3432175" y="476250"/>
            <a:ext cx="2159000" cy="5540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zh-HK" altLang="en-US" sz="1400" b="1" kern="10" dirty="0">
              <a:ln w="9525">
                <a:solidFill>
                  <a:srgbClr val="66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新細明體"/>
              <a:ea typeface="新細明體"/>
            </a:endParaRPr>
          </a:p>
        </p:txBody>
      </p:sp>
      <p:sp>
        <p:nvSpPr>
          <p:cNvPr id="27653" name="Rectangle 7"/>
          <p:cNvSpPr>
            <a:spLocks noChangeArrowheads="1"/>
          </p:cNvSpPr>
          <p:nvPr/>
        </p:nvSpPr>
        <p:spPr bwMode="auto">
          <a:xfrm>
            <a:off x="1992313" y="1412876"/>
            <a:ext cx="3598862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altLang="zh-TW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1</a:t>
            </a:r>
            <a:r>
              <a:rPr lang="en-US" altLang="zh-TW" sz="2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.</a:t>
            </a:r>
            <a:r>
              <a:rPr lang="zh-TW" altLang="en-US" sz="2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查核訊息的狀況</a:t>
            </a:r>
          </a:p>
        </p:txBody>
      </p:sp>
      <p:sp>
        <p:nvSpPr>
          <p:cNvPr id="27654" name="Rectangle 8"/>
          <p:cNvSpPr>
            <a:spLocks noChangeArrowheads="1"/>
          </p:cNvSpPr>
          <p:nvPr/>
        </p:nvSpPr>
        <p:spPr bwMode="auto">
          <a:xfrm>
            <a:off x="2424113" y="2060575"/>
            <a:ext cx="4392612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zh-TW" altLang="en-US" sz="2000" dirty="0">
                <a:solidFill>
                  <a:schemeClr val="tx2"/>
                </a:solidFill>
              </a:rPr>
              <a:t>可輸出</a:t>
            </a:r>
            <a:r>
              <a:rPr lang="zh-TW" altLang="en-US" sz="2000" dirty="0">
                <a:solidFill>
                  <a:srgbClr val="FF0000"/>
                </a:solidFill>
              </a:rPr>
              <a:t>                    已輸出</a:t>
            </a:r>
            <a:r>
              <a:rPr lang="en-US" altLang="zh-TW" sz="2000" dirty="0">
                <a:solidFill>
                  <a:srgbClr val="FF0000"/>
                </a:solidFill>
              </a:rPr>
              <a:t>/</a:t>
            </a:r>
            <a:r>
              <a:rPr lang="zh-TW" altLang="en-US" sz="2000" dirty="0">
                <a:solidFill>
                  <a:srgbClr val="FF0000"/>
                </a:solidFill>
              </a:rPr>
              <a:t>已接收 </a:t>
            </a:r>
          </a:p>
          <a:p>
            <a:pPr>
              <a:defRPr/>
            </a:pPr>
            <a:endParaRPr lang="zh-TW" altLang="en-US" sz="2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zh-TW" altLang="en-US" sz="2000" dirty="0">
                <a:solidFill>
                  <a:schemeClr val="tx2"/>
                </a:solidFill>
              </a:rPr>
              <a:t>已密封</a:t>
            </a:r>
            <a:r>
              <a:rPr lang="zh-TW" altLang="en-US" sz="2000" dirty="0">
                <a:solidFill>
                  <a:srgbClr val="FF0000"/>
                </a:solidFill>
              </a:rPr>
              <a:t>                    已打開</a:t>
            </a:r>
            <a:r>
              <a:rPr lang="en-US" altLang="zh-TW" sz="2000" dirty="0">
                <a:solidFill>
                  <a:srgbClr val="FF0000"/>
                </a:solidFill>
              </a:rPr>
              <a:t>/</a:t>
            </a:r>
            <a:r>
              <a:rPr lang="zh-TW" altLang="en-US" sz="2000" dirty="0">
                <a:solidFill>
                  <a:srgbClr val="FF0000"/>
                </a:solidFill>
              </a:rPr>
              <a:t>已滙入</a:t>
            </a:r>
            <a:r>
              <a:rPr lang="zh-TW" altLang="en-US" sz="2000" dirty="0"/>
              <a:t> </a:t>
            </a:r>
          </a:p>
        </p:txBody>
      </p:sp>
      <p:sp>
        <p:nvSpPr>
          <p:cNvPr id="27655" name="Rectangle 12"/>
          <p:cNvSpPr>
            <a:spLocks noChangeArrowheads="1"/>
          </p:cNvSpPr>
          <p:nvPr/>
        </p:nvSpPr>
        <p:spPr bwMode="auto">
          <a:xfrm>
            <a:off x="3575050" y="2060576"/>
            <a:ext cx="1296988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zh-TW" altLang="en-US" sz="2000" dirty="0">
                <a:solidFill>
                  <a:srgbClr val="3366CC"/>
                </a:solidFill>
              </a:rPr>
              <a:t>寄發訊息</a:t>
            </a:r>
          </a:p>
        </p:txBody>
      </p:sp>
      <p:sp>
        <p:nvSpPr>
          <p:cNvPr id="27656" name="Rectangle 13"/>
          <p:cNvSpPr>
            <a:spLocks noChangeArrowheads="1"/>
          </p:cNvSpPr>
          <p:nvPr/>
        </p:nvSpPr>
        <p:spPr bwMode="auto">
          <a:xfrm>
            <a:off x="3575051" y="2676781"/>
            <a:ext cx="1368425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zh-TW" altLang="en-US" sz="2000" dirty="0">
                <a:solidFill>
                  <a:srgbClr val="0066CC"/>
                </a:solidFill>
              </a:rPr>
              <a:t>接收訊息</a:t>
            </a:r>
          </a:p>
        </p:txBody>
      </p:sp>
      <p:sp>
        <p:nvSpPr>
          <p:cNvPr id="27658" name="Rectangle 15"/>
          <p:cNvSpPr>
            <a:spLocks noChangeArrowheads="1"/>
          </p:cNvSpPr>
          <p:nvPr/>
        </p:nvSpPr>
        <p:spPr bwMode="auto">
          <a:xfrm>
            <a:off x="1992314" y="3375058"/>
            <a:ext cx="5327823" cy="5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altLang="zh-TW" sz="2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2. </a:t>
            </a:r>
            <a:r>
              <a:rPr lang="zh-TW" altLang="en-US" sz="2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如有需要</a:t>
            </a:r>
            <a:r>
              <a:rPr lang="en-US" altLang="zh-TW" sz="2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, </a:t>
            </a:r>
            <a:r>
              <a:rPr lang="zh-TW" altLang="en-US" sz="28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可列印有關報告</a:t>
            </a:r>
          </a:p>
        </p:txBody>
      </p:sp>
      <p:sp>
        <p:nvSpPr>
          <p:cNvPr id="27660" name="Rectangle 18"/>
          <p:cNvSpPr>
            <a:spLocks noChangeArrowheads="1"/>
          </p:cNvSpPr>
          <p:nvPr/>
        </p:nvSpPr>
        <p:spPr bwMode="auto">
          <a:xfrm>
            <a:off x="2424114" y="3933826"/>
            <a:ext cx="6264275" cy="1633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defRPr/>
            </a:pPr>
            <a:r>
              <a:rPr lang="en-US" altLang="zh-TW" sz="2000" dirty="0">
                <a:sym typeface="Wingdings 2" pitchFamily="18" charset="2"/>
              </a:rPr>
              <a:t> </a:t>
            </a:r>
            <a:r>
              <a:rPr lang="zh-TW" altLang="en-US" sz="2000" dirty="0">
                <a:sym typeface="Wingdings" pitchFamily="2" charset="2"/>
              </a:rPr>
              <a:t>每日收到的接收訊息清單</a:t>
            </a:r>
            <a:endParaRPr lang="zh-TW" altLang="en-US" sz="2000" dirty="0"/>
          </a:p>
          <a:p>
            <a:pPr algn="l">
              <a:defRPr/>
            </a:pPr>
            <a:r>
              <a:rPr lang="zh-TW" altLang="en-US" sz="2000" dirty="0">
                <a:sym typeface="Wingdings 2" pitchFamily="18" charset="2"/>
              </a:rPr>
              <a:t> </a:t>
            </a:r>
            <a:r>
              <a:rPr lang="zh-TW" altLang="en-US" sz="2000" dirty="0">
                <a:sym typeface="Wingdings" pitchFamily="2" charset="2"/>
              </a:rPr>
              <a:t>每日製作的寄發訊息清單</a:t>
            </a:r>
          </a:p>
          <a:p>
            <a:pPr algn="l">
              <a:defRPr/>
            </a:pPr>
            <a:r>
              <a:rPr lang="zh-TW" altLang="en-US" sz="2000" dirty="0">
                <a:sym typeface="Wingdings 2" pitchFamily="18" charset="2"/>
              </a:rPr>
              <a:t> 寄發訊息撮要</a:t>
            </a:r>
          </a:p>
          <a:p>
            <a:pPr>
              <a:defRPr/>
            </a:pPr>
            <a:r>
              <a:rPr lang="zh-TW" altLang="en-US" sz="2000" dirty="0">
                <a:sym typeface="Wingdings 2" pitchFamily="18" charset="2"/>
              </a:rPr>
              <a:t> 接收訊息撮要</a:t>
            </a:r>
          </a:p>
          <a:p>
            <a:pPr algn="l">
              <a:defRPr/>
            </a:pPr>
            <a:endParaRPr lang="en-US" sz="2000" dirty="0">
              <a:sym typeface="Wingdings 2" pitchFamily="18" charset="2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109664" y="188640"/>
            <a:ext cx="7162800" cy="762000"/>
          </a:xfrm>
        </p:spPr>
        <p:txBody>
          <a:bodyPr/>
          <a:lstStyle/>
          <a:p>
            <a:pPr>
              <a:defRPr/>
            </a:pPr>
            <a:r>
              <a:rPr lang="zh-TW" altLang="en-US" sz="2800" dirty="0">
                <a:solidFill>
                  <a:srgbClr val="0070C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常見問題</a:t>
            </a:r>
            <a:endParaRPr lang="zh-TW" altLang="en-US" sz="2800" b="0" kern="10" dirty="0">
              <a:ln w="9525">
                <a:solidFill>
                  <a:srgbClr val="66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/>
              <a:latin typeface="新細明體"/>
              <a:ea typeface="新細明體"/>
            </a:endParaRP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19064" y="1916833"/>
            <a:ext cx="9144000" cy="509587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  <a:defRPr/>
            </a:pPr>
            <a:r>
              <a:rPr lang="zh-TW" altLang="en-US" dirty="0">
                <a:solidFill>
                  <a:srgbClr val="0000FF"/>
                </a:solidFill>
              </a:rPr>
              <a:t>如果寄發的訊息狀況是「輸送失敗」，用戶應：</a:t>
            </a:r>
            <a:endParaRPr lang="en-US" altLang="zh-TW" dirty="0">
              <a:solidFill>
                <a:srgbClr val="0000FF"/>
              </a:solidFill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TW" altLang="en-US" dirty="0">
                <a:solidFill>
                  <a:schemeClr val="tx1"/>
                </a:solidFill>
              </a:rPr>
              <a:t>檢查網絡設定及連線是否正常</a:t>
            </a:r>
          </a:p>
          <a:p>
            <a:pPr eaLnBrk="1" hangingPunct="1">
              <a:defRPr/>
            </a:pPr>
            <a:r>
              <a:rPr lang="zh-TW" altLang="en-US" dirty="0">
                <a:solidFill>
                  <a:schemeClr val="tx1"/>
                </a:solidFill>
              </a:rPr>
              <a:t>檢查註冊頁面的連線狀態是否「已連線」</a:t>
            </a:r>
            <a:endParaRPr lang="en-US" altLang="zh-TW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zh-TW" altLang="en-US" dirty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zh-TW" altLang="en-US" dirty="0">
                <a:solidFill>
                  <a:srgbClr val="0000FF"/>
                </a:solidFill>
              </a:rPr>
              <a:t>如果不小心庫存了未滙入的訊息，用戶應：</a:t>
            </a:r>
            <a:endParaRPr lang="en-US" altLang="zh-TW" dirty="0">
              <a:solidFill>
                <a:srgbClr val="0000FF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zh-TW" altLang="en-US" dirty="0">
                <a:solidFill>
                  <a:schemeClr val="tx1"/>
                </a:solidFill>
              </a:rPr>
              <a:t>在 </a:t>
            </a:r>
            <a:r>
              <a:rPr lang="zh-TW" altLang="en-US" dirty="0">
                <a:solidFill>
                  <a:schemeClr val="accent2">
                    <a:lumMod val="50000"/>
                  </a:schemeClr>
                </a:solidFill>
              </a:rPr>
              <a:t>聯遞系統</a:t>
            </a:r>
            <a:r>
              <a:rPr lang="en-US" altLang="zh-TW" dirty="0">
                <a:solidFill>
                  <a:schemeClr val="accent2">
                    <a:lumMod val="50000"/>
                  </a:schemeClr>
                </a:solidFill>
              </a:rPr>
              <a:t>&gt;</a:t>
            </a:r>
            <a:r>
              <a:rPr lang="zh-TW" altLang="en-US" dirty="0">
                <a:solidFill>
                  <a:schemeClr val="accent2">
                    <a:lumMod val="50000"/>
                  </a:schemeClr>
                </a:solidFill>
              </a:rPr>
              <a:t>接收訊息</a:t>
            </a:r>
            <a:r>
              <a:rPr lang="en-US" altLang="zh-TW" dirty="0">
                <a:solidFill>
                  <a:schemeClr val="accent2">
                    <a:lumMod val="50000"/>
                  </a:schemeClr>
                </a:solidFill>
              </a:rPr>
              <a:t>&gt;</a:t>
            </a:r>
            <a:r>
              <a:rPr lang="zh-TW" altLang="en-US" dirty="0">
                <a:solidFill>
                  <a:schemeClr val="accent2">
                    <a:lumMod val="50000"/>
                  </a:schemeClr>
                </a:solidFill>
              </a:rPr>
              <a:t>已庫存訊息</a:t>
            </a:r>
            <a:r>
              <a:rPr lang="zh-TW" altLang="en-US" dirty="0">
                <a:solidFill>
                  <a:schemeClr val="tx1"/>
                </a:solidFill>
              </a:rPr>
              <a:t> 還原訊息後，便可到相關模組將數據檔滙入系統。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1672" y="188640"/>
            <a:ext cx="7162800" cy="762000"/>
          </a:xfrm>
        </p:spPr>
        <p:txBody>
          <a:bodyPr/>
          <a:lstStyle/>
          <a:p>
            <a:r>
              <a:rPr lang="zh-TW" altLang="en-US" sz="2800" dirty="0">
                <a:solidFill>
                  <a:srgbClr val="0070C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檢查連線狀態</a:t>
            </a:r>
            <a:endParaRPr lang="zh-HK" altLang="en-US" sz="2800" dirty="0">
              <a:solidFill>
                <a:srgbClr val="0070C0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1A613C-847E-4CF1-9B60-BD8E00ECBB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764" y="1424347"/>
            <a:ext cx="8820472" cy="4009306"/>
          </a:xfrm>
          <a:prstGeom prst="rect">
            <a:avLst/>
          </a:prstGeom>
        </p:spPr>
      </p:pic>
      <p:sp>
        <p:nvSpPr>
          <p:cNvPr id="11" name="Rectangle 29">
            <a:extLst>
              <a:ext uri="{FF2B5EF4-FFF2-40B4-BE49-F238E27FC236}">
                <a16:creationId xmlns:a16="http://schemas.microsoft.com/office/drawing/2014/main" id="{5B29BA7B-E174-450E-912B-F1C7E60E2E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1944" y="3140969"/>
            <a:ext cx="648072" cy="216024"/>
          </a:xfrm>
          <a:prstGeom prst="rect">
            <a:avLst/>
          </a:prstGeom>
          <a:noFill/>
          <a:ln w="25400" algn="ctr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folHlink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fol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HK" altLang="zh-HK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3175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181672" y="188640"/>
            <a:ext cx="7162800" cy="762000"/>
          </a:xfrm>
        </p:spPr>
        <p:txBody>
          <a:bodyPr/>
          <a:lstStyle/>
          <a:p>
            <a:r>
              <a:rPr lang="zh-TW" altLang="en-US" sz="2800" dirty="0">
                <a:solidFill>
                  <a:srgbClr val="0070C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聯遞系統紀錄</a:t>
            </a:r>
            <a:endParaRPr lang="zh-HK" altLang="en-US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56F554-511F-4D83-96F1-87437784A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312" y="1772816"/>
            <a:ext cx="8715376" cy="289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724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zh-HK" b="1" dirty="0"/>
              <a:t>練習</a:t>
            </a:r>
            <a:r>
              <a:rPr lang="zh-TW" altLang="en-US" b="1" dirty="0"/>
              <a:t>三</a:t>
            </a:r>
            <a:r>
              <a:rPr lang="en-US" altLang="zh-HK" b="1" dirty="0"/>
              <a:t>: </a:t>
            </a:r>
            <a:r>
              <a:rPr lang="zh-TW" altLang="en-US" b="1" dirty="0"/>
              <a:t>下載</a:t>
            </a:r>
            <a:r>
              <a:rPr lang="zh-TW" altLang="zh-HK" b="1" dirty="0"/>
              <a:t>聯遞系統紀錄</a:t>
            </a:r>
            <a:endParaRPr lang="zh-HK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8955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1847529" y="1565713"/>
            <a:ext cx="8747125" cy="4855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eaLnBrk="1" hangingPunct="1">
              <a:lnSpc>
                <a:spcPts val="5000"/>
              </a:lnSpc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l"/>
              <a:defRPr sz="2400" b="1">
                <a:solidFill>
                  <a:srgbClr val="660066"/>
                </a:solidFill>
                <a:latin typeface="新細明體" panose="02020500000000000000" pitchFamily="18" charset="-12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CC0099"/>
              </a:buClr>
              <a:buSzPct val="55000"/>
              <a:buFont typeface="Wingdings" pitchFamily="2" charset="2"/>
              <a:buChar char="n"/>
              <a:defRPr sz="2200" b="1">
                <a:solidFill>
                  <a:srgbClr val="9900CC"/>
                </a:solidFill>
                <a:latin typeface="+mn-lt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 b="1">
                <a:solidFill>
                  <a:srgbClr val="6600CC"/>
                </a:solidFill>
                <a:latin typeface="+mn-lt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folHlink"/>
              </a:buClr>
              <a:buSzPct val="55000"/>
              <a:buFont typeface="Wingdings" pitchFamily="2" charset="2"/>
              <a:buChar char="n"/>
              <a:defRPr b="1">
                <a:solidFill>
                  <a:srgbClr val="333399"/>
                </a:solidFill>
                <a:latin typeface="+mn-lt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j-lt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j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j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j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j-lt"/>
              </a:defRPr>
            </a:lvl9pPr>
          </a:lstStyle>
          <a:p>
            <a:pPr>
              <a:lnSpc>
                <a:spcPts val="3000"/>
              </a:lnSpc>
            </a:pPr>
            <a:r>
              <a:rPr lang="zh-TW" altLang="en-US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學校資料 </a:t>
            </a:r>
            <a:r>
              <a:rPr lang="en-US" altLang="zh-TW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班別及科目資料調查、中學計劃科目資料</a:t>
            </a:r>
            <a:r>
              <a:rPr lang="en-US" altLang="zh-TW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>
              <a:lnSpc>
                <a:spcPts val="3000"/>
              </a:lnSpc>
            </a:pPr>
            <a:r>
              <a:rPr lang="zh-TW" altLang="en-US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學位分配資料 </a:t>
            </a:r>
            <a:r>
              <a:rPr lang="en-US" altLang="zh-TW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(P1,</a:t>
            </a:r>
            <a:r>
              <a:rPr lang="zh-TW" altLang="en-US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S1 &amp; S4) </a:t>
            </a:r>
          </a:p>
          <a:p>
            <a:pPr>
              <a:lnSpc>
                <a:spcPts val="3000"/>
              </a:lnSpc>
            </a:pPr>
            <a:r>
              <a:rPr lang="zh-TW" altLang="en-US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學生資料 </a:t>
            </a:r>
            <a:r>
              <a:rPr lang="en-US" altLang="zh-TW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收生實況調查、實際在學人數點算、入學、離校及缺課資料、</a:t>
            </a:r>
            <a:r>
              <a:rPr lang="zh-TW" altLang="zh-TW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新高中</a:t>
            </a:r>
            <a:r>
              <a:rPr lang="zh-TW" altLang="en-US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科目組合資料</a:t>
            </a:r>
            <a:r>
              <a:rPr lang="en-US" altLang="zh-TW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>
              <a:lnSpc>
                <a:spcPts val="3000"/>
              </a:lnSpc>
            </a:pPr>
            <a:r>
              <a:rPr lang="zh-TW" altLang="en-US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itchFamily="2" charset="2"/>
              </a:rPr>
              <a:t>在職家庭及學生資助事務處</a:t>
            </a:r>
            <a:r>
              <a:rPr lang="en-US" altLang="zh-TW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itchFamily="2" charset="2"/>
              </a:rPr>
              <a:t>(</a:t>
            </a:r>
            <a:r>
              <a:rPr lang="zh-TW" altLang="en-US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itchFamily="2" charset="2"/>
              </a:rPr>
              <a:t>學生資助處</a:t>
            </a:r>
            <a:r>
              <a:rPr lang="en-US" altLang="zh-TW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itchFamily="2" charset="2"/>
              </a:rPr>
              <a:t>)</a:t>
            </a:r>
            <a:endParaRPr lang="zh-TW" altLang="en-US" b="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  <a:sym typeface="Wingdings" pitchFamily="2" charset="2"/>
            </a:endParaRPr>
          </a:p>
          <a:p>
            <a:pPr>
              <a:lnSpc>
                <a:spcPts val="3000"/>
              </a:lnSpc>
            </a:pPr>
            <a:r>
              <a:rPr lang="zh-TW" altLang="en-US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公開考試 </a:t>
            </a:r>
            <a:r>
              <a:rPr lang="en-US" altLang="zh-TW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例如：香港中學文憑試</a:t>
            </a:r>
            <a:r>
              <a:rPr lang="en-US" altLang="zh-TW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>
              <a:lnSpc>
                <a:spcPts val="3000"/>
              </a:lnSpc>
            </a:pPr>
            <a:r>
              <a:rPr lang="zh-TW" altLang="en-US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應用學習</a:t>
            </a:r>
            <a:endParaRPr lang="en-US" altLang="zh-TW" b="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3000"/>
              </a:lnSpc>
            </a:pPr>
            <a:r>
              <a:rPr lang="zh-TW" altLang="en-US" b="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itchFamily="2" charset="2"/>
              </a:rPr>
              <a:t>財務報告</a:t>
            </a:r>
            <a:endParaRPr lang="en-US" altLang="zh-TW" b="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268" name="Text Box 19"/>
          <p:cNvSpPr txBox="1">
            <a:spLocks noChangeArrowheads="1"/>
          </p:cNvSpPr>
          <p:nvPr/>
        </p:nvSpPr>
        <p:spPr bwMode="auto">
          <a:xfrm>
            <a:off x="2927350" y="692151"/>
            <a:ext cx="55451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folHlink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folHlink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folHlink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HK" altLang="zh-HK" sz="1800">
              <a:solidFill>
                <a:schemeClr val="tx1"/>
              </a:solidFill>
            </a:endParaRPr>
          </a:p>
        </p:txBody>
      </p:sp>
      <p:sp>
        <p:nvSpPr>
          <p:cNvPr id="11269" name="Text Box 20"/>
          <p:cNvSpPr txBox="1">
            <a:spLocks noChangeArrowheads="1"/>
          </p:cNvSpPr>
          <p:nvPr/>
        </p:nvSpPr>
        <p:spPr bwMode="auto">
          <a:xfrm>
            <a:off x="3071664" y="527458"/>
            <a:ext cx="83534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28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新細明體" panose="02020500000000000000" pitchFamily="18" charset="-120"/>
                <a:cs typeface="+mj-cs"/>
              </a:defRPr>
            </a:lvl1pPr>
            <a:lvl2pPr algn="l" eaLnBrk="0" hangingPunct="0">
              <a:spcBef>
                <a:spcPct val="0"/>
              </a:spcBef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eaLnBrk="0" hangingPunct="0">
              <a:spcBef>
                <a:spcPct val="0"/>
              </a:spcBef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eaLnBrk="0" hangingPunct="0">
              <a:spcBef>
                <a:spcPct val="0"/>
              </a:spcBef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eaLnBrk="0" hangingPunct="0">
              <a:spcBef>
                <a:spcPct val="0"/>
              </a:spcBef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r>
              <a:rPr lang="zh-TW" altLang="en-US" sz="36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可經由聯遞系統傳送的資料</a:t>
            </a:r>
          </a:p>
        </p:txBody>
      </p:sp>
    </p:spTree>
    <p:extLst>
      <p:ext uri="{BB962C8B-B14F-4D97-AF65-F5344CB8AC3E}">
        <p14:creationId xmlns:p14="http://schemas.microsoft.com/office/powerpoint/2010/main" val="13925007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/>
              <a:t>   </a:t>
            </a:r>
          </a:p>
        </p:txBody>
      </p:sp>
      <p:sp>
        <p:nvSpPr>
          <p:cNvPr id="3" name="標題 1"/>
          <p:cNvSpPr txBox="1">
            <a:spLocks/>
          </p:cNvSpPr>
          <p:nvPr/>
        </p:nvSpPr>
        <p:spPr>
          <a:xfrm>
            <a:off x="3075007" y="392576"/>
            <a:ext cx="7424351" cy="646331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zh-TW" alt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網上系統資料庫</a:t>
            </a:r>
            <a:r>
              <a:rPr lang="en-US" altLang="zh-TW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 - </a:t>
            </a:r>
            <a:r>
              <a:rPr lang="zh-TW" alt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模組參考資料</a:t>
            </a:r>
            <a:endParaRPr lang="zh-HK" alt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703512" y="1542885"/>
            <a:ext cx="25922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74650" indent="-374650" eaLnBrk="0" hangingPunct="0">
              <a:defRPr kumimoji="1"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0" indent="0" eaLnBrk="1" hangingPunct="1">
              <a:defRPr/>
            </a:pPr>
            <a:r>
              <a:rPr lang="zh-TW" altLang="en-US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主頁</a:t>
            </a:r>
            <a:r>
              <a:rPr lang="en-US" altLang="zh-TW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&gt;</a:t>
            </a:r>
            <a:r>
              <a:rPr lang="zh-TW" altLang="en-US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模組資料</a:t>
            </a:r>
            <a:endParaRPr lang="en-US" altLang="zh-TW" dirty="0">
              <a:solidFill>
                <a:schemeClr val="accent2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784" y="1124744"/>
            <a:ext cx="5734632" cy="5399376"/>
          </a:xfrm>
          <a:prstGeom prst="rect">
            <a:avLst/>
          </a:prstGeom>
        </p:spPr>
      </p:pic>
      <p:sp>
        <p:nvSpPr>
          <p:cNvPr id="8" name="橢圓 7"/>
          <p:cNvSpPr/>
          <p:nvPr/>
        </p:nvSpPr>
        <p:spPr>
          <a:xfrm>
            <a:off x="4079777" y="5661248"/>
            <a:ext cx="1018681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3705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/>
              <a:t>   </a:t>
            </a:r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3072792" y="396501"/>
            <a:ext cx="7370764" cy="646331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zh-TW" alt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網上系統資料庫</a:t>
            </a:r>
            <a:r>
              <a:rPr lang="en-US" altLang="zh-TW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 - </a:t>
            </a:r>
            <a:r>
              <a:rPr lang="zh-TW" alt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模組參考資料</a:t>
            </a:r>
            <a:endParaRPr lang="zh-HK" altLang="en-US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31504" y="1340769"/>
            <a:ext cx="4248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zh-TW" altLang="en-US" sz="2400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2"/>
              </a:rPr>
              <a:t>主頁 </a:t>
            </a:r>
            <a:r>
              <a:rPr lang="en-US" altLang="zh-TW" sz="2400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2"/>
              </a:rPr>
              <a:t>&gt; </a:t>
            </a:r>
            <a:r>
              <a:rPr lang="zh-TW" altLang="en-US" sz="2400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2"/>
              </a:rPr>
              <a:t>模組資料 </a:t>
            </a:r>
            <a:r>
              <a:rPr lang="en-US" altLang="zh-TW" sz="2400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2"/>
              </a:rPr>
              <a:t>&gt; </a:t>
            </a:r>
            <a:r>
              <a:rPr lang="zh-TW" altLang="en-US" sz="2400" dirty="0">
                <a:solidFill>
                  <a:schemeClr val="accent2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2"/>
              </a:rPr>
              <a:t>聯遞系統</a:t>
            </a:r>
            <a:endParaRPr lang="zh-HK" altLang="en-US" sz="2400" dirty="0">
              <a:solidFill>
                <a:schemeClr val="accent2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988840"/>
            <a:ext cx="8956310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74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1" y="1989138"/>
            <a:ext cx="8785225" cy="41767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zh-TW" altLang="en-US" sz="4400" dirty="0">
                <a:solidFill>
                  <a:srgbClr val="6666FF"/>
                </a:solidFill>
              </a:rPr>
              <a:t>聯遞系統</a:t>
            </a:r>
            <a:r>
              <a:rPr lang="en-US" altLang="zh-TW" sz="4400" dirty="0">
                <a:solidFill>
                  <a:srgbClr val="6666FF"/>
                </a:solidFill>
              </a:rPr>
              <a:t>(CDS)</a:t>
            </a:r>
            <a:r>
              <a:rPr lang="zh-TW" altLang="en-US" sz="4400" dirty="0">
                <a:solidFill>
                  <a:srgbClr val="6666FF"/>
                </a:solidFill>
              </a:rPr>
              <a:t>求助台</a:t>
            </a:r>
          </a:p>
          <a:p>
            <a:pPr algn="ctr" eaLnBrk="1" hangingPunct="1">
              <a:buFontTx/>
              <a:buNone/>
            </a:pPr>
            <a:r>
              <a:rPr lang="en-US" altLang="zh-TW" sz="4400" dirty="0">
                <a:solidFill>
                  <a:srgbClr val="6666FF"/>
                </a:solidFill>
              </a:rPr>
              <a:t>3464</a:t>
            </a:r>
            <a:r>
              <a:rPr lang="zh-TW" altLang="en-US" sz="4400" dirty="0">
                <a:solidFill>
                  <a:srgbClr val="6666FF"/>
                </a:solidFill>
              </a:rPr>
              <a:t> </a:t>
            </a:r>
            <a:r>
              <a:rPr lang="en-US" altLang="zh-TW" sz="4400" dirty="0">
                <a:solidFill>
                  <a:srgbClr val="6666FF"/>
                </a:solidFill>
              </a:rPr>
              <a:t>0550</a:t>
            </a:r>
          </a:p>
          <a:p>
            <a:pPr algn="ctr" eaLnBrk="1" hangingPunct="1">
              <a:buFontTx/>
              <a:buNone/>
            </a:pPr>
            <a:endParaRPr lang="en-US" altLang="zh-TW" sz="4400" dirty="0">
              <a:solidFill>
                <a:srgbClr val="6666FF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altLang="zh-TW" sz="4400" dirty="0">
                <a:solidFill>
                  <a:srgbClr val="6666FF"/>
                </a:solidFill>
              </a:rPr>
              <a:t>WebSAMS</a:t>
            </a:r>
            <a:r>
              <a:rPr lang="zh-TW" altLang="en-US" sz="4400" dirty="0">
                <a:solidFill>
                  <a:srgbClr val="6666FF"/>
                </a:solidFill>
              </a:rPr>
              <a:t>求助台</a:t>
            </a:r>
            <a:endParaRPr lang="en-US" altLang="zh-TW" sz="4400" dirty="0">
              <a:solidFill>
                <a:srgbClr val="6666FF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altLang="zh-TW" sz="4400" dirty="0">
                <a:solidFill>
                  <a:srgbClr val="6666FF"/>
                </a:solidFill>
              </a:rPr>
              <a:t>2166 1150</a:t>
            </a:r>
          </a:p>
          <a:p>
            <a:pPr algn="ctr" eaLnBrk="1" hangingPunct="1">
              <a:buFontTx/>
              <a:buNone/>
            </a:pPr>
            <a:endParaRPr lang="en-US" altLang="zh-TW" sz="4400" dirty="0">
              <a:solidFill>
                <a:srgbClr val="6666FF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2246313" y="2860203"/>
            <a:ext cx="7772400" cy="1362075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zh-TW" altLang="en-US" sz="5000" kern="0" dirty="0">
                <a:latin typeface="標楷體" panose="03000509000000000000" charset="-120"/>
                <a:ea typeface="標楷體" panose="03000509000000000000" charset="-120"/>
              </a:rPr>
              <a:t> </a:t>
            </a:r>
            <a:r>
              <a:rPr lang="zh-TW" altLang="en-US" sz="60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完</a:t>
            </a:r>
            <a:endParaRPr lang="zh-TW" altLang="en-GB" sz="6000" kern="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6878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矩形 2"/>
          <p:cNvSpPr>
            <a:spLocks noChangeArrowheads="1"/>
          </p:cNvSpPr>
          <p:nvPr/>
        </p:nvSpPr>
        <p:spPr bwMode="auto">
          <a:xfrm>
            <a:off x="3071664" y="404665"/>
            <a:ext cx="7416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  <a:defRPr/>
            </a:pPr>
            <a:r>
              <a:rPr lang="zh-TW" altLang="en-US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網上校管系統相關模組</a:t>
            </a:r>
          </a:p>
          <a:p>
            <a:pPr algn="l" eaLnBrk="1" hangingPunct="1">
              <a:spcBef>
                <a:spcPct val="50000"/>
              </a:spcBef>
              <a:defRPr/>
            </a:pPr>
            <a:r>
              <a:rPr lang="zh-TW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panose="02020500000000000000" pitchFamily="18" charset="-120"/>
                <a:cs typeface="Times New Roman" panose="02020603050405020304" pitchFamily="18" charset="0"/>
              </a:rPr>
              <a:t>可透過聯遞系統將資料互換訊息寄發至教育局</a:t>
            </a:r>
            <a:r>
              <a:rPr lang="en-US" altLang="zh-TW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panose="02020500000000000000" pitchFamily="18" charset="-120"/>
                <a:cs typeface="Times New Roman" panose="02020603050405020304" pitchFamily="18" charset="0"/>
              </a:rPr>
              <a:t>/</a:t>
            </a:r>
            <a:r>
              <a:rPr lang="zh-TW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panose="02020500000000000000" pitchFamily="18" charset="-120"/>
                <a:cs typeface="Times New Roman" panose="02020603050405020304" pitchFamily="18" charset="0"/>
              </a:rPr>
              <a:t>考評局</a:t>
            </a:r>
            <a:endParaRPr lang="zh-HK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4" name="Text Box 80"/>
          <p:cNvSpPr txBox="1">
            <a:spLocks noChangeArrowheads="1"/>
          </p:cNvSpPr>
          <p:nvPr/>
        </p:nvSpPr>
        <p:spPr bwMode="auto">
          <a:xfrm>
            <a:off x="2207568" y="1700214"/>
            <a:ext cx="3240088" cy="630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60363" indent="-360363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  <a:buClr>
                <a:schemeClr val="tx1"/>
              </a:buClr>
              <a:buSzPct val="85000"/>
              <a:buFont typeface="Wingdings" pitchFamily="2" charset="2"/>
              <a:buChar char="Ø"/>
              <a:defRPr/>
            </a:pPr>
            <a:r>
              <a:rPr kumimoji="0" lang="zh-TW" altLang="en-US" sz="2400" dirty="0">
                <a:latin typeface="新細明體" panose="02020500000000000000" pitchFamily="18" charset="-120"/>
                <a:cs typeface="Times New Roman" panose="02020603050405020304" pitchFamily="18" charset="0"/>
              </a:rPr>
              <a:t>學校管理</a:t>
            </a:r>
            <a:endParaRPr kumimoji="0" lang="en-US" altLang="zh-TW" sz="2400" dirty="0">
              <a:latin typeface="新細明體" panose="02020500000000000000" pitchFamily="18" charset="-12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buClr>
                <a:schemeClr val="tx1"/>
              </a:buClr>
              <a:buSzPct val="85000"/>
              <a:buFont typeface="Wingdings" pitchFamily="2" charset="2"/>
              <a:buChar char="Ø"/>
              <a:defRPr/>
            </a:pPr>
            <a:r>
              <a:rPr kumimoji="0" lang="zh-TW" altLang="en-US" sz="2400" dirty="0">
                <a:latin typeface="新細明體" panose="02020500000000000000" pitchFamily="18" charset="-120"/>
                <a:cs typeface="Times New Roman" panose="02020603050405020304" pitchFamily="18" charset="0"/>
              </a:rPr>
              <a:t>學生資料</a:t>
            </a:r>
            <a:endParaRPr kumimoji="0" lang="en-US" altLang="zh-TW" sz="2400" dirty="0">
              <a:latin typeface="新細明體" panose="02020500000000000000" pitchFamily="18" charset="-12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buClr>
                <a:schemeClr val="tx1"/>
              </a:buClr>
              <a:buSzPct val="85000"/>
              <a:buFont typeface="Wingdings" pitchFamily="2" charset="2"/>
              <a:buChar char="Ø"/>
              <a:defRPr/>
            </a:pPr>
            <a:r>
              <a:rPr kumimoji="0" lang="zh-TW" altLang="en-US" sz="2400" dirty="0">
                <a:latin typeface="新細明體" panose="02020500000000000000" pitchFamily="18" charset="-120"/>
                <a:cs typeface="Times New Roman" panose="02020603050405020304" pitchFamily="18" charset="0"/>
              </a:rPr>
              <a:t>學生出席資料</a:t>
            </a:r>
            <a:endParaRPr kumimoji="0" lang="en-US" altLang="zh-TW" sz="2400" dirty="0">
              <a:latin typeface="新細明體" panose="02020500000000000000" pitchFamily="18" charset="-12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buClr>
                <a:schemeClr val="tx1"/>
              </a:buClr>
              <a:buSzPct val="85000"/>
              <a:buFont typeface="Wingdings" pitchFamily="2" charset="2"/>
              <a:buChar char="Ø"/>
              <a:defRPr/>
            </a:pPr>
            <a:r>
              <a:rPr kumimoji="0" lang="zh-TW" altLang="en-US" sz="2400" dirty="0">
                <a:latin typeface="新細明體" panose="02020500000000000000" pitchFamily="18" charset="-120"/>
                <a:cs typeface="Times New Roman" panose="02020603050405020304" pitchFamily="18" charset="0"/>
              </a:rPr>
              <a:t>香港學科測驗</a:t>
            </a:r>
            <a:endParaRPr kumimoji="0" lang="en-US" altLang="zh-TW" sz="2400" dirty="0">
              <a:latin typeface="新細明體" panose="02020500000000000000" pitchFamily="18" charset="-12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50000"/>
              </a:spcBef>
              <a:buClr>
                <a:schemeClr val="tx1"/>
              </a:buClr>
              <a:buSzPct val="85000"/>
              <a:buFont typeface="Wingdings" pitchFamily="2" charset="2"/>
              <a:buChar char="Ø"/>
              <a:defRPr/>
            </a:pPr>
            <a:r>
              <a:rPr kumimoji="0" lang="zh-TW" altLang="en-US" sz="2400" dirty="0">
                <a:latin typeface="新細明體" panose="02020500000000000000" pitchFamily="18" charset="-120"/>
                <a:cs typeface="Times New Roman" panose="02020603050405020304" pitchFamily="18" charset="0"/>
              </a:rPr>
              <a:t>學位分配</a:t>
            </a:r>
            <a:endParaRPr kumimoji="0" lang="en-US" altLang="zh-TW" sz="2400" dirty="0">
              <a:latin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0" indent="0" algn="dist" eaLnBrk="1" hangingPunct="1">
              <a:lnSpc>
                <a:spcPct val="150000"/>
              </a:lnSpc>
              <a:spcBef>
                <a:spcPct val="50000"/>
              </a:spcBef>
              <a:buClr>
                <a:schemeClr val="tx1"/>
              </a:buClr>
              <a:buSzPct val="85000"/>
              <a:defRPr/>
            </a:pPr>
            <a:endParaRPr kumimoji="0" lang="en-US" altLang="zh-TW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新細明體" panose="02020500000000000000" pitchFamily="18" charset="-120"/>
              <a:cs typeface="Times New Roman" panose="02020603050405020304" pitchFamily="18" charset="0"/>
            </a:endParaRPr>
          </a:p>
          <a:p>
            <a:pPr algn="dist" eaLnBrk="1" hangingPunct="1">
              <a:lnSpc>
                <a:spcPct val="150000"/>
              </a:lnSpc>
              <a:spcBef>
                <a:spcPct val="50000"/>
              </a:spcBef>
              <a:buClr>
                <a:schemeClr val="tx1"/>
              </a:buClr>
              <a:buSzPct val="85000"/>
              <a:buFont typeface="Wingdings" pitchFamily="2" charset="2"/>
              <a:buChar char="Ø"/>
              <a:defRPr/>
            </a:pPr>
            <a:endParaRPr kumimoji="0" lang="zh-CN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新細明體" panose="02020500000000000000" pitchFamily="18" charset="-120"/>
              <a:cs typeface="Times New Roman" panose="02020603050405020304" pitchFamily="18" charset="0"/>
            </a:endParaRPr>
          </a:p>
          <a:p>
            <a:pPr algn="dist" eaLnBrk="1" hangingPunct="1">
              <a:lnSpc>
                <a:spcPct val="150000"/>
              </a:lnSpc>
              <a:spcBef>
                <a:spcPct val="50000"/>
              </a:spcBef>
              <a:buClr>
                <a:schemeClr val="tx1"/>
              </a:buClr>
              <a:buSzPct val="85000"/>
              <a:buFont typeface="Wingdings" pitchFamily="2" charset="2"/>
              <a:buChar char="Ø"/>
              <a:defRPr/>
            </a:pPr>
            <a:endParaRPr kumimoji="0" lang="en-US" altLang="zh-TW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9221" name="矩形 5"/>
          <p:cNvSpPr>
            <a:spLocks noChangeArrowheads="1"/>
          </p:cNvSpPr>
          <p:nvPr/>
        </p:nvSpPr>
        <p:spPr bwMode="auto">
          <a:xfrm>
            <a:off x="6023993" y="1700213"/>
            <a:ext cx="4313807" cy="3905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ct val="50000"/>
              </a:spcBef>
              <a:buClr>
                <a:schemeClr val="tx1"/>
              </a:buClr>
              <a:buSzPct val="85000"/>
              <a:buFont typeface="Wingdings" pitchFamily="2" charset="2"/>
              <a:buChar char="Ø"/>
              <a:defRPr/>
            </a:pPr>
            <a:r>
              <a:rPr lang="zh-TW" altLang="en-US" sz="2400" dirty="0">
                <a:latin typeface="新細明體" panose="02020500000000000000" pitchFamily="18" charset="-120"/>
                <a:cs typeface="Times New Roman" panose="02020603050405020304" pitchFamily="18" charset="0"/>
              </a:rPr>
              <a:t>應用學習</a:t>
            </a:r>
          </a:p>
          <a:p>
            <a:pPr algn="just" eaLnBrk="1" hangingPunct="1">
              <a:lnSpc>
                <a:spcPct val="150000"/>
              </a:lnSpc>
              <a:spcBef>
                <a:spcPct val="50000"/>
              </a:spcBef>
              <a:buClr>
                <a:schemeClr val="tx1"/>
              </a:buClr>
              <a:buSzPct val="85000"/>
              <a:buFont typeface="Wingdings" pitchFamily="2" charset="2"/>
              <a:buChar char="Ø"/>
              <a:defRPr/>
            </a:pPr>
            <a:r>
              <a:rPr lang="zh-TW" altLang="en-US" sz="2400" dirty="0">
                <a:latin typeface="新細明體" panose="02020500000000000000" pitchFamily="18" charset="-120"/>
                <a:cs typeface="Times New Roman" panose="02020603050405020304" pitchFamily="18" charset="0"/>
              </a:rPr>
              <a:t> 香港考評局程序</a:t>
            </a:r>
          </a:p>
          <a:p>
            <a:pPr algn="just" eaLnBrk="1" hangingPunct="1">
              <a:lnSpc>
                <a:spcPct val="150000"/>
              </a:lnSpc>
              <a:spcBef>
                <a:spcPct val="50000"/>
              </a:spcBef>
              <a:buClr>
                <a:schemeClr val="tx1"/>
              </a:buClr>
              <a:buSzPct val="85000"/>
              <a:buFont typeface="Wingdings" pitchFamily="2" charset="2"/>
              <a:buChar char="Ø"/>
              <a:defRPr/>
            </a:pPr>
            <a:r>
              <a:rPr lang="zh-TW" altLang="en-US" sz="2400" dirty="0">
                <a:latin typeface="新細明體" panose="02020500000000000000" pitchFamily="18" charset="-120"/>
                <a:cs typeface="Times New Roman" panose="02020603050405020304" pitchFamily="18" charset="0"/>
                <a:sym typeface="Wingdings" pitchFamily="2" charset="2"/>
              </a:rPr>
              <a:t> 財務管理及策劃</a:t>
            </a:r>
            <a:endParaRPr lang="en-US" altLang="zh-TW" sz="2400" dirty="0">
              <a:latin typeface="新細明體" panose="02020500000000000000" pitchFamily="18" charset="-120"/>
              <a:cs typeface="Times New Roman" panose="02020603050405020304" pitchFamily="18" charset="0"/>
              <a:sym typeface="Wingdings" pitchFamily="2" charset="2"/>
            </a:endParaRP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Clr>
                <a:schemeClr val="tx1"/>
              </a:buClr>
              <a:buSzPct val="85000"/>
              <a:buFont typeface="Wingdings" panose="05000000000000000000" pitchFamily="2" charset="2"/>
              <a:buChar char="Ø"/>
              <a:defRPr/>
            </a:pPr>
            <a:r>
              <a:rPr lang="zh-TW" altLang="en-US" sz="2400" dirty="0">
                <a:latin typeface="新細明體" panose="02020500000000000000" pitchFamily="18" charset="-120"/>
                <a:cs typeface="Times New Roman" panose="02020603050405020304" pitchFamily="18" charset="0"/>
                <a:sym typeface="Wingdings" pitchFamily="2" charset="2"/>
              </a:rPr>
              <a:t>在職家庭及學生資助事務處</a:t>
            </a:r>
            <a:r>
              <a:rPr lang="en-US" altLang="zh-TW" sz="2400" dirty="0">
                <a:latin typeface="新細明體" panose="02020500000000000000" pitchFamily="18" charset="-120"/>
                <a:cs typeface="Times New Roman" panose="02020603050405020304" pitchFamily="18" charset="0"/>
                <a:sym typeface="Wingdings" pitchFamily="2" charset="2"/>
              </a:rPr>
              <a:t>(</a:t>
            </a:r>
            <a:r>
              <a:rPr lang="zh-TW" altLang="en-US" sz="2400" dirty="0">
                <a:latin typeface="新細明體" panose="02020500000000000000" pitchFamily="18" charset="-120"/>
                <a:cs typeface="Times New Roman" panose="02020603050405020304" pitchFamily="18" charset="0"/>
                <a:sym typeface="Wingdings" pitchFamily="2" charset="2"/>
              </a:rPr>
              <a:t>學生資助處</a:t>
            </a:r>
            <a:r>
              <a:rPr lang="en-US" altLang="zh-TW" sz="2400" dirty="0">
                <a:latin typeface="新細明體" panose="02020500000000000000" pitchFamily="18" charset="-120"/>
                <a:cs typeface="Times New Roman" panose="02020603050405020304" pitchFamily="18" charset="0"/>
                <a:sym typeface="Wingdings" pitchFamily="2" charset="2"/>
              </a:rPr>
              <a:t>)</a:t>
            </a:r>
            <a:endParaRPr lang="zh-TW" altLang="en-US" sz="2400" dirty="0">
              <a:latin typeface="新細明體" panose="02020500000000000000" pitchFamily="18" charset="-120"/>
              <a:cs typeface="Times New Roman" panose="02020603050405020304" pitchFamily="18" charset="0"/>
              <a:sym typeface="Wingdings" pitchFamily="2" charset="2"/>
            </a:endParaRPr>
          </a:p>
          <a:p>
            <a:pPr algn="just">
              <a:lnSpc>
                <a:spcPct val="150000"/>
              </a:lnSpc>
              <a:buClr>
                <a:schemeClr val="tx1"/>
              </a:buClr>
              <a:buSzPct val="85000"/>
              <a:buFont typeface="Wingdings" pitchFamily="2" charset="2"/>
              <a:buChar char="Ø"/>
              <a:defRPr/>
            </a:pPr>
            <a:r>
              <a:rPr lang="zh-TW" altLang="en-US" sz="2400" dirty="0">
                <a:latin typeface="新細明體" panose="02020500000000000000" pitchFamily="18" charset="-120"/>
                <a:cs typeface="Times New Roman" panose="02020603050405020304" pitchFamily="18" charset="0"/>
                <a:sym typeface="Wingdings" pitchFamily="2" charset="2"/>
              </a:rPr>
              <a:t> 申請大專院校</a:t>
            </a:r>
            <a:endParaRPr lang="en-US" altLang="zh-TW" sz="2400" dirty="0">
              <a:latin typeface="新細明體" panose="02020500000000000000" pitchFamily="18" charset="-120"/>
              <a:cs typeface="Times New Roman" panose="02020603050405020304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2045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969594" y="422276"/>
            <a:ext cx="4004565" cy="865188"/>
          </a:xfrm>
        </p:spPr>
        <p:txBody>
          <a:bodyPr anchor="t" anchorCtr="1"/>
          <a:lstStyle/>
          <a:p>
            <a:pPr eaLnBrk="1" hangingPunct="1"/>
            <a:r>
              <a:rPr lang="zh-TW" altLang="en-US" sz="36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聯遞系統功能概覽</a:t>
            </a:r>
          </a:p>
        </p:txBody>
      </p:sp>
      <p:grpSp>
        <p:nvGrpSpPr>
          <p:cNvPr id="3" name="群組 2"/>
          <p:cNvGrpSpPr/>
          <p:nvPr/>
        </p:nvGrpSpPr>
        <p:grpSpPr>
          <a:xfrm>
            <a:off x="3764483" y="1598613"/>
            <a:ext cx="5205314" cy="3015455"/>
            <a:chOff x="1521048" y="1587500"/>
            <a:chExt cx="5205314" cy="3015455"/>
          </a:xfrm>
        </p:grpSpPr>
        <p:sp>
          <p:nvSpPr>
            <p:cNvPr id="199683" name="Text Box 3"/>
            <p:cNvSpPr txBox="1">
              <a:spLocks noChangeArrowheads="1"/>
            </p:cNvSpPr>
            <p:nvPr/>
          </p:nvSpPr>
          <p:spPr bwMode="auto">
            <a:xfrm>
              <a:off x="2257177" y="2071688"/>
              <a:ext cx="1208087" cy="771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00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algn="dist" eaLnBrk="1" hangingPunct="1">
                <a:spcBef>
                  <a:spcPct val="50000"/>
                </a:spcBef>
                <a:defRPr/>
              </a:pPr>
              <a:r>
                <a:rPr lang="zh-TW" alt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寄發訊息</a:t>
              </a:r>
              <a:endParaRPr lang="zh-CN" altLang="en-US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endParaRPr>
            </a:p>
            <a:p>
              <a:pPr algn="dist" eaLnBrk="1" hangingPunct="1">
                <a:spcBef>
                  <a:spcPct val="50000"/>
                </a:spcBef>
                <a:defRPr/>
              </a:pPr>
              <a:endParaRPr lang="en-US" altLang="zh-TW" sz="1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99684" name="Text Box 4"/>
            <p:cNvSpPr txBox="1">
              <a:spLocks noChangeArrowheads="1"/>
            </p:cNvSpPr>
            <p:nvPr/>
          </p:nvSpPr>
          <p:spPr bwMode="auto">
            <a:xfrm>
              <a:off x="2257747" y="2532063"/>
              <a:ext cx="1279525" cy="401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00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algn="dist" eaLnBrk="1" hangingPunct="1">
                <a:spcBef>
                  <a:spcPct val="50000"/>
                </a:spcBef>
                <a:defRPr/>
              </a:pPr>
              <a:r>
                <a:rPr lang="zh-TW" alt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 pitchFamily="18" charset="-120"/>
                </a:rPr>
                <a:t>接收訊息</a:t>
              </a:r>
              <a:r>
                <a:rPr lang="zh-CN" alt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 </a:t>
              </a:r>
              <a:endParaRPr lang="zh-TW" altLang="en-US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99688" name="Text Box 8"/>
            <p:cNvSpPr txBox="1">
              <a:spLocks noChangeArrowheads="1"/>
            </p:cNvSpPr>
            <p:nvPr/>
          </p:nvSpPr>
          <p:spPr bwMode="auto">
            <a:xfrm>
              <a:off x="2769939" y="4201317"/>
              <a:ext cx="695325" cy="401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00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algn="dist" eaLnBrk="1" hangingPunct="1">
                <a:spcBef>
                  <a:spcPct val="50000"/>
                </a:spcBef>
                <a:defRPr/>
              </a:pPr>
              <a:r>
                <a:rPr lang="zh-TW" alt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 pitchFamily="18" charset="-120"/>
                </a:rPr>
                <a:t>報告</a:t>
              </a:r>
              <a:endParaRPr lang="zh-CN" altLang="en-US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Sun" pitchFamily="2" charset="-122"/>
                <a:ea typeface="SimSun" pitchFamily="2" charset="-122"/>
              </a:endParaRPr>
            </a:p>
          </p:txBody>
        </p:sp>
        <p:sp>
          <p:nvSpPr>
            <p:cNvPr id="199689" name="Text Box 9"/>
            <p:cNvSpPr txBox="1">
              <a:spLocks noChangeArrowheads="1"/>
            </p:cNvSpPr>
            <p:nvPr/>
          </p:nvSpPr>
          <p:spPr bwMode="auto">
            <a:xfrm>
              <a:off x="1744414" y="3024980"/>
              <a:ext cx="1720850" cy="401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00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algn="dist" eaLnBrk="1" hangingPunct="1">
                <a:spcBef>
                  <a:spcPct val="50000"/>
                </a:spcBef>
                <a:defRPr/>
              </a:pPr>
              <a:r>
                <a:rPr lang="zh-TW" alt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 pitchFamily="18" charset="-120"/>
                </a:rPr>
                <a:t>聯遞系統紀錄</a:t>
              </a:r>
              <a:endParaRPr lang="zh-CN" altLang="en-US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pitchFamily="18" charset="-120"/>
              </a:endParaRPr>
            </a:p>
          </p:txBody>
        </p:sp>
        <p:sp>
          <p:nvSpPr>
            <p:cNvPr id="199690" name="Text Box 10"/>
            <p:cNvSpPr txBox="1">
              <a:spLocks noChangeArrowheads="1"/>
            </p:cNvSpPr>
            <p:nvPr/>
          </p:nvSpPr>
          <p:spPr bwMode="auto">
            <a:xfrm>
              <a:off x="1521048" y="3652838"/>
              <a:ext cx="1976437" cy="401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00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algn="dist" eaLnBrk="1" hangingPunct="1">
                <a:spcBef>
                  <a:spcPct val="50000"/>
                </a:spcBef>
                <a:defRPr/>
              </a:pPr>
              <a:r>
                <a:rPr lang="zh-TW" alt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 pitchFamily="18" charset="-120"/>
                </a:rPr>
                <a:t>學校密碼匙管理</a:t>
              </a:r>
              <a:endParaRPr lang="zh-CN" altLang="en-US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pitchFamily="18" charset="-120"/>
              </a:endParaRPr>
            </a:p>
          </p:txBody>
        </p:sp>
        <p:sp>
          <p:nvSpPr>
            <p:cNvPr id="199692" name="Line 12"/>
            <p:cNvSpPr>
              <a:spLocks noChangeShapeType="1"/>
            </p:cNvSpPr>
            <p:nvPr/>
          </p:nvSpPr>
          <p:spPr bwMode="auto">
            <a:xfrm>
              <a:off x="3537272" y="2289175"/>
              <a:ext cx="533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 algn="dist" eaLnBrk="1" hangingPunct="1">
                <a:spcBef>
                  <a:spcPct val="50000"/>
                </a:spcBef>
                <a:defRPr/>
              </a:pPr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99693" name="Line 13"/>
            <p:cNvSpPr>
              <a:spLocks noChangeShapeType="1"/>
            </p:cNvSpPr>
            <p:nvPr/>
          </p:nvSpPr>
          <p:spPr bwMode="auto">
            <a:xfrm>
              <a:off x="3537272" y="2771775"/>
              <a:ext cx="533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 algn="dist" eaLnBrk="1" hangingPunct="1">
                <a:spcBef>
                  <a:spcPct val="50000"/>
                </a:spcBef>
                <a:defRPr/>
              </a:pPr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99697" name="Line 17"/>
            <p:cNvSpPr>
              <a:spLocks noChangeShapeType="1"/>
            </p:cNvSpPr>
            <p:nvPr/>
          </p:nvSpPr>
          <p:spPr bwMode="auto">
            <a:xfrm>
              <a:off x="3507928" y="4402136"/>
              <a:ext cx="533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 algn="dist" eaLnBrk="1" hangingPunct="1">
                <a:spcBef>
                  <a:spcPct val="50000"/>
                </a:spcBef>
                <a:defRPr/>
              </a:pPr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99698" name="Line 18"/>
            <p:cNvSpPr>
              <a:spLocks noChangeShapeType="1"/>
            </p:cNvSpPr>
            <p:nvPr/>
          </p:nvSpPr>
          <p:spPr bwMode="auto">
            <a:xfrm>
              <a:off x="3537272" y="3225799"/>
              <a:ext cx="533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 algn="dist" eaLnBrk="1" hangingPunct="1">
                <a:spcBef>
                  <a:spcPct val="50000"/>
                </a:spcBef>
                <a:defRPr/>
              </a:pPr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99699" name="Line 19"/>
            <p:cNvSpPr>
              <a:spLocks noChangeShapeType="1"/>
            </p:cNvSpPr>
            <p:nvPr/>
          </p:nvSpPr>
          <p:spPr bwMode="auto">
            <a:xfrm>
              <a:off x="3507928" y="3853657"/>
              <a:ext cx="533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 algn="dist" eaLnBrk="1" hangingPunct="1">
                <a:spcBef>
                  <a:spcPct val="50000"/>
                </a:spcBef>
                <a:defRPr/>
              </a:pPr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99701" name="Rectangle 21"/>
            <p:cNvSpPr>
              <a:spLocks noChangeArrowheads="1"/>
            </p:cNvSpPr>
            <p:nvPr/>
          </p:nvSpPr>
          <p:spPr bwMode="auto">
            <a:xfrm>
              <a:off x="4341599" y="2121744"/>
              <a:ext cx="1023134" cy="340735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zh-TW" alt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 pitchFamily="18" charset="-120"/>
                </a:rPr>
                <a:t>訊息列表</a:t>
              </a:r>
              <a:endParaRPr lang="zh-CN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pitchFamily="18" charset="-120"/>
              </a:endParaRPr>
            </a:p>
          </p:txBody>
        </p:sp>
        <p:sp>
          <p:nvSpPr>
            <p:cNvPr id="199702" name="Rectangle 22"/>
            <p:cNvSpPr>
              <a:spLocks noChangeArrowheads="1"/>
            </p:cNvSpPr>
            <p:nvPr/>
          </p:nvSpPr>
          <p:spPr bwMode="auto">
            <a:xfrm>
              <a:off x="5508749" y="2121744"/>
              <a:ext cx="1217613" cy="340735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zh-TW" alt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 pitchFamily="18" charset="-120"/>
                </a:rPr>
                <a:t>已庫存訊息</a:t>
              </a:r>
              <a:endParaRPr lang="zh-CN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pitchFamily="18" charset="-120"/>
              </a:endParaRPr>
            </a:p>
          </p:txBody>
        </p:sp>
        <p:sp>
          <p:nvSpPr>
            <p:cNvPr id="199703" name="Rectangle 23"/>
            <p:cNvSpPr>
              <a:spLocks noChangeArrowheads="1"/>
            </p:cNvSpPr>
            <p:nvPr/>
          </p:nvSpPr>
          <p:spPr bwMode="auto">
            <a:xfrm>
              <a:off x="4334977" y="2573097"/>
              <a:ext cx="1002495" cy="340735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zh-TW" alt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 pitchFamily="18" charset="-120"/>
                </a:rPr>
                <a:t>訊息列表</a:t>
              </a:r>
              <a:endParaRPr lang="zh-CN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pitchFamily="18" charset="-120"/>
              </a:endParaRPr>
            </a:p>
          </p:txBody>
        </p:sp>
        <p:sp>
          <p:nvSpPr>
            <p:cNvPr id="199710" name="Rectangle 30"/>
            <p:cNvSpPr>
              <a:spLocks noChangeArrowheads="1"/>
            </p:cNvSpPr>
            <p:nvPr/>
          </p:nvSpPr>
          <p:spPr bwMode="auto">
            <a:xfrm>
              <a:off x="4364564" y="4246591"/>
              <a:ext cx="1412864" cy="340735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zh-TW" alt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 pitchFamily="18" charset="-120"/>
                </a:rPr>
                <a:t>聯遞系統報告</a:t>
              </a:r>
              <a:endParaRPr lang="zh-CN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pitchFamily="18" charset="-120"/>
              </a:endParaRPr>
            </a:p>
          </p:txBody>
        </p:sp>
        <p:sp>
          <p:nvSpPr>
            <p:cNvPr id="199711" name="Rectangle 31"/>
            <p:cNvSpPr>
              <a:spLocks noChangeArrowheads="1"/>
            </p:cNvSpPr>
            <p:nvPr/>
          </p:nvSpPr>
          <p:spPr bwMode="auto">
            <a:xfrm>
              <a:off x="4333588" y="3118257"/>
              <a:ext cx="1823233" cy="340735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zh-TW" alt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 pitchFamily="18" charset="-120"/>
                </a:rPr>
                <a:t>下載聯遞系統紀錄</a:t>
              </a:r>
              <a:endParaRPr lang="zh-CN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pitchFamily="18" charset="-120"/>
              </a:endParaRPr>
            </a:p>
          </p:txBody>
        </p:sp>
        <p:sp>
          <p:nvSpPr>
            <p:cNvPr id="199712" name="Rectangle 32"/>
            <p:cNvSpPr>
              <a:spLocks noChangeArrowheads="1"/>
            </p:cNvSpPr>
            <p:nvPr/>
          </p:nvSpPr>
          <p:spPr bwMode="auto">
            <a:xfrm>
              <a:off x="4356621" y="3690205"/>
              <a:ext cx="1619250" cy="339725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zh-TW" alt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 pitchFamily="18" charset="-120"/>
                </a:rPr>
                <a:t>更改學校密碼匙</a:t>
              </a:r>
              <a:endParaRPr lang="zh-CN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pitchFamily="18" charset="-120"/>
              </a:endParaRPr>
            </a:p>
          </p:txBody>
        </p:sp>
        <p:sp>
          <p:nvSpPr>
            <p:cNvPr id="199716" name="Text Box 36"/>
            <p:cNvSpPr txBox="1">
              <a:spLocks noChangeArrowheads="1"/>
            </p:cNvSpPr>
            <p:nvPr/>
          </p:nvSpPr>
          <p:spPr bwMode="auto">
            <a:xfrm>
              <a:off x="2574676" y="1587500"/>
              <a:ext cx="890588" cy="679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00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Verdana" pitchFamily="34" charset="0"/>
                  <a:ea typeface="新細明體" pitchFamily="18" charset="-120"/>
                </a:defRPr>
              </a:lvl9pPr>
            </a:lstStyle>
            <a:p>
              <a:pPr algn="dist" eaLnBrk="1" hangingPunct="1">
                <a:spcBef>
                  <a:spcPct val="50000"/>
                </a:spcBef>
                <a:defRPr/>
              </a:pPr>
              <a:r>
                <a:rPr lang="zh-CN" altLang="en-US" sz="20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註冊</a:t>
              </a:r>
            </a:p>
            <a:p>
              <a:pPr algn="dist" eaLnBrk="1" hangingPunct="1">
                <a:spcBef>
                  <a:spcPct val="50000"/>
                </a:spcBef>
                <a:defRPr/>
              </a:pPr>
              <a:endParaRPr lang="en-US" altLang="zh-TW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99717" name="Line 37"/>
            <p:cNvSpPr>
              <a:spLocks noChangeShapeType="1"/>
            </p:cNvSpPr>
            <p:nvPr/>
          </p:nvSpPr>
          <p:spPr bwMode="auto">
            <a:xfrm>
              <a:off x="3537272" y="1806575"/>
              <a:ext cx="533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 algn="dist" eaLnBrk="1" hangingPunct="1">
                <a:spcBef>
                  <a:spcPct val="50000"/>
                </a:spcBef>
                <a:defRPr/>
              </a:pPr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99718" name="Rectangle 38"/>
            <p:cNvSpPr>
              <a:spLocks noChangeArrowheads="1"/>
            </p:cNvSpPr>
            <p:nvPr/>
          </p:nvSpPr>
          <p:spPr bwMode="auto">
            <a:xfrm>
              <a:off x="4352310" y="1624798"/>
              <a:ext cx="1002495" cy="340735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1" hangingPunct="1">
                <a:spcBef>
                  <a:spcPct val="50000"/>
                </a:spcBef>
                <a:defRPr/>
              </a:pPr>
              <a:r>
                <a:rPr lang="zh-HK" alt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 pitchFamily="18" charset="-120"/>
                </a:rPr>
                <a:t>系</a:t>
              </a:r>
              <a:r>
                <a:rPr lang="zh-CN" alt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新細明體" pitchFamily="18" charset="-120"/>
                </a:rPr>
                <a:t>統註冊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D126D18C-D71C-44EB-AA23-FD56B7441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835" y="1525814"/>
            <a:ext cx="2964343" cy="3207112"/>
          </a:xfrm>
          <a:prstGeom prst="rect">
            <a:avLst/>
          </a:prstGeom>
        </p:spPr>
      </p:pic>
      <p:sp>
        <p:nvSpPr>
          <p:cNvPr id="42" name="Rectangle 22">
            <a:extLst>
              <a:ext uri="{FF2B5EF4-FFF2-40B4-BE49-F238E27FC236}">
                <a16:creationId xmlns:a16="http://schemas.microsoft.com/office/drawing/2014/main" id="{57A9C1C5-E254-4A6B-8C93-5D68DB060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2185" y="2584210"/>
            <a:ext cx="1217613" cy="340735"/>
          </a:xfrm>
          <a:prstGeom prst="rect">
            <a:avLst/>
          </a:prstGeom>
          <a:solidFill>
            <a:srgbClr val="FFCC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TW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pitchFamily="18" charset="-120"/>
              </a:rPr>
              <a:t>已庫存訊息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新細明體" pitchFamily="18" charset="-120"/>
            </a:endParaRPr>
          </a:p>
        </p:txBody>
      </p:sp>
      <p:sp>
        <p:nvSpPr>
          <p:cNvPr id="43" name="Rectangle 31">
            <a:extLst>
              <a:ext uri="{FF2B5EF4-FFF2-40B4-BE49-F238E27FC236}">
                <a16:creationId xmlns:a16="http://schemas.microsoft.com/office/drawing/2014/main" id="{275692AE-7CFB-4345-B75C-08609E2B2C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1240" y="3129370"/>
            <a:ext cx="1823233" cy="340735"/>
          </a:xfrm>
          <a:prstGeom prst="rect">
            <a:avLst/>
          </a:prstGeom>
          <a:solidFill>
            <a:srgbClr val="FFCC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zh-TW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新細明體" pitchFamily="18" charset="-120"/>
              </a:rPr>
              <a:t>傳送紀錄至求助台</a:t>
            </a:r>
            <a:endParaRPr lang="zh-CN" alt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1234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9664" y="263690"/>
            <a:ext cx="7162800" cy="762000"/>
          </a:xfrm>
        </p:spPr>
        <p:txBody>
          <a:bodyPr/>
          <a:lstStyle/>
          <a:p>
            <a:r>
              <a:rPr lang="zh-HK" altLang="en-US" sz="2800" dirty="0">
                <a:solidFill>
                  <a:srgbClr val="0070C0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預備工作</a:t>
            </a:r>
          </a:p>
        </p:txBody>
      </p:sp>
      <p:sp>
        <p:nvSpPr>
          <p:cNvPr id="22530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8763000" y="6273800"/>
            <a:ext cx="1905000" cy="4572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5pPr>
            <a:lvl6pPr marL="25146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6pPr>
            <a:lvl7pPr marL="29718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7pPr>
            <a:lvl8pPr marL="34290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8pPr>
            <a:lvl9pPr marL="38862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/>
            <a:fld id="{83BA787E-859F-4C65-B854-D3E381691A79}" type="slidenum">
              <a:rPr kumimoji="0" lang="en-US" altLang="zh-TW" sz="1400">
                <a:solidFill>
                  <a:schemeClr val="tx1"/>
                </a:solidFill>
                <a:latin typeface="Verdana" pitchFamily="34" charset="0"/>
              </a:rPr>
              <a:pPr eaLnBrk="1" hangingPunct="1"/>
              <a:t>7</a:t>
            </a:fld>
            <a:endParaRPr kumimoji="0" lang="en-US" altLang="zh-TW" sz="140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22532" name="WordArt 5"/>
          <p:cNvSpPr>
            <a:spLocks noChangeArrowheads="1" noChangeShapeType="1" noTextEdit="1"/>
          </p:cNvSpPr>
          <p:nvPr/>
        </p:nvSpPr>
        <p:spPr bwMode="auto">
          <a:xfrm>
            <a:off x="3432175" y="333375"/>
            <a:ext cx="1511300" cy="10810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zh-HK" altLang="en-US" sz="1400" b="1" kern="10" dirty="0">
              <a:ln w="9525">
                <a:solidFill>
                  <a:srgbClr val="660066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新細明體"/>
              <a:ea typeface="新細明體"/>
            </a:endParaRPr>
          </a:p>
        </p:txBody>
      </p:sp>
      <p:sp>
        <p:nvSpPr>
          <p:cNvPr id="17413" name="Rectangle 7"/>
          <p:cNvSpPr>
            <a:spLocks noChangeArrowheads="1"/>
          </p:cNvSpPr>
          <p:nvPr/>
        </p:nvSpPr>
        <p:spPr bwMode="auto">
          <a:xfrm>
            <a:off x="2783408" y="1656782"/>
            <a:ext cx="3384550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l">
              <a:defRPr/>
            </a:pPr>
            <a:r>
              <a:rPr lang="en-US" altLang="zh-TW" sz="3200" dirty="0">
                <a:solidFill>
                  <a:srgbClr val="FF6600"/>
                </a:solidFill>
                <a:sym typeface="Wingdings" pitchFamily="2" charset="2"/>
              </a:rPr>
              <a:t></a:t>
            </a:r>
            <a:r>
              <a:rPr lang="zh-TW" altLang="en-US" sz="3200" dirty="0">
                <a:solidFill>
                  <a:srgbClr val="333399"/>
                </a:solidFill>
              </a:rPr>
              <a:t>系統註冊</a:t>
            </a:r>
            <a:endParaRPr lang="en-US" altLang="zh-TW" sz="3200" dirty="0">
              <a:solidFill>
                <a:srgbClr val="333399"/>
              </a:solidFill>
            </a:endParaRPr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3177256" y="3921861"/>
            <a:ext cx="5655048" cy="95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defRPr/>
            </a:pPr>
            <a:r>
              <a:rPr lang="zh-TW" altLang="en-US" sz="2800" dirty="0">
                <a:sym typeface="Wingdings" pitchFamily="2" charset="2"/>
              </a:rPr>
              <a:t>於各模組預備需要輸出的資料</a:t>
            </a:r>
          </a:p>
          <a:p>
            <a:pPr algn="l">
              <a:defRPr/>
            </a:pPr>
            <a:r>
              <a:rPr lang="zh-TW" altLang="en-US" sz="2800" dirty="0">
                <a:sym typeface="Wingdings" pitchFamily="2" charset="2"/>
              </a:rPr>
              <a:t>確定預備好的資料</a:t>
            </a:r>
          </a:p>
        </p:txBody>
      </p:sp>
      <p:sp>
        <p:nvSpPr>
          <p:cNvPr id="17416" name="Rectangle 10"/>
          <p:cNvSpPr>
            <a:spLocks noChangeArrowheads="1"/>
          </p:cNvSpPr>
          <p:nvPr/>
        </p:nvSpPr>
        <p:spPr bwMode="auto">
          <a:xfrm>
            <a:off x="2781925" y="2495843"/>
            <a:ext cx="2599086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defRPr/>
            </a:pPr>
            <a:r>
              <a:rPr lang="en-US" altLang="zh-TW" sz="3200" dirty="0">
                <a:solidFill>
                  <a:srgbClr val="FF6600"/>
                </a:solidFill>
                <a:sym typeface="Wingdings" pitchFamily="2" charset="2"/>
              </a:rPr>
              <a:t></a:t>
            </a:r>
            <a:r>
              <a:rPr lang="zh-TW" altLang="en-US" sz="3200" dirty="0">
                <a:solidFill>
                  <a:srgbClr val="333399"/>
                </a:solidFill>
                <a:sym typeface="Wingdings" pitchFamily="2" charset="2"/>
              </a:rPr>
              <a:t>學校密碼匙</a:t>
            </a:r>
          </a:p>
        </p:txBody>
      </p:sp>
      <p:sp>
        <p:nvSpPr>
          <p:cNvPr id="17419" name="Rectangle 13"/>
          <p:cNvSpPr>
            <a:spLocks noChangeArrowheads="1"/>
          </p:cNvSpPr>
          <p:nvPr/>
        </p:nvSpPr>
        <p:spPr bwMode="auto">
          <a:xfrm>
            <a:off x="2789780" y="3334904"/>
            <a:ext cx="3240087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defRPr/>
            </a:pPr>
            <a:r>
              <a:rPr lang="en-US" altLang="zh-TW" sz="3200" dirty="0">
                <a:solidFill>
                  <a:srgbClr val="FF6600"/>
                </a:solidFill>
                <a:sym typeface="Wingdings" pitchFamily="2" charset="2"/>
              </a:rPr>
              <a:t></a:t>
            </a:r>
            <a:r>
              <a:rPr lang="zh-TW" altLang="en-US" sz="3200" dirty="0">
                <a:solidFill>
                  <a:srgbClr val="333399"/>
                </a:solidFill>
                <a:sym typeface="Wingdings" pitchFamily="2" charset="2"/>
              </a:rPr>
              <a:t>資料互換訊息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3143757" y="253416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TW" kern="0" dirty="0">
                <a:solidFill>
                  <a:srgbClr val="0070C0"/>
                </a:solidFill>
                <a:effectLst/>
              </a:rPr>
              <a:t>1.</a:t>
            </a:r>
            <a:r>
              <a:rPr lang="zh-TW" altLang="en-US" kern="0" dirty="0">
                <a:solidFill>
                  <a:srgbClr val="0070C0"/>
                </a:solidFill>
                <a:effectLst/>
              </a:rPr>
              <a:t> 系統註冊</a:t>
            </a:r>
            <a:endParaRPr lang="zh-HK" altLang="en-US" kern="0" dirty="0">
              <a:solidFill>
                <a:srgbClr val="0070C0"/>
              </a:solidFill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BD99F9-08B9-48E0-9F10-2CAF67EAB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164" y="1916832"/>
            <a:ext cx="8532440" cy="412081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DD093EA-4FF0-40FC-8888-4D6439F5FB20}"/>
              </a:ext>
            </a:extLst>
          </p:cNvPr>
          <p:cNvSpPr/>
          <p:nvPr/>
        </p:nvSpPr>
        <p:spPr bwMode="auto">
          <a:xfrm>
            <a:off x="3289288" y="2069028"/>
            <a:ext cx="3021136" cy="28803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57CEE4-9305-4C57-A347-6A4CFF185C7E}"/>
              </a:ext>
            </a:extLst>
          </p:cNvPr>
          <p:cNvSpPr/>
          <p:nvPr/>
        </p:nvSpPr>
        <p:spPr bwMode="auto">
          <a:xfrm>
            <a:off x="3863752" y="5559152"/>
            <a:ext cx="936104" cy="28803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236432E-38EA-4607-825F-6C293973D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9164" y="1154832"/>
            <a:ext cx="7162800" cy="762000"/>
          </a:xfrm>
        </p:spPr>
        <p:txBody>
          <a:bodyPr/>
          <a:lstStyle/>
          <a:p>
            <a:r>
              <a:rPr lang="zh-TW" altLang="en-US" sz="2000" dirty="0">
                <a:solidFill>
                  <a:srgbClr val="333333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如沒有註冊，不能寄發訊息</a:t>
            </a:r>
            <a:endParaRPr lang="zh-HK" altLang="en-US" sz="2000" dirty="0">
              <a:solidFill>
                <a:srgbClr val="333333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06931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3520" y="1124744"/>
            <a:ext cx="7162800" cy="762000"/>
          </a:xfrm>
        </p:spPr>
        <p:txBody>
          <a:bodyPr/>
          <a:lstStyle/>
          <a:p>
            <a:r>
              <a:rPr lang="zh-TW" altLang="en-US" sz="2000" dirty="0">
                <a:solidFill>
                  <a:srgbClr val="333333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如沒有註冊，不能接收訊息</a:t>
            </a:r>
            <a:endParaRPr lang="zh-HK" altLang="en-US" sz="2000" dirty="0">
              <a:solidFill>
                <a:srgbClr val="333333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143672" y="254000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eaLnBrk="1" hangingPunct="1"/>
            <a:r>
              <a:rPr lang="en-US" altLang="zh-TW" kern="0" dirty="0">
                <a:solidFill>
                  <a:srgbClr val="0070C0"/>
                </a:solidFill>
                <a:effectLst/>
              </a:rPr>
              <a:t>1.</a:t>
            </a:r>
            <a:r>
              <a:rPr lang="zh-TW" altLang="en-US" kern="0" dirty="0">
                <a:solidFill>
                  <a:srgbClr val="0070C0"/>
                </a:solidFill>
                <a:effectLst/>
              </a:rPr>
              <a:t> 系統註冊</a:t>
            </a:r>
            <a:endParaRPr lang="zh-HK" altLang="en-US" kern="0" dirty="0">
              <a:solidFill>
                <a:srgbClr val="0070C0"/>
              </a:solidFill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122007-7658-4411-A988-D83DC9145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032" y="1916832"/>
            <a:ext cx="8388424" cy="399855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FDFAA5D-0673-4C1E-BE19-B2FA089215F1}"/>
              </a:ext>
            </a:extLst>
          </p:cNvPr>
          <p:cNvSpPr/>
          <p:nvPr/>
        </p:nvSpPr>
        <p:spPr bwMode="auto">
          <a:xfrm>
            <a:off x="3503712" y="2490144"/>
            <a:ext cx="3384376" cy="28803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latin typeface="Tahoma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38541319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WebSAM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WebSA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WebSAM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1" id="{4ADF2535-E948-4289-8EC7-3F1256F3202F}" vid="{E80E9D01-ED4C-4BF8-AC05-19AE9976C22C}"/>
    </a:ext>
  </a:ext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17827</TotalTime>
  <Words>832</Words>
  <Application>Microsoft Office PowerPoint</Application>
  <PresentationFormat>Widescreen</PresentationFormat>
  <Paragraphs>146</Paragraphs>
  <Slides>43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7" baseType="lpstr">
      <vt:lpstr>SimSun</vt:lpstr>
      <vt:lpstr>微軟正黑體</vt:lpstr>
      <vt:lpstr>新細明體</vt:lpstr>
      <vt:lpstr>標楷體</vt:lpstr>
      <vt:lpstr>Arial</vt:lpstr>
      <vt:lpstr>Arial Black</vt:lpstr>
      <vt:lpstr>Cooper Black</vt:lpstr>
      <vt:lpstr>Tahoma</vt:lpstr>
      <vt:lpstr>Times New Roman</vt:lpstr>
      <vt:lpstr>Trebuchet MS</vt:lpstr>
      <vt:lpstr>Verdana</vt:lpstr>
      <vt:lpstr>Wingdings</vt:lpstr>
      <vt:lpstr>Wingdings 2</vt:lpstr>
      <vt:lpstr>Theme1</vt:lpstr>
      <vt:lpstr>PowerPoint Presentation</vt:lpstr>
      <vt:lpstr>PowerPoint Presentation</vt:lpstr>
      <vt:lpstr>甚麼是聯遞系統?</vt:lpstr>
      <vt:lpstr>PowerPoint Presentation</vt:lpstr>
      <vt:lpstr>PowerPoint Presentation</vt:lpstr>
      <vt:lpstr>聯遞系統功能概覽</vt:lpstr>
      <vt:lpstr>預備工作</vt:lpstr>
      <vt:lpstr>如沒有註冊，不能寄發訊息</vt:lpstr>
      <vt:lpstr>如沒有註冊，不能接收訊息</vt:lpstr>
      <vt:lpstr>1. 系統註冊</vt:lpstr>
      <vt:lpstr>1. 系統註冊</vt:lpstr>
      <vt:lpstr>PowerPoint Presentation</vt:lpstr>
      <vt:lpstr>PowerPoint Presentation</vt:lpstr>
      <vt:lpstr>2. 學校密碼匙管理</vt:lpstr>
      <vt:lpstr>3. 從各模組產生資料互換訊息</vt:lpstr>
      <vt:lpstr>PowerPoint Presentation</vt:lpstr>
      <vt:lpstr>PowerPoint Presentation</vt:lpstr>
      <vt:lpstr>預備 [表格 A - 學生離校]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練習一: 寄發訊息</vt:lpstr>
      <vt:lpstr>練習二:再傳送寄發訊息</vt:lpstr>
      <vt:lpstr>PowerPoint Presentation</vt:lpstr>
      <vt:lpstr>PowerPoint Presentation</vt:lpstr>
      <vt:lpstr>PowerPoint Presentation</vt:lpstr>
      <vt:lpstr>系統提示 </vt:lpstr>
      <vt:lpstr>日常工作</vt:lpstr>
      <vt:lpstr>常見問題</vt:lpstr>
      <vt:lpstr>檢查連線狀態</vt:lpstr>
      <vt:lpstr>聯遞系統紀錄</vt:lpstr>
      <vt:lpstr>練習三: 下載聯遞系統紀錄</vt:lpstr>
      <vt:lpstr>PowerPoint Presentation</vt:lpstr>
      <vt:lpstr>PowerPoint Presentation</vt:lpstr>
      <vt:lpstr>PowerPoint Presentation</vt:lpstr>
      <vt:lpstr>PowerPoint Presentation</vt:lpstr>
    </vt:vector>
  </TitlesOfParts>
  <Company>David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Winifred</dc:creator>
  <cp:lastModifiedBy>AEO(SIM)12 Franky</cp:lastModifiedBy>
  <cp:revision>1015</cp:revision>
  <cp:lastPrinted>2021-09-09T06:46:57Z</cp:lastPrinted>
  <dcterms:created xsi:type="dcterms:W3CDTF">2002-11-12T03:02:44Z</dcterms:created>
  <dcterms:modified xsi:type="dcterms:W3CDTF">2024-10-15T03:33:25Z</dcterms:modified>
</cp:coreProperties>
</file>