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53"/>
  </p:notesMasterIdLst>
  <p:handoutMasterIdLst>
    <p:handoutMasterId r:id="rId54"/>
  </p:handoutMasterIdLst>
  <p:sldIdLst>
    <p:sldId id="1736" r:id="rId4"/>
    <p:sldId id="354" r:id="rId5"/>
    <p:sldId id="339" r:id="rId6"/>
    <p:sldId id="355" r:id="rId7"/>
    <p:sldId id="356" r:id="rId8"/>
    <p:sldId id="376" r:id="rId9"/>
    <p:sldId id="314" r:id="rId10"/>
    <p:sldId id="338" r:id="rId11"/>
    <p:sldId id="334" r:id="rId12"/>
    <p:sldId id="337" r:id="rId13"/>
    <p:sldId id="352" r:id="rId14"/>
    <p:sldId id="315" r:id="rId15"/>
    <p:sldId id="330" r:id="rId16"/>
    <p:sldId id="333" r:id="rId17"/>
    <p:sldId id="335" r:id="rId18"/>
    <p:sldId id="331" r:id="rId19"/>
    <p:sldId id="332" r:id="rId20"/>
    <p:sldId id="377" r:id="rId21"/>
    <p:sldId id="319" r:id="rId22"/>
    <p:sldId id="340" r:id="rId23"/>
    <p:sldId id="357" r:id="rId24"/>
    <p:sldId id="329" r:id="rId25"/>
    <p:sldId id="358" r:id="rId26"/>
    <p:sldId id="359" r:id="rId27"/>
    <p:sldId id="361" r:id="rId28"/>
    <p:sldId id="362" r:id="rId29"/>
    <p:sldId id="363" r:id="rId30"/>
    <p:sldId id="367" r:id="rId31"/>
    <p:sldId id="364" r:id="rId32"/>
    <p:sldId id="365" r:id="rId33"/>
    <p:sldId id="366" r:id="rId34"/>
    <p:sldId id="344" r:id="rId35"/>
    <p:sldId id="368" r:id="rId36"/>
    <p:sldId id="306" r:id="rId37"/>
    <p:sldId id="321" r:id="rId38"/>
    <p:sldId id="369" r:id="rId39"/>
    <p:sldId id="370" r:id="rId40"/>
    <p:sldId id="371" r:id="rId41"/>
    <p:sldId id="372" r:id="rId42"/>
    <p:sldId id="351" r:id="rId43"/>
    <p:sldId id="347" r:id="rId44"/>
    <p:sldId id="323" r:id="rId45"/>
    <p:sldId id="348" r:id="rId46"/>
    <p:sldId id="349" r:id="rId47"/>
    <p:sldId id="353" r:id="rId48"/>
    <p:sldId id="374" r:id="rId49"/>
    <p:sldId id="375" r:id="rId50"/>
    <p:sldId id="378" r:id="rId51"/>
    <p:sldId id="373" r:id="rId52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92403397-DC87-4AA5-9E50-DFD4A1CCB781}">
          <p14:sldIdLst>
            <p14:sldId id="1736"/>
            <p14:sldId id="354"/>
            <p14:sldId id="339"/>
            <p14:sldId id="355"/>
            <p14:sldId id="356"/>
            <p14:sldId id="376"/>
            <p14:sldId id="314"/>
            <p14:sldId id="338"/>
            <p14:sldId id="334"/>
            <p14:sldId id="337"/>
            <p14:sldId id="352"/>
            <p14:sldId id="315"/>
            <p14:sldId id="330"/>
            <p14:sldId id="333"/>
            <p14:sldId id="335"/>
            <p14:sldId id="331"/>
            <p14:sldId id="332"/>
            <p14:sldId id="377"/>
            <p14:sldId id="319"/>
            <p14:sldId id="340"/>
            <p14:sldId id="357"/>
            <p14:sldId id="329"/>
            <p14:sldId id="358"/>
            <p14:sldId id="359"/>
            <p14:sldId id="361"/>
            <p14:sldId id="362"/>
            <p14:sldId id="363"/>
            <p14:sldId id="367"/>
            <p14:sldId id="364"/>
            <p14:sldId id="365"/>
            <p14:sldId id="366"/>
            <p14:sldId id="344"/>
            <p14:sldId id="368"/>
            <p14:sldId id="306"/>
            <p14:sldId id="321"/>
            <p14:sldId id="369"/>
            <p14:sldId id="370"/>
            <p14:sldId id="371"/>
            <p14:sldId id="372"/>
            <p14:sldId id="351"/>
            <p14:sldId id="347"/>
            <p14:sldId id="323"/>
            <p14:sldId id="348"/>
            <p14:sldId id="349"/>
            <p14:sldId id="353"/>
            <p14:sldId id="374"/>
            <p14:sldId id="375"/>
            <p14:sldId id="378"/>
            <p14:sldId id="3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UNG, Wai-chung Henry" initials="LWH" lastIdx="15" clrIdx="0">
    <p:extLst>
      <p:ext uri="{19B8F6BF-5375-455C-9EA6-DF929625EA0E}">
        <p15:presenceInfo xmlns:p15="http://schemas.microsoft.com/office/powerpoint/2012/main" userId="S-1-5-21-2637006528-1015924553-1750768987-1160" providerId="AD"/>
      </p:ext>
    </p:extLst>
  </p:cmAuthor>
  <p:cmAuthor id="2" name="SIM7" initials="SIM7" lastIdx="19" clrIdx="1">
    <p:extLst>
      <p:ext uri="{19B8F6BF-5375-455C-9EA6-DF929625EA0E}">
        <p15:presenceInfo xmlns:p15="http://schemas.microsoft.com/office/powerpoint/2012/main" userId="SIM7" providerId="None"/>
      </p:ext>
    </p:extLst>
  </p:cmAuthor>
  <p:cmAuthor id="3" name="LAM, Hiu-fung Cathy" initials="LHC" lastIdx="6" clrIdx="2">
    <p:extLst>
      <p:ext uri="{19B8F6BF-5375-455C-9EA6-DF929625EA0E}">
        <p15:presenceInfo xmlns:p15="http://schemas.microsoft.com/office/powerpoint/2012/main" userId="S-1-5-21-2637006528-1015924553-1750768987-30449" providerId="AD"/>
      </p:ext>
    </p:extLst>
  </p:cmAuthor>
  <p:cmAuthor id="4" name="SIM" initials="SIM" lastIdx="22" clrIdx="3">
    <p:extLst>
      <p:ext uri="{19B8F6BF-5375-455C-9EA6-DF929625EA0E}">
        <p15:presenceInfo xmlns:p15="http://schemas.microsoft.com/office/powerpoint/2012/main" userId="SIM" providerId="None"/>
      </p:ext>
    </p:extLst>
  </p:cmAuthor>
  <p:cmAuthor id="5" name="Ricardo Yu" initials="RY" lastIdx="15" clrIdx="4">
    <p:extLst>
      <p:ext uri="{19B8F6BF-5375-455C-9EA6-DF929625EA0E}">
        <p15:presenceInfo xmlns:p15="http://schemas.microsoft.com/office/powerpoint/2012/main" userId="S::ricardo.yu@ges.com.hk::48e45529-1bd2-4b89-9705-aafce10c1be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AFD"/>
    <a:srgbClr val="2E75B6"/>
    <a:srgbClr val="CEE1F2"/>
    <a:srgbClr val="B5D2EC"/>
    <a:srgbClr val="FF3399"/>
    <a:srgbClr val="663300"/>
    <a:srgbClr val="FFCC99"/>
    <a:srgbClr val="FFCCFF"/>
    <a:srgbClr val="CC00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6" autoAdjust="0"/>
    <p:restoredTop sz="83605" autoAdjust="0"/>
  </p:normalViewPr>
  <p:slideViewPr>
    <p:cSldViewPr snapToGrid="0">
      <p:cViewPr varScale="1">
        <p:scale>
          <a:sx n="97" d="100"/>
          <a:sy n="97" d="100"/>
        </p:scale>
        <p:origin x="1014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commentAuthors" Target="commentAuthor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1099" y="3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/>
          <a:lstStyle>
            <a:lvl1pPr algn="r">
              <a:defRPr sz="1200"/>
            </a:lvl1pPr>
          </a:lstStyle>
          <a:p>
            <a:fld id="{5A6930C4-1CEF-44DC-BA4F-D4673626C546}" type="datetimeFigureOut">
              <a:rPr lang="zh-HK" altLang="en-US" smtClean="0"/>
              <a:t>7/10/2024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1099" y="9428245"/>
            <a:ext cx="2944957" cy="498396"/>
          </a:xfrm>
          <a:prstGeom prst="rect">
            <a:avLst/>
          </a:prstGeom>
        </p:spPr>
        <p:txBody>
          <a:bodyPr vert="horz" lIns="91846" tIns="45924" rIns="91846" bIns="45924" rtlCol="0" anchor="b"/>
          <a:lstStyle>
            <a:lvl1pPr algn="r">
              <a:defRPr sz="1200"/>
            </a:lvl1pPr>
          </a:lstStyle>
          <a:p>
            <a:fld id="{CDEF0C94-2FE2-4F67-B31A-C622EEA70FD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8577704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864" y="1"/>
            <a:ext cx="2945732" cy="498630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71A6E3F1-224B-425D-A857-3CA308D64953}" type="datetimeFigureOut">
              <a:rPr lang="zh-HK" altLang="en-US" smtClean="0"/>
              <a:t>7/10/2024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202" y="4777198"/>
            <a:ext cx="5437275" cy="3908613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864" y="9428010"/>
            <a:ext cx="2945732" cy="498628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1E360F69-5F52-4D59-8E6C-D976104DA97D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92706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E03B31-0101-4002-BDD0-B3B7188B55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19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80D4F2C6-1823-4F2F-B734-5AC4DB0439C0}" type="slidenum">
              <a:rPr lang="zh-TW" altLang="en-US" smtClean="0">
                <a:latin typeface="Arial" panose="020B0604020202020204" pitchFamily="34" charset="0"/>
              </a:rPr>
              <a:pPr/>
              <a:t>36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endParaRPr lang="zh-TW" altLang="en-US" dirty="0">
              <a:latin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7601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61796675-25F8-4119-AC63-535A3D46E588}" type="slidenum">
              <a:rPr lang="zh-TW" altLang="en-US" smtClean="0">
                <a:latin typeface="Arial" panose="020B0604020202020204" pitchFamily="34" charset="0"/>
              </a:rPr>
              <a:pPr/>
              <a:t>37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zh-TW" dirty="0">
              <a:latin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43393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4BB650-09F9-404C-AF1F-0DA6DDB658D9}" type="slidenum">
              <a:rPr lang="en-US" altLang="zh-TW" smtClean="0"/>
              <a:pPr>
                <a:defRPr/>
              </a:pPr>
              <a:t>38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79364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6CEAE-F447-4323-8534-00D3DFDBC216}" type="slidenum">
              <a:rPr lang="en-US" altLang="zh-TW" smtClean="0"/>
              <a:t>49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46533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37832" indent="-283782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35127" indent="-227025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589178" indent="-227025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43229" indent="-227025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497279" indent="-2270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51331" indent="-2270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05381" indent="-2270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59433" indent="-2270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fld id="{965C6C8E-21B2-4B33-AF6F-9AC6311F3FBF}" type="slidenum">
              <a:rPr lang="en-US" altLang="zh-TW" sz="1200" b="0">
                <a:solidFill>
                  <a:schemeClr val="tx1"/>
                </a:solidFill>
                <a:latin typeface="Tahoma" pitchFamily="34" charset="0"/>
              </a:rPr>
              <a:pPr eaLnBrk="1" hangingPunct="1"/>
              <a:t>2</a:t>
            </a:fld>
            <a:endParaRPr lang="en-US" altLang="zh-TW" sz="1200" b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1253318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5367D959-D6B7-4727-9BE0-63004C9FBC9D}" type="slidenum">
              <a:rPr lang="zh-TW" altLang="en-US" smtClean="0">
                <a:latin typeface="Arial" panose="020B0604020202020204" pitchFamily="34" charset="0"/>
              </a:rPr>
              <a:pPr/>
              <a:t>23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en-US" dirty="0">
              <a:latin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18391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F9E8CCC8-264C-4108-BC93-F87D2418D5DA}" type="slidenum">
              <a:rPr lang="zh-TW" altLang="en-US" smtClean="0">
                <a:latin typeface="Arial" panose="020B0604020202020204" pitchFamily="34" charset="0"/>
              </a:rPr>
              <a:pPr/>
              <a:t>24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None/>
            </a:pPr>
            <a:endParaRPr lang="zh-TW" altLang="en-US" dirty="0">
              <a:latin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99096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5F644582-0114-454A-95FC-819B718C44E7}" type="slidenum">
              <a:rPr lang="zh-TW" altLang="en-US" smtClean="0">
                <a:latin typeface="Arial" panose="020B0604020202020204" pitchFamily="34" charset="0"/>
              </a:rPr>
              <a:pPr/>
              <a:t>27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/>
              <a:t>表格</a:t>
            </a:r>
            <a:r>
              <a:rPr lang="en-US" altLang="zh-TW"/>
              <a:t>A</a:t>
            </a:r>
            <a:r>
              <a:rPr lang="zh-TW" altLang="en-US"/>
              <a:t>必須填寫完整方可傳送資料至聯遞系統</a:t>
            </a:r>
          </a:p>
        </p:txBody>
      </p:sp>
    </p:spTree>
    <p:extLst>
      <p:ext uri="{BB962C8B-B14F-4D97-AF65-F5344CB8AC3E}">
        <p14:creationId xmlns:p14="http://schemas.microsoft.com/office/powerpoint/2010/main" val="4202726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4D80D7B1-3FA2-4967-82F7-EE0F24AB5698}" type="slidenum">
              <a:rPr lang="zh-TW" altLang="en-US" smtClean="0">
                <a:latin typeface="Arial" panose="020B0604020202020204" pitchFamily="34" charset="0"/>
              </a:rPr>
              <a:pPr/>
              <a:t>28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zh-HK" altLang="en-US"/>
              <a:t>用戶可以增新於上一個上課日缺席的學生至懷疑退學紀錄。 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7006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04E3CB32-9F34-4E0C-A45A-372840042045}" type="slidenum">
              <a:rPr lang="zh-TW" altLang="en-US" smtClean="0">
                <a:latin typeface="Arial" panose="020B0604020202020204" pitchFamily="34" charset="0"/>
              </a:rPr>
              <a:pPr/>
              <a:t>29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zh-TW" altLang="en-US"/>
              <a:t>運用搜尋參數以搜尋學生</a:t>
            </a:r>
          </a:p>
        </p:txBody>
      </p:sp>
    </p:spTree>
    <p:extLst>
      <p:ext uri="{BB962C8B-B14F-4D97-AF65-F5344CB8AC3E}">
        <p14:creationId xmlns:p14="http://schemas.microsoft.com/office/powerpoint/2010/main" val="9082779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8D35E3D1-AC54-45A8-A2EC-E9EF57817C01}" type="slidenum">
              <a:rPr lang="zh-TW" altLang="en-US" smtClean="0">
                <a:latin typeface="Arial" panose="020B0604020202020204" pitchFamily="34" charset="0"/>
              </a:rPr>
              <a:pPr/>
              <a:t>30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zh-TW" altLang="en-US"/>
              <a:t>學生需於</a:t>
            </a:r>
            <a:r>
              <a:rPr lang="zh-HK" altLang="en-US"/>
              <a:t>上一個上課日缺席</a:t>
            </a:r>
            <a:r>
              <a:rPr lang="zh-TW" altLang="en-US"/>
              <a:t>以符合懷疑退學條件</a:t>
            </a:r>
            <a:r>
              <a:rPr lang="zh-HK" altLang="en-US"/>
              <a:t>。 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1356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32994" indent="-281921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27685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578759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29831" indent="-225536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480906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31980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383054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34127" indent="-22553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fld id="{A8ED53EC-8145-4FFA-80B2-5E44E5677043}" type="slidenum">
              <a:rPr lang="zh-TW" altLang="en-US" smtClean="0">
                <a:latin typeface="Arial" panose="020B0604020202020204" pitchFamily="34" charset="0"/>
              </a:rPr>
              <a:pPr/>
              <a:t>31</a:t>
            </a:fld>
            <a:endParaRPr lang="en-US" altLang="zh-TW">
              <a:latin typeface="Arial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zh-HK" altLang="en-US"/>
              <a:t>用戶可刪除用戶建立的懷疑退學紀錄。 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444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48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1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6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1" y="17393"/>
            <a:ext cx="2489606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5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4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4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20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598" y="4788826"/>
            <a:ext cx="3158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40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280052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03969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24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2100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80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700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8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5109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028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76649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82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6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713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8136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5851" y="254000"/>
            <a:ext cx="9550400" cy="762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1238251" y="1341439"/>
            <a:ext cx="10344149" cy="4740275"/>
          </a:xfrm>
        </p:spPr>
        <p:txBody>
          <a:bodyPr/>
          <a:lstStyle/>
          <a:p>
            <a:pPr lvl="0"/>
            <a:r>
              <a:rPr lang="zh-TW" altLang="en-US" noProof="0"/>
              <a:t>按一下圖示以新增表格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DQT–STUABS-</a:t>
            </a:r>
            <a:fld id="{8079C2A4-932A-4E71-88F7-FE2A33845793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175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0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8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24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20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600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1" y="330201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1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1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1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24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5" y="6480355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80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80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1" y="6400425"/>
            <a:ext cx="2492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800" b="1" spc="-15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80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39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  <p:sldLayoutId id="2147483676" r:id="rId7"/>
    <p:sldLayoutId id="2147483667" r:id="rId8"/>
    <p:sldLayoutId id="2147483677" r:id="rId9"/>
    <p:sldLayoutId id="2147483678" r:id="rId10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260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itchFamily="34" charset="0"/>
        </a:defRPr>
      </a:lvl9pPr>
    </p:titleStyle>
    <p:bodyStyle>
      <a:lvl1pPr marL="342900" marR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800" dirty="0">
          <a:solidFill>
            <a:srgbClr val="660066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2400" dirty="0">
          <a:solidFill>
            <a:srgbClr val="9900CC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2000" dirty="0">
          <a:solidFill>
            <a:srgbClr val="6600CC"/>
          </a:solidFill>
          <a:latin typeface="+mn-lt"/>
          <a:ea typeface="+mn-ea"/>
          <a:cs typeface="+mn-cs"/>
        </a:defRPr>
      </a:lvl3pPr>
      <a:lvl4pPr marL="1600200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80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050">
          <a:solidFill>
            <a:schemeClr val="tx1"/>
          </a:solidFill>
          <a:latin typeface="Tahoma" pitchFamily="34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050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63B226-D8C5-45DD-9C98-ECFA0C412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47165" y="2425148"/>
            <a:ext cx="5097670" cy="1143000"/>
          </a:xfrm>
        </p:spPr>
        <p:txBody>
          <a:bodyPr/>
          <a:lstStyle/>
          <a:p>
            <a:pPr algn="ctr"/>
            <a:br>
              <a:rPr lang="zh-TW" altLang="en-US" dirty="0">
                <a:solidFill>
                  <a:srgbClr val="7030A0"/>
                </a:solidFill>
                <a:latin typeface="+mn-ea"/>
              </a:rPr>
            </a:br>
            <a:r>
              <a:rPr kumimoji="1" lang="zh-TW" altLang="en-US" dirty="0">
                <a:solidFill>
                  <a:srgbClr val="0000FF"/>
                </a:solidFill>
              </a:rPr>
              <a:t>學生出席資料</a:t>
            </a:r>
            <a:r>
              <a:rPr lang="zh-TW" altLang="en-US" dirty="0">
                <a:solidFill>
                  <a:srgbClr val="0000FF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模組</a:t>
            </a:r>
          </a:p>
        </p:txBody>
      </p:sp>
    </p:spTree>
    <p:extLst>
      <p:ext uri="{BB962C8B-B14F-4D97-AF65-F5344CB8AC3E}">
        <p14:creationId xmlns:p14="http://schemas.microsoft.com/office/powerpoint/2010/main" val="401498135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83F3043-AE24-4A3D-A926-6058CEAAE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768" y="1171853"/>
            <a:ext cx="6213574" cy="5338335"/>
          </a:xfrm>
          <a:prstGeom prst="rect">
            <a:avLst/>
          </a:prstGeom>
        </p:spPr>
      </p:pic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3216275" y="26035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缺席編修方法</a:t>
            </a:r>
            <a:r>
              <a:rPr lang="en-US" altLang="zh-TW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</a:t>
            </a:r>
            <a:r>
              <a:rPr lang="zh-TW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依學生</a:t>
            </a:r>
            <a:r>
              <a:rPr lang="en-US" altLang="zh-TW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)</a:t>
            </a:r>
          </a:p>
        </p:txBody>
      </p:sp>
      <p:sp>
        <p:nvSpPr>
          <p:cNvPr id="150544" name="Text Box 16"/>
          <p:cNvSpPr txBox="1">
            <a:spLocks noChangeArrowheads="1"/>
          </p:cNvSpPr>
          <p:nvPr/>
        </p:nvSpPr>
        <p:spPr bwMode="auto">
          <a:xfrm>
            <a:off x="6960096" y="1424237"/>
            <a:ext cx="3600450" cy="3968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輸入的日期時段應不多於</a:t>
            </a:r>
            <a:r>
              <a:rPr lang="en-US" altLang="zh-TW" sz="2000" dirty="0">
                <a:solidFill>
                  <a:schemeClr val="tx1"/>
                </a:solidFill>
              </a:rPr>
              <a:t>30</a:t>
            </a:r>
            <a:r>
              <a:rPr lang="zh-TW" altLang="en-US" sz="2000" dirty="0">
                <a:solidFill>
                  <a:schemeClr val="tx1"/>
                </a:solidFill>
              </a:rPr>
              <a:t>天 </a:t>
            </a:r>
          </a:p>
        </p:txBody>
      </p:sp>
      <p:sp>
        <p:nvSpPr>
          <p:cNvPr id="49157" name="矩形 1"/>
          <p:cNvSpPr>
            <a:spLocks noChangeArrowheads="1"/>
          </p:cNvSpPr>
          <p:nvPr/>
        </p:nvSpPr>
        <p:spPr bwMode="auto">
          <a:xfrm>
            <a:off x="2702159" y="1362551"/>
            <a:ext cx="458294" cy="26206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itchFamily="2" charset="2"/>
              <a:buNone/>
            </a:pPr>
            <a:endParaRPr lang="zh-HK" altLang="en-US" sz="32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5826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FC4200C0-6C90-4E61-B13C-B742FE7EC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6372" y="1412349"/>
            <a:ext cx="7620479" cy="2159774"/>
          </a:xfrm>
          <a:prstGeom prst="rect">
            <a:avLst/>
          </a:prstGeom>
        </p:spPr>
      </p:pic>
      <p:sp>
        <p:nvSpPr>
          <p:cNvPr id="153627" name="Rectangle 27"/>
          <p:cNvSpPr>
            <a:spLocks noChangeArrowheads="1"/>
          </p:cNvSpPr>
          <p:nvPr/>
        </p:nvSpPr>
        <p:spPr bwMode="auto">
          <a:xfrm>
            <a:off x="3216275" y="26035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缺席編修方法</a:t>
            </a:r>
            <a:r>
              <a:rPr lang="en-US" altLang="zh-TW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</a:t>
            </a:r>
            <a:r>
              <a:rPr lang="zh-TW" alt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整批處理</a:t>
            </a:r>
            <a:r>
              <a:rPr lang="en-US" altLang="zh-TW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)</a:t>
            </a:r>
          </a:p>
        </p:txBody>
      </p:sp>
      <p:sp>
        <p:nvSpPr>
          <p:cNvPr id="58372" name="Text Box 29"/>
          <p:cNvSpPr txBox="1">
            <a:spLocks noChangeArrowheads="1"/>
          </p:cNvSpPr>
          <p:nvPr/>
        </p:nvSpPr>
        <p:spPr bwMode="auto">
          <a:xfrm>
            <a:off x="3537967" y="1022350"/>
            <a:ext cx="6841108" cy="70788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「整批處理」（全校）讓用戶編修全校學生的出席狀況為「不適用」或「出席」。</a:t>
            </a:r>
          </a:p>
        </p:txBody>
      </p:sp>
      <p:sp>
        <p:nvSpPr>
          <p:cNvPr id="58374" name="Rectangle 31"/>
          <p:cNvSpPr>
            <a:spLocks noChangeArrowheads="1"/>
          </p:cNvSpPr>
          <p:nvPr/>
        </p:nvSpPr>
        <p:spPr bwMode="auto">
          <a:xfrm>
            <a:off x="6212798" y="3227169"/>
            <a:ext cx="356678" cy="280309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1118586" y="1961964"/>
            <a:ext cx="781235" cy="292963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58373" name="Text Box 30"/>
          <p:cNvSpPr txBox="1">
            <a:spLocks noChangeArrowheads="1"/>
          </p:cNvSpPr>
          <p:nvPr/>
        </p:nvSpPr>
        <p:spPr bwMode="auto">
          <a:xfrm>
            <a:off x="7489897" y="1784350"/>
            <a:ext cx="2879849" cy="40011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日期段長度不能超過</a:t>
            </a:r>
            <a:r>
              <a:rPr lang="en-US" altLang="zh-TW" sz="2000" dirty="0">
                <a:solidFill>
                  <a:schemeClr val="tx1"/>
                </a:solidFill>
              </a:rPr>
              <a:t>7</a:t>
            </a:r>
            <a:r>
              <a:rPr lang="zh-TW" altLang="en-US" sz="2000" dirty="0">
                <a:solidFill>
                  <a:schemeClr val="tx1"/>
                </a:solidFill>
              </a:rPr>
              <a:t>天</a:t>
            </a:r>
          </a:p>
        </p:txBody>
      </p:sp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2242301" y="2802625"/>
            <a:ext cx="6058320" cy="338974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C68003B-4CC5-4CFB-91C5-C005268B2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275" y="3759764"/>
            <a:ext cx="6859880" cy="274530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68AA59AE-5526-4FDC-80BA-A7AFF7D9C1F3}"/>
              </a:ext>
            </a:extLst>
          </p:cNvPr>
          <p:cNvSpPr/>
          <p:nvPr/>
        </p:nvSpPr>
        <p:spPr bwMode="auto">
          <a:xfrm>
            <a:off x="1918109" y="1647939"/>
            <a:ext cx="660499" cy="292963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89668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C061632-0E74-4FDE-B7D3-E554A79B7C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296" y="1551451"/>
            <a:ext cx="6938700" cy="4929950"/>
          </a:xfrm>
          <a:prstGeom prst="rect">
            <a:avLst/>
          </a:prstGeom>
        </p:spPr>
      </p:pic>
      <p:sp>
        <p:nvSpPr>
          <p:cNvPr id="153627" name="Rectangle 27"/>
          <p:cNvSpPr>
            <a:spLocks noChangeArrowheads="1"/>
          </p:cNvSpPr>
          <p:nvPr/>
        </p:nvSpPr>
        <p:spPr bwMode="auto">
          <a:xfrm>
            <a:off x="3216275" y="26035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TW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缺席編修方法</a:t>
            </a:r>
            <a:r>
              <a:rPr lang="en-US" altLang="zh-TW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</a:t>
            </a:r>
            <a:r>
              <a:rPr lang="zh-TW" alt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整批處理</a:t>
            </a:r>
            <a:r>
              <a:rPr lang="en-US" altLang="zh-TW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)</a:t>
            </a:r>
          </a:p>
        </p:txBody>
      </p:sp>
      <p:sp>
        <p:nvSpPr>
          <p:cNvPr id="153629" name="Text Box 29"/>
          <p:cNvSpPr txBox="1">
            <a:spLocks noChangeArrowheads="1"/>
          </p:cNvSpPr>
          <p:nvPr/>
        </p:nvSpPr>
        <p:spPr bwMode="auto">
          <a:xfrm>
            <a:off x="2368296" y="1088463"/>
            <a:ext cx="6784649" cy="3968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rgbClr val="00B0F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 dirty="0">
                <a:solidFill>
                  <a:schemeClr val="tx1"/>
                </a:solidFill>
              </a:rPr>
              <a:t>「整批處理」是用來一次輸入最多 </a:t>
            </a:r>
            <a:r>
              <a:rPr lang="en-US" altLang="zh-TW" sz="2000" dirty="0">
                <a:solidFill>
                  <a:schemeClr val="tx1"/>
                </a:solidFill>
              </a:rPr>
              <a:t>10 </a:t>
            </a:r>
            <a:r>
              <a:rPr lang="zh-TW" altLang="en-US" sz="2000" dirty="0">
                <a:solidFill>
                  <a:schemeClr val="tx1"/>
                </a:solidFill>
              </a:rPr>
              <a:t>個學生的缺席紀錄。 </a:t>
            </a:r>
          </a:p>
        </p:txBody>
      </p:sp>
      <p:sp>
        <p:nvSpPr>
          <p:cNvPr id="153630" name="Text Box 30"/>
          <p:cNvSpPr txBox="1">
            <a:spLocks noChangeArrowheads="1"/>
          </p:cNvSpPr>
          <p:nvPr/>
        </p:nvSpPr>
        <p:spPr bwMode="auto">
          <a:xfrm>
            <a:off x="5158912" y="5597904"/>
            <a:ext cx="4824413" cy="7016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rgbClr val="00B0F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 dirty="0">
                <a:solidFill>
                  <a:schemeClr val="tx1"/>
                </a:solidFill>
              </a:rPr>
              <a:t>當出席點算數目 </a:t>
            </a:r>
            <a:r>
              <a:rPr lang="en-US" altLang="zh-TW" sz="2000" dirty="0">
                <a:solidFill>
                  <a:schemeClr val="tx1"/>
                </a:solidFill>
              </a:rPr>
              <a:t>= 1</a:t>
            </a:r>
            <a:r>
              <a:rPr lang="zh-TW" altLang="en-US" sz="2000" dirty="0">
                <a:solidFill>
                  <a:schemeClr val="tx1"/>
                </a:solidFill>
              </a:rPr>
              <a:t>，而已選擇「上午」或「下午」，該些紀錄便不能存檔。 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9445E16C-0468-47FB-A07D-27F399D5D050}"/>
              </a:ext>
            </a:extLst>
          </p:cNvPr>
          <p:cNvSpPr/>
          <p:nvPr/>
        </p:nvSpPr>
        <p:spPr bwMode="auto">
          <a:xfrm>
            <a:off x="3207131" y="1737360"/>
            <a:ext cx="523621" cy="277079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0B2C52E4-8295-4B0B-8B7C-235864D133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40" y="1801392"/>
            <a:ext cx="9601200" cy="378142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>
                <a:ea typeface="新細明體" pitchFamily="18" charset="-120"/>
              </a:rPr>
              <a:t>缺席編修方法</a:t>
            </a:r>
            <a:r>
              <a:rPr lang="en-US" altLang="zh-TW" dirty="0">
                <a:ea typeface="新細明體" pitchFamily="18" charset="-120"/>
              </a:rPr>
              <a:t>(</a:t>
            </a:r>
            <a:r>
              <a:rPr lang="zh-TW" altLang="en-US" dirty="0">
                <a:ea typeface="新細明體" pitchFamily="18" charset="-120"/>
              </a:rPr>
              <a:t>整批處理</a:t>
            </a:r>
            <a:r>
              <a:rPr lang="en-US" altLang="zh-TW" dirty="0">
                <a:ea typeface="新細明體" pitchFamily="18" charset="-120"/>
              </a:rPr>
              <a:t>)</a:t>
            </a:r>
            <a:endParaRPr lang="zh-HK" altLang="en-US" dirty="0">
              <a:ea typeface="新細明體" pitchFamily="18" charset="-120"/>
            </a:endParaRPr>
          </a:p>
        </p:txBody>
      </p:sp>
      <p:sp>
        <p:nvSpPr>
          <p:cNvPr id="11270" name="矩形 3"/>
          <p:cNvSpPr>
            <a:spLocks noChangeArrowheads="1"/>
          </p:cNvSpPr>
          <p:nvPr/>
        </p:nvSpPr>
        <p:spPr bwMode="auto">
          <a:xfrm>
            <a:off x="1474018" y="2519152"/>
            <a:ext cx="739096" cy="30634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1DB547CA-7F35-44A6-953D-63A2A85E4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048" y="1123904"/>
            <a:ext cx="7944234" cy="5330274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81737C21-5ED2-42AF-8721-1CEB66EE40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2624" y="1142192"/>
            <a:ext cx="7944234" cy="5330274"/>
          </a:xfrm>
          <a:prstGeom prst="rect">
            <a:avLst/>
          </a:prstGeom>
        </p:spPr>
      </p:pic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3290888" y="-27384"/>
            <a:ext cx="7162800" cy="762000"/>
          </a:xfrm>
        </p:spPr>
        <p:txBody>
          <a:bodyPr/>
          <a:lstStyle/>
          <a:p>
            <a:pPr>
              <a:defRPr/>
            </a:pPr>
            <a:r>
              <a:rPr lang="zh-TW" altLang="en-US" dirty="0">
                <a:ea typeface="新細明體" pitchFamily="18" charset="-120"/>
              </a:rPr>
              <a:t>缺席編修方法</a:t>
            </a:r>
            <a:r>
              <a:rPr lang="en-US" altLang="zh-TW" dirty="0">
                <a:ea typeface="新細明體" pitchFamily="18" charset="-120"/>
              </a:rPr>
              <a:t>(</a:t>
            </a:r>
            <a:r>
              <a:rPr lang="zh-TW" altLang="en-US" dirty="0">
                <a:ea typeface="新細明體" pitchFamily="18" charset="-120"/>
              </a:rPr>
              <a:t>依班名單</a:t>
            </a:r>
            <a:r>
              <a:rPr lang="en-US" altLang="zh-TW" dirty="0">
                <a:ea typeface="新細明體" pitchFamily="18" charset="-120"/>
              </a:rPr>
              <a:t>)</a:t>
            </a:r>
            <a:endParaRPr lang="zh-HK" altLang="en-US" dirty="0">
              <a:ea typeface="新細明體" pitchFamily="18" charset="-120"/>
            </a:endParaRPr>
          </a:p>
        </p:txBody>
      </p:sp>
      <p:sp>
        <p:nvSpPr>
          <p:cNvPr id="8" name="橢圓 7"/>
          <p:cNvSpPr/>
          <p:nvPr/>
        </p:nvSpPr>
        <p:spPr bwMode="auto">
          <a:xfrm>
            <a:off x="6384032" y="2636912"/>
            <a:ext cx="1224136" cy="79208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HK" altLang="en-US" sz="3200"/>
          </a:p>
        </p:txBody>
      </p:sp>
      <p:sp>
        <p:nvSpPr>
          <p:cNvPr id="11" name="橢圓 10"/>
          <p:cNvSpPr/>
          <p:nvPr/>
        </p:nvSpPr>
        <p:spPr bwMode="auto">
          <a:xfrm>
            <a:off x="7608168" y="1700808"/>
            <a:ext cx="144016" cy="216024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HK" altLang="en-US" sz="3200"/>
          </a:p>
        </p:txBody>
      </p:sp>
      <p:sp>
        <p:nvSpPr>
          <p:cNvPr id="12" name="橢圓 11"/>
          <p:cNvSpPr/>
          <p:nvPr/>
        </p:nvSpPr>
        <p:spPr bwMode="auto">
          <a:xfrm>
            <a:off x="3290888" y="1934588"/>
            <a:ext cx="720080" cy="36004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HK" altLang="en-US" sz="3200"/>
          </a:p>
        </p:txBody>
      </p:sp>
      <p:sp>
        <p:nvSpPr>
          <p:cNvPr id="13" name="橢圓 12"/>
          <p:cNvSpPr/>
          <p:nvPr/>
        </p:nvSpPr>
        <p:spPr bwMode="auto">
          <a:xfrm>
            <a:off x="1912938" y="3789041"/>
            <a:ext cx="432048" cy="648072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zh-HK" altLang="en-US" sz="3200"/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095" y="1934588"/>
            <a:ext cx="647199" cy="358352"/>
          </a:xfrm>
          <a:prstGeom prst="rect">
            <a:avLst/>
          </a:prstGeom>
        </p:spPr>
      </p:pic>
      <p:grpSp>
        <p:nvGrpSpPr>
          <p:cNvPr id="7" name="群組 6">
            <a:extLst>
              <a:ext uri="{FF2B5EF4-FFF2-40B4-BE49-F238E27FC236}">
                <a16:creationId xmlns:a16="http://schemas.microsoft.com/office/drawing/2014/main" id="{CBC2B756-BEF4-4EBC-94AD-C6F1EEA733E1}"/>
              </a:ext>
            </a:extLst>
          </p:cNvPr>
          <p:cNvGrpSpPr/>
          <p:nvPr/>
        </p:nvGrpSpPr>
        <p:grpSpPr>
          <a:xfrm>
            <a:off x="6996100" y="4818221"/>
            <a:ext cx="4169855" cy="1330665"/>
            <a:chOff x="7007198" y="4179952"/>
            <a:chExt cx="4169855" cy="1330665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D18F2660-751B-4959-9399-78CFFDD19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07198" y="4179952"/>
              <a:ext cx="4169855" cy="1330665"/>
            </a:xfrm>
            <a:prstGeom prst="rect">
              <a:avLst/>
            </a:prstGeom>
          </p:spPr>
        </p:pic>
        <p:sp>
          <p:nvSpPr>
            <p:cNvPr id="14" name="橢圓 13"/>
            <p:cNvSpPr/>
            <p:nvPr/>
          </p:nvSpPr>
          <p:spPr bwMode="auto">
            <a:xfrm>
              <a:off x="7007198" y="4394198"/>
              <a:ext cx="556272" cy="344207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zh-HK" altLang="en-US" sz="3200"/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id="{E6A288A8-58D8-4CAF-AAAF-95BECE0BB1F2}"/>
              </a:ext>
            </a:extLst>
          </p:cNvPr>
          <p:cNvSpPr/>
          <p:nvPr/>
        </p:nvSpPr>
        <p:spPr bwMode="auto">
          <a:xfrm>
            <a:off x="4526280" y="3836576"/>
            <a:ext cx="4242816" cy="648072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9541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>
            <a:extLst>
              <a:ext uri="{FF2B5EF4-FFF2-40B4-BE49-F238E27FC236}">
                <a16:creationId xmlns:a16="http://schemas.microsoft.com/office/drawing/2014/main" id="{A9C954EF-F79F-4DDC-96E7-20A16E5D815D}"/>
              </a:ext>
            </a:extLst>
          </p:cNvPr>
          <p:cNvGrpSpPr/>
          <p:nvPr/>
        </p:nvGrpSpPr>
        <p:grpSpPr>
          <a:xfrm>
            <a:off x="1359408" y="1243584"/>
            <a:ext cx="7858893" cy="5198918"/>
            <a:chOff x="1359408" y="1243584"/>
            <a:chExt cx="7858893" cy="5198918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380B34A6-38E2-443D-9CB4-7C8FF011E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3797" y="1243584"/>
              <a:ext cx="7794504" cy="5198918"/>
            </a:xfrm>
            <a:prstGeom prst="rect">
              <a:avLst/>
            </a:prstGeom>
          </p:spPr>
        </p:pic>
        <p:pic>
          <p:nvPicPr>
            <p:cNvPr id="7" name="圖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6659" y="2617250"/>
              <a:ext cx="2396487" cy="295186"/>
            </a:xfrm>
            <a:prstGeom prst="rect">
              <a:avLst/>
            </a:prstGeom>
          </p:spPr>
        </p:pic>
        <p:sp>
          <p:nvSpPr>
            <p:cNvPr id="9" name="橢圓 8"/>
            <p:cNvSpPr/>
            <p:nvPr/>
          </p:nvSpPr>
          <p:spPr bwMode="auto">
            <a:xfrm>
              <a:off x="2708144" y="2006494"/>
              <a:ext cx="720080" cy="364256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zh-HK" altLang="en-US" sz="3200"/>
            </a:p>
          </p:txBody>
        </p:sp>
        <p:sp>
          <p:nvSpPr>
            <p:cNvPr id="10" name="橢圓 9"/>
            <p:cNvSpPr/>
            <p:nvPr/>
          </p:nvSpPr>
          <p:spPr bwMode="auto">
            <a:xfrm>
              <a:off x="1359408" y="3223365"/>
              <a:ext cx="431032" cy="411270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zh-HK" altLang="en-US" sz="3200"/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ea typeface="新細明體" pitchFamily="18" charset="-120"/>
              </a:rPr>
              <a:t>缺席編修方法</a:t>
            </a:r>
            <a:r>
              <a:rPr lang="en-US" altLang="zh-TW" dirty="0">
                <a:ea typeface="新細明體" pitchFamily="18" charset="-120"/>
              </a:rPr>
              <a:t>(</a:t>
            </a:r>
            <a:r>
              <a:rPr lang="zh-TW" altLang="en-US" dirty="0">
                <a:ea typeface="新細明體" pitchFamily="18" charset="-120"/>
              </a:rPr>
              <a:t>依班名單</a:t>
            </a:r>
            <a:r>
              <a:rPr lang="en-US" altLang="zh-TW" dirty="0">
                <a:ea typeface="新細明體" pitchFamily="18" charset="-120"/>
              </a:rPr>
              <a:t>)</a:t>
            </a:r>
            <a:endParaRPr lang="zh-HK" altLang="en-US" dirty="0">
              <a:ea typeface="新細明體" pitchFamily="18" charset="-120"/>
            </a:endParaRPr>
          </a:p>
        </p:txBody>
      </p:sp>
      <p:sp>
        <p:nvSpPr>
          <p:cNvPr id="52228" name="文字方塊 4"/>
          <p:cNvSpPr txBox="1">
            <a:spLocks noChangeArrowheads="1"/>
          </p:cNvSpPr>
          <p:nvPr/>
        </p:nvSpPr>
        <p:spPr bwMode="auto">
          <a:xfrm>
            <a:off x="2082515" y="5527183"/>
            <a:ext cx="8525544" cy="83099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eaLnBrk="0" hangingPunct="0">
              <a:buClr>
                <a:schemeClr val="accent2"/>
              </a:buClr>
              <a:buSzPct val="60000"/>
              <a:buNone/>
              <a:defRPr sz="2400">
                <a:solidFill>
                  <a:srgbClr val="660066"/>
                </a:solidFill>
                <a:latin typeface="+mn-lt"/>
                <a:ea typeface="+mn-ea"/>
              </a:defRPr>
            </a:lvl1pPr>
            <a:lvl2pPr marL="742950" indent="-285750" eaLnBrk="0" hangingPunct="0">
              <a:buClr>
                <a:srgbClr val="CC0099"/>
              </a:buClr>
              <a:buSzPct val="55000"/>
              <a:buChar char="n"/>
              <a:defRPr sz="2200">
                <a:solidFill>
                  <a:srgbClr val="9900CC"/>
                </a:solidFill>
                <a:latin typeface="+mn-lt"/>
              </a:defRPr>
            </a:lvl2pPr>
            <a:lvl3pPr marL="1143000" indent="-228600" eaLnBrk="0" hangingPunct="0">
              <a:buClr>
                <a:schemeClr val="accent1"/>
              </a:buClr>
              <a:buSzPct val="50000"/>
              <a:buChar char="n"/>
              <a:defRPr sz="2000">
                <a:solidFill>
                  <a:srgbClr val="6600CC"/>
                </a:solidFill>
                <a:latin typeface="+mn-lt"/>
              </a:defRPr>
            </a:lvl3pPr>
            <a:lvl4pPr marL="1600200" indent="-228600" eaLnBrk="0" hangingPunct="0">
              <a:buClr>
                <a:schemeClr val="folHlink"/>
              </a:buClr>
              <a:buSzPct val="55000"/>
              <a:buChar char="n"/>
              <a:defRPr>
                <a:solidFill>
                  <a:srgbClr val="333399"/>
                </a:solidFill>
                <a:latin typeface="+mn-lt"/>
              </a:defRPr>
            </a:lvl4pPr>
            <a:lvl5pPr marL="2057400" indent="-228600" eaLnBrk="0" hangingPunct="0">
              <a:buClr>
                <a:schemeClr val="accent1"/>
              </a:buClr>
              <a:buSzPct val="50000"/>
              <a:buChar char="n"/>
              <a:defRPr sz="1400">
                <a:solidFill>
                  <a:schemeClr val="tx1"/>
                </a:solidFill>
                <a:latin typeface="+mj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9pPr>
          </a:lstStyle>
          <a:p>
            <a:r>
              <a:rPr lang="zh-TW" altLang="en-US" dirty="0"/>
              <a:t>出席狀況</a:t>
            </a:r>
            <a:r>
              <a:rPr lang="en-US" altLang="zh-TW" dirty="0"/>
              <a:t>“</a:t>
            </a:r>
            <a:r>
              <a:rPr lang="zh-TW" altLang="en-US" dirty="0"/>
              <a:t>不適用</a:t>
            </a:r>
            <a:r>
              <a:rPr lang="en-US" altLang="zh-TW" dirty="0"/>
              <a:t>”</a:t>
            </a:r>
            <a:r>
              <a:rPr lang="zh-TW" altLang="en-US" dirty="0"/>
              <a:t>的出席記錄將不會計入缺課日數，並且不會中斷對連續缺課日數的計算。</a:t>
            </a:r>
            <a:endParaRPr lang="zh-HK" altLang="en-US" dirty="0"/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558ECD86-92B0-4EFC-BE78-6033BA11DE97}"/>
              </a:ext>
            </a:extLst>
          </p:cNvPr>
          <p:cNvGrpSpPr/>
          <p:nvPr/>
        </p:nvGrpSpPr>
        <p:grpSpPr>
          <a:xfrm>
            <a:off x="6767921" y="4147321"/>
            <a:ext cx="3621215" cy="1144144"/>
            <a:chOff x="6859361" y="4467361"/>
            <a:chExt cx="3621215" cy="1144144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96312A0-F2E2-4867-BE79-6B830EA7D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9361" y="4467361"/>
              <a:ext cx="3621215" cy="1144144"/>
            </a:xfrm>
            <a:prstGeom prst="rect">
              <a:avLst/>
            </a:prstGeom>
          </p:spPr>
        </p:pic>
        <p:sp>
          <p:nvSpPr>
            <p:cNvPr id="11" name="橢圓 10"/>
            <p:cNvSpPr/>
            <p:nvPr/>
          </p:nvSpPr>
          <p:spPr bwMode="auto">
            <a:xfrm>
              <a:off x="6922008" y="4653966"/>
              <a:ext cx="356616" cy="295186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zh-HK" altLang="en-US" sz="3200"/>
            </a:p>
          </p:txBody>
        </p:sp>
      </p:grpSp>
    </p:spTree>
    <p:extLst>
      <p:ext uri="{BB962C8B-B14F-4D97-AF65-F5344CB8AC3E}">
        <p14:creationId xmlns:p14="http://schemas.microsoft.com/office/powerpoint/2010/main" val="201986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2C75F376-FB5B-447E-95CC-A02BE4006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095" y="1930099"/>
            <a:ext cx="7719537" cy="2800224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83494" y="644477"/>
            <a:ext cx="7367286" cy="383386"/>
          </a:xfrm>
        </p:spPr>
        <p:txBody>
          <a:bodyPr/>
          <a:lstStyle/>
          <a:p>
            <a:pPr>
              <a:defRPr/>
            </a:pPr>
            <a:r>
              <a:rPr lang="zh-TW" altLang="en-US" sz="2000" dirty="0">
                <a:ea typeface="新細明體" pitchFamily="18" charset="-120"/>
              </a:rPr>
              <a:t>學生出席資料 </a:t>
            </a:r>
            <a:r>
              <a:rPr lang="en-US" altLang="zh-TW" sz="2000" dirty="0">
                <a:ea typeface="新細明體" pitchFamily="18" charset="-120"/>
              </a:rPr>
              <a:t>&gt; </a:t>
            </a:r>
            <a:r>
              <a:rPr lang="zh-TW" altLang="en-US" sz="2000" dirty="0">
                <a:ea typeface="新細明體" pitchFamily="18" charset="-120"/>
              </a:rPr>
              <a:t>輸入資料 </a:t>
            </a:r>
            <a:r>
              <a:rPr lang="en-US" altLang="zh-TW" sz="2000" dirty="0">
                <a:ea typeface="新細明體" pitchFamily="18" charset="-120"/>
              </a:rPr>
              <a:t>&gt; </a:t>
            </a:r>
            <a:r>
              <a:rPr lang="zh-TW" altLang="en-US" sz="2000" dirty="0">
                <a:ea typeface="新細明體" pitchFamily="18" charset="-120"/>
              </a:rPr>
              <a:t>輸入</a:t>
            </a:r>
            <a:r>
              <a:rPr lang="en-US" altLang="zh-TW" sz="2000" dirty="0">
                <a:ea typeface="新細明體" pitchFamily="18" charset="-120"/>
              </a:rPr>
              <a:t>-</a:t>
            </a:r>
            <a:r>
              <a:rPr lang="zh-TW" altLang="en-US" sz="2000" dirty="0">
                <a:ea typeface="新細明體" pitchFamily="18" charset="-120"/>
              </a:rPr>
              <a:t>以匯入檔案方式輸入出席資料</a:t>
            </a:r>
            <a:endParaRPr lang="zh-HK" altLang="en-US" sz="2000" dirty="0">
              <a:ea typeface="新細明體" pitchFamily="18" charset="-120"/>
            </a:endParaRPr>
          </a:p>
        </p:txBody>
      </p:sp>
      <p:sp>
        <p:nvSpPr>
          <p:cNvPr id="18435" name="內容版面配置區 2"/>
          <p:cNvSpPr>
            <a:spLocks noGrp="1"/>
          </p:cNvSpPr>
          <p:nvPr>
            <p:ph idx="1"/>
          </p:nvPr>
        </p:nvSpPr>
        <p:spPr>
          <a:xfrm>
            <a:off x="2063552" y="1399748"/>
            <a:ext cx="7974136" cy="4740275"/>
          </a:xfrm>
        </p:spPr>
        <p:txBody>
          <a:bodyPr/>
          <a:lstStyle/>
          <a:p>
            <a:r>
              <a:rPr lang="zh-TW" altLang="en-US" sz="2800" dirty="0">
                <a:ea typeface="新細明體" pitchFamily="18" charset="-120"/>
              </a:rPr>
              <a:t>功能是用來以匯入檔案方式輸入出席資料</a:t>
            </a:r>
            <a:endParaRPr lang="zh-HK" altLang="en-US" sz="2800" dirty="0">
              <a:ea typeface="新細明體" pitchFamily="18" charset="-120"/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223" y="4927901"/>
            <a:ext cx="4876800" cy="1409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438" name="矩形 3"/>
          <p:cNvSpPr>
            <a:spLocks noChangeArrowheads="1"/>
          </p:cNvSpPr>
          <p:nvPr/>
        </p:nvSpPr>
        <p:spPr bwMode="auto">
          <a:xfrm>
            <a:off x="7128744" y="2398284"/>
            <a:ext cx="2430161" cy="48207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3" name="矩形 2"/>
          <p:cNvSpPr/>
          <p:nvPr/>
        </p:nvSpPr>
        <p:spPr>
          <a:xfrm>
            <a:off x="3090459" y="178903"/>
            <a:ext cx="40382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800" dirty="0">
                <a:solidFill>
                  <a:schemeClr val="tx2"/>
                </a:solidFill>
              </a:rPr>
              <a:t>缺席編修方法</a:t>
            </a:r>
            <a:r>
              <a:rPr lang="en-US" altLang="zh-TW" sz="2800" dirty="0">
                <a:solidFill>
                  <a:schemeClr val="tx2"/>
                </a:solidFill>
              </a:rPr>
              <a:t>(</a:t>
            </a:r>
            <a:r>
              <a:rPr lang="zh-TW" altLang="en-US" sz="2800" dirty="0">
                <a:solidFill>
                  <a:schemeClr val="tx2"/>
                </a:solidFill>
              </a:rPr>
              <a:t>輸入資料</a:t>
            </a:r>
            <a:r>
              <a:rPr lang="en-US" altLang="zh-TW" sz="2800" dirty="0">
                <a:solidFill>
                  <a:schemeClr val="tx2"/>
                </a:solidFill>
              </a:rPr>
              <a:t>)</a:t>
            </a:r>
            <a:endParaRPr lang="zh-HK" altLang="en-US" sz="2800" dirty="0">
              <a:solidFill>
                <a:schemeClr val="tx2"/>
              </a:solidFill>
            </a:endParaRPr>
          </a:p>
        </p:txBody>
      </p:sp>
      <p:sp>
        <p:nvSpPr>
          <p:cNvPr id="9" name="矩形 3">
            <a:extLst>
              <a:ext uri="{FF2B5EF4-FFF2-40B4-BE49-F238E27FC236}">
                <a16:creationId xmlns:a16="http://schemas.microsoft.com/office/drawing/2014/main" id="{6CEABCBF-1AA7-4EA0-BA8D-B44052748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5464" y="2398284"/>
            <a:ext cx="2273280" cy="482076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A152429E-FB50-4194-81DC-A69F02DBA57D}"/>
              </a:ext>
            </a:extLst>
          </p:cNvPr>
          <p:cNvCxnSpPr/>
          <p:nvPr/>
        </p:nvCxnSpPr>
        <p:spPr bwMode="auto">
          <a:xfrm>
            <a:off x="3639845" y="3755255"/>
            <a:ext cx="417250" cy="0"/>
          </a:xfrm>
          <a:prstGeom prst="line">
            <a:avLst/>
          </a:prstGeom>
          <a:noFill/>
          <a:ln w="38100" cap="flat" cmpd="dbl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5747795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內容版面配置區 2"/>
          <p:cNvSpPr>
            <a:spLocks noGrp="1"/>
          </p:cNvSpPr>
          <p:nvPr>
            <p:ph idx="1"/>
          </p:nvPr>
        </p:nvSpPr>
        <p:spPr>
          <a:xfrm>
            <a:off x="1774826" y="1268414"/>
            <a:ext cx="8569325" cy="4740275"/>
          </a:xfrm>
        </p:spPr>
        <p:txBody>
          <a:bodyPr/>
          <a:lstStyle/>
          <a:p>
            <a:endParaRPr lang="en-US" altLang="zh-HK" dirty="0">
              <a:ea typeface="新細明體" pitchFamily="18" charset="-120"/>
            </a:endParaRPr>
          </a:p>
          <a:p>
            <a:endParaRPr lang="zh-HK" altLang="en-US" dirty="0">
              <a:ea typeface="新細明體" pitchFamily="18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71664" y="476672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>
                <a:solidFill>
                  <a:srgbClr val="002060"/>
                </a:solidFill>
              </a:rPr>
              <a:t>輸入出席資料範本</a:t>
            </a:r>
            <a:endParaRPr lang="zh-HK" altLang="en-US" sz="3200" dirty="0">
              <a:solidFill>
                <a:srgbClr val="002060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l="8552"/>
          <a:stretch/>
        </p:blipFill>
        <p:spPr>
          <a:xfrm>
            <a:off x="1585859" y="4365105"/>
            <a:ext cx="8780764" cy="576063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447" y="2097717"/>
            <a:ext cx="8750176" cy="60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25689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3" y="1484784"/>
            <a:ext cx="8820831" cy="417646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404664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dirty="0">
                <a:solidFill>
                  <a:srgbClr val="002060"/>
                </a:solidFill>
              </a:rPr>
              <a:t>輸入出席資料規格表</a:t>
            </a:r>
            <a:endParaRPr lang="zh-HK" alt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905682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287714" y="2133601"/>
            <a:ext cx="56165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TW" altLang="en-US" u="sng" dirty="0">
                <a:solidFill>
                  <a:schemeClr val="tx2"/>
                </a:solidFill>
              </a:rPr>
              <a:t>練習二</a:t>
            </a:r>
          </a:p>
          <a:p>
            <a:pPr algn="ctr" eaLnBrk="1" hangingPunct="1">
              <a:spcBef>
                <a:spcPct val="50000"/>
              </a:spcBef>
            </a:pPr>
            <a:r>
              <a:rPr lang="zh-TW" altLang="en-US" dirty="0">
                <a:solidFill>
                  <a:schemeClr val="tx2"/>
                </a:solidFill>
              </a:rPr>
              <a:t>編修學生缺席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9" name="Rectangle 5"/>
          <p:cNvSpPr>
            <a:spLocks noGrp="1" noChangeArrowheads="1"/>
          </p:cNvSpPr>
          <p:nvPr>
            <p:ph type="title"/>
          </p:nvPr>
        </p:nvSpPr>
        <p:spPr>
          <a:xfrm>
            <a:off x="3215680" y="228600"/>
            <a:ext cx="7162800" cy="7620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dirty="0">
                <a:ea typeface="新細明體" pitchFamily="18" charset="-120"/>
              </a:rPr>
              <a:t>學生出席模組功能</a:t>
            </a:r>
          </a:p>
        </p:txBody>
      </p:sp>
      <p:sp>
        <p:nvSpPr>
          <p:cNvPr id="123977" name="Text Box 73"/>
          <p:cNvSpPr txBox="1">
            <a:spLocks noChangeArrowheads="1"/>
          </p:cNvSpPr>
          <p:nvPr/>
        </p:nvSpPr>
        <p:spPr bwMode="auto">
          <a:xfrm>
            <a:off x="4583113" y="2060575"/>
            <a:ext cx="3529012" cy="9461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TW" altLang="en-US" sz="2800" dirty="0">
                <a:solidFill>
                  <a:schemeClr val="tx1"/>
                </a:solidFill>
              </a:rPr>
              <a:t>編修及紀錄學生</a:t>
            </a:r>
            <a:r>
              <a:rPr lang="zh-TW" altLang="en-US" sz="2800" u="sng" dirty="0">
                <a:solidFill>
                  <a:schemeClr val="tx1"/>
                </a:solidFill>
              </a:rPr>
              <a:t>缺席</a:t>
            </a:r>
            <a:r>
              <a:rPr lang="zh-TW" altLang="en-US" sz="2800" dirty="0">
                <a:solidFill>
                  <a:schemeClr val="tx1"/>
                </a:solidFill>
              </a:rPr>
              <a:t>資料</a:t>
            </a:r>
          </a:p>
        </p:txBody>
      </p:sp>
      <p:sp>
        <p:nvSpPr>
          <p:cNvPr id="123978" name="Text Box 74"/>
          <p:cNvSpPr txBox="1">
            <a:spLocks noChangeArrowheads="1"/>
          </p:cNvSpPr>
          <p:nvPr/>
        </p:nvSpPr>
        <p:spPr bwMode="auto">
          <a:xfrm>
            <a:off x="2711450" y="3933826"/>
            <a:ext cx="1728788" cy="3968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>
                <a:solidFill>
                  <a:schemeClr val="tx1"/>
                </a:solidFill>
              </a:rPr>
              <a:t>學生成績模組</a:t>
            </a:r>
          </a:p>
        </p:txBody>
      </p:sp>
      <p:sp>
        <p:nvSpPr>
          <p:cNvPr id="123979" name="Text Box 75"/>
          <p:cNvSpPr txBox="1">
            <a:spLocks noChangeArrowheads="1"/>
          </p:cNvSpPr>
          <p:nvPr/>
        </p:nvSpPr>
        <p:spPr bwMode="auto">
          <a:xfrm>
            <a:off x="2711451" y="5084764"/>
            <a:ext cx="1800225" cy="701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>
                <a:solidFill>
                  <a:schemeClr val="tx1"/>
                </a:solidFill>
              </a:rPr>
              <a:t>遲到、缺席及早退紀錄</a:t>
            </a:r>
          </a:p>
        </p:txBody>
      </p:sp>
      <p:sp>
        <p:nvSpPr>
          <p:cNvPr id="123980" name="Text Box 76"/>
          <p:cNvSpPr txBox="1">
            <a:spLocks noChangeArrowheads="1"/>
          </p:cNvSpPr>
          <p:nvPr/>
        </p:nvSpPr>
        <p:spPr bwMode="auto">
          <a:xfrm>
            <a:off x="7607300" y="4581526"/>
            <a:ext cx="1728788" cy="7016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>
                <a:solidFill>
                  <a:schemeClr val="tx1"/>
                </a:solidFill>
              </a:rPr>
              <a:t>編修及呈報懷疑退學學生</a:t>
            </a:r>
          </a:p>
        </p:txBody>
      </p:sp>
      <p:sp>
        <p:nvSpPr>
          <p:cNvPr id="123982" name="Line 78"/>
          <p:cNvSpPr>
            <a:spLocks noChangeShapeType="1"/>
          </p:cNvSpPr>
          <p:nvPr/>
        </p:nvSpPr>
        <p:spPr bwMode="auto">
          <a:xfrm flipH="1">
            <a:off x="4006850" y="3141664"/>
            <a:ext cx="1081088" cy="57467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123983" name="Line 79"/>
          <p:cNvSpPr>
            <a:spLocks noChangeShapeType="1"/>
          </p:cNvSpPr>
          <p:nvPr/>
        </p:nvSpPr>
        <p:spPr bwMode="auto">
          <a:xfrm>
            <a:off x="3575050" y="4365626"/>
            <a:ext cx="0" cy="5762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123984" name="Line 80"/>
          <p:cNvSpPr>
            <a:spLocks noChangeShapeType="1"/>
          </p:cNvSpPr>
          <p:nvPr/>
        </p:nvSpPr>
        <p:spPr bwMode="auto">
          <a:xfrm>
            <a:off x="7248525" y="3141663"/>
            <a:ext cx="1150938" cy="122396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123985" name="Line 81"/>
          <p:cNvSpPr>
            <a:spLocks noChangeShapeType="1"/>
          </p:cNvSpPr>
          <p:nvPr/>
        </p:nvSpPr>
        <p:spPr bwMode="auto">
          <a:xfrm flipH="1">
            <a:off x="6167438" y="3213101"/>
            <a:ext cx="0" cy="79216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HK" altLang="en-US"/>
          </a:p>
        </p:txBody>
      </p:sp>
      <p:sp>
        <p:nvSpPr>
          <p:cNvPr id="123986" name="Text Box 82"/>
          <p:cNvSpPr txBox="1">
            <a:spLocks noChangeArrowheads="1"/>
          </p:cNvSpPr>
          <p:nvPr/>
        </p:nvSpPr>
        <p:spPr bwMode="auto">
          <a:xfrm>
            <a:off x="5232400" y="4076701"/>
            <a:ext cx="1728788" cy="3968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 dirty="0">
                <a:solidFill>
                  <a:schemeClr val="tx1"/>
                </a:solidFill>
              </a:rPr>
              <a:t>獎懲資料模組</a:t>
            </a:r>
          </a:p>
        </p:txBody>
      </p:sp>
    </p:spTree>
    <p:extLst>
      <p:ext uri="{BB962C8B-B14F-4D97-AF65-F5344CB8AC3E}">
        <p14:creationId xmlns:p14="http://schemas.microsoft.com/office/powerpoint/2010/main" val="268739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3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77" grpId="0" animBg="1"/>
      <p:bldP spid="123978" grpId="0" animBg="1"/>
      <p:bldP spid="123979" grpId="0" animBg="1"/>
      <p:bldP spid="123980" grpId="0" animBg="1"/>
      <p:bldP spid="123982" grpId="0" animBg="1"/>
      <p:bldP spid="123983" grpId="0" animBg="1"/>
      <p:bldP spid="123984" grpId="0" animBg="1"/>
      <p:bldP spid="123985" grpId="0" animBg="1"/>
      <p:bldP spid="12398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版面配置區 4"/>
          <p:cNvSpPr>
            <a:spLocks noGrp="1"/>
          </p:cNvSpPr>
          <p:nvPr>
            <p:ph type="body" idx="1"/>
          </p:nvPr>
        </p:nvSpPr>
        <p:spPr>
          <a:xfrm>
            <a:off x="2279576" y="2492897"/>
            <a:ext cx="7772400" cy="1500187"/>
          </a:xfrm>
        </p:spPr>
        <p:txBody>
          <a:bodyPr/>
          <a:lstStyle/>
          <a:p>
            <a:r>
              <a:rPr lang="zh-TW" altLang="en-US" sz="3600" dirty="0"/>
              <a:t>編修懷疑退學 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16778647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>
                <a:ea typeface="新細明體" pitchFamily="18" charset="-120"/>
              </a:rPr>
              <a:t>編修懷疑退學 </a:t>
            </a:r>
          </a:p>
        </p:txBody>
      </p:sp>
      <p:sp>
        <p:nvSpPr>
          <p:cNvPr id="140318" name="Text Box 30"/>
          <p:cNvSpPr txBox="1">
            <a:spLocks noChangeArrowheads="1"/>
          </p:cNvSpPr>
          <p:nvPr/>
        </p:nvSpPr>
        <p:spPr bwMode="auto">
          <a:xfrm>
            <a:off x="3329702" y="1362481"/>
            <a:ext cx="5615782" cy="1015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「編修懷疑退學」是用來檢視及識別連續缺課七天或以上，而其缺課原因中的懷疑退學示標須設定為 「</a:t>
            </a:r>
            <a:r>
              <a:rPr lang="en-US" altLang="zh-TW" sz="2000" dirty="0">
                <a:solidFill>
                  <a:schemeClr val="tx1"/>
                </a:solidFill>
              </a:rPr>
              <a:t>Y</a:t>
            </a:r>
            <a:r>
              <a:rPr lang="zh-TW" altLang="en-US" sz="2000" dirty="0">
                <a:solidFill>
                  <a:schemeClr val="tx1"/>
                </a:solidFill>
              </a:rPr>
              <a:t>」 </a:t>
            </a:r>
            <a:r>
              <a:rPr lang="en-US" altLang="zh-TW" sz="2000" dirty="0">
                <a:solidFill>
                  <a:schemeClr val="tx1"/>
                </a:solidFill>
              </a:rPr>
              <a:t>(</a:t>
            </a:r>
            <a:r>
              <a:rPr lang="zh-TW" altLang="en-US" sz="2000" dirty="0">
                <a:solidFill>
                  <a:schemeClr val="tx1"/>
                </a:solidFill>
              </a:rPr>
              <a:t>在「代碼管理」模組編定</a:t>
            </a:r>
            <a:r>
              <a:rPr lang="en-US" altLang="zh-TW" sz="2000" dirty="0">
                <a:solidFill>
                  <a:schemeClr val="tx1"/>
                </a:solidFill>
              </a:rPr>
              <a:t>)</a:t>
            </a:r>
            <a:r>
              <a:rPr lang="zh-TW" altLang="en-US" sz="2000" dirty="0">
                <a:solidFill>
                  <a:schemeClr val="tx1"/>
                </a:solidFill>
              </a:rPr>
              <a:t> 的學生。 </a:t>
            </a:r>
          </a:p>
        </p:txBody>
      </p:sp>
      <p:sp>
        <p:nvSpPr>
          <p:cNvPr id="140319" name="Text Box 31"/>
          <p:cNvSpPr txBox="1">
            <a:spLocks noChangeArrowheads="1"/>
          </p:cNvSpPr>
          <p:nvPr/>
        </p:nvSpPr>
        <p:spPr bwMode="auto">
          <a:xfrm>
            <a:off x="4295774" y="2879439"/>
            <a:ext cx="3168650" cy="400110"/>
          </a:xfrm>
          <a:prstGeom prst="rect">
            <a:avLst/>
          </a:prstGeom>
          <a:noFill/>
          <a:ln w="285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編修懷疑退學學生資料</a:t>
            </a:r>
          </a:p>
        </p:txBody>
      </p:sp>
      <p:sp>
        <p:nvSpPr>
          <p:cNvPr id="140320" name="Text Box 32"/>
          <p:cNvSpPr txBox="1">
            <a:spLocks noChangeArrowheads="1"/>
          </p:cNvSpPr>
          <p:nvPr/>
        </p:nvSpPr>
        <p:spPr bwMode="auto">
          <a:xfrm>
            <a:off x="2711624" y="4449666"/>
            <a:ext cx="266447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呈報</a:t>
            </a:r>
            <a:r>
              <a:rPr lang="en-US" altLang="zh-TW" sz="2000" dirty="0">
                <a:solidFill>
                  <a:srgbClr val="0000FF"/>
                </a:solidFill>
              </a:rPr>
              <a:t>FORM A</a:t>
            </a:r>
            <a:r>
              <a:rPr lang="zh-TW" altLang="en-US" sz="2000" dirty="0">
                <a:solidFill>
                  <a:srgbClr val="0000FF"/>
                </a:solidFill>
              </a:rPr>
              <a:t>至教育局</a:t>
            </a:r>
            <a:endParaRPr lang="en-US" altLang="zh-TW" sz="2000" dirty="0">
              <a:solidFill>
                <a:srgbClr val="0000FF"/>
              </a:solidFill>
            </a:endParaRPr>
          </a:p>
        </p:txBody>
      </p:sp>
      <p:sp>
        <p:nvSpPr>
          <p:cNvPr id="140321" name="Text Box 33"/>
          <p:cNvSpPr txBox="1">
            <a:spLocks noChangeArrowheads="1"/>
          </p:cNvSpPr>
          <p:nvPr/>
        </p:nvSpPr>
        <p:spPr bwMode="auto">
          <a:xfrm>
            <a:off x="5273993" y="3600825"/>
            <a:ext cx="863600" cy="400110"/>
          </a:xfrm>
          <a:prstGeom prst="rect">
            <a:avLst/>
          </a:prstGeom>
          <a:noFill/>
          <a:ln w="28575" algn="ctr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</a:rPr>
              <a:t>STRN</a:t>
            </a:r>
          </a:p>
        </p:txBody>
      </p:sp>
      <p:sp>
        <p:nvSpPr>
          <p:cNvPr id="140322" name="Line 34"/>
          <p:cNvSpPr>
            <a:spLocks noChangeShapeType="1"/>
          </p:cNvSpPr>
          <p:nvPr/>
        </p:nvSpPr>
        <p:spPr bwMode="auto">
          <a:xfrm flipH="1">
            <a:off x="4496753" y="3800095"/>
            <a:ext cx="6477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0323" name="Line 35"/>
          <p:cNvSpPr>
            <a:spLocks noChangeShapeType="1"/>
          </p:cNvSpPr>
          <p:nvPr/>
        </p:nvSpPr>
        <p:spPr bwMode="auto">
          <a:xfrm>
            <a:off x="6312024" y="3806825"/>
            <a:ext cx="6477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0324" name="Text Box 36"/>
          <p:cNvSpPr txBox="1">
            <a:spLocks noChangeArrowheads="1"/>
          </p:cNvSpPr>
          <p:nvPr/>
        </p:nvSpPr>
        <p:spPr bwMode="auto">
          <a:xfrm>
            <a:off x="3935414" y="3608389"/>
            <a:ext cx="936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</a:rPr>
              <a:t>YES</a:t>
            </a:r>
          </a:p>
        </p:txBody>
      </p:sp>
      <p:sp>
        <p:nvSpPr>
          <p:cNvPr id="140325" name="Text Box 37"/>
          <p:cNvSpPr txBox="1">
            <a:spLocks noChangeArrowheads="1"/>
          </p:cNvSpPr>
          <p:nvPr/>
        </p:nvSpPr>
        <p:spPr bwMode="auto">
          <a:xfrm>
            <a:off x="6977824" y="3582474"/>
            <a:ext cx="10810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 dirty="0">
                <a:solidFill>
                  <a:srgbClr val="0000FF"/>
                </a:solidFill>
              </a:rPr>
              <a:t>NO</a:t>
            </a:r>
          </a:p>
        </p:txBody>
      </p:sp>
      <p:sp>
        <p:nvSpPr>
          <p:cNvPr id="140326" name="Line 38"/>
          <p:cNvSpPr>
            <a:spLocks noChangeShapeType="1"/>
          </p:cNvSpPr>
          <p:nvPr/>
        </p:nvSpPr>
        <p:spPr bwMode="auto">
          <a:xfrm flipH="1">
            <a:off x="4066148" y="4005263"/>
            <a:ext cx="229627" cy="44440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0328" name="Line 40"/>
          <p:cNvSpPr>
            <a:spLocks noChangeShapeType="1"/>
          </p:cNvSpPr>
          <p:nvPr/>
        </p:nvSpPr>
        <p:spPr bwMode="auto">
          <a:xfrm flipH="1">
            <a:off x="3824572" y="4846541"/>
            <a:ext cx="241575" cy="49083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0329" name="Text Box 41"/>
          <p:cNvSpPr txBox="1">
            <a:spLocks noChangeArrowheads="1"/>
          </p:cNvSpPr>
          <p:nvPr/>
        </p:nvSpPr>
        <p:spPr bwMode="auto">
          <a:xfrm>
            <a:off x="6729698" y="4151871"/>
            <a:ext cx="288091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聯絡教育局的</a:t>
            </a:r>
            <a:r>
              <a:rPr lang="en-US" altLang="zh-TW" sz="2000" dirty="0">
                <a:solidFill>
                  <a:srgbClr val="0000FF"/>
                </a:solidFill>
              </a:rPr>
              <a:t>STIM</a:t>
            </a:r>
            <a:r>
              <a:rPr lang="zh-TW" altLang="en-US" sz="2000" dirty="0">
                <a:solidFill>
                  <a:srgbClr val="0000FF"/>
                </a:solidFill>
              </a:rPr>
              <a:t>組以取得該生的</a:t>
            </a:r>
            <a:r>
              <a:rPr lang="en-US" altLang="zh-TW" sz="2000" dirty="0">
                <a:solidFill>
                  <a:srgbClr val="0000FF"/>
                </a:solidFill>
              </a:rPr>
              <a:t>STRN</a:t>
            </a:r>
          </a:p>
        </p:txBody>
      </p:sp>
      <p:sp>
        <p:nvSpPr>
          <p:cNvPr id="140330" name="Line 42"/>
          <p:cNvSpPr>
            <a:spLocks noChangeShapeType="1"/>
          </p:cNvSpPr>
          <p:nvPr/>
        </p:nvSpPr>
        <p:spPr bwMode="auto">
          <a:xfrm>
            <a:off x="7480374" y="3828575"/>
            <a:ext cx="301836" cy="353376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0335" name="Text Box 47"/>
          <p:cNvSpPr txBox="1">
            <a:spLocks noChangeArrowheads="1"/>
          </p:cNvSpPr>
          <p:nvPr/>
        </p:nvSpPr>
        <p:spPr bwMode="auto">
          <a:xfrm>
            <a:off x="1882776" y="5425252"/>
            <a:ext cx="41052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學生復課</a:t>
            </a:r>
            <a:r>
              <a:rPr lang="en-US" altLang="zh-TW" sz="2000" dirty="0">
                <a:solidFill>
                  <a:srgbClr val="0000FF"/>
                </a:solidFill>
              </a:rPr>
              <a:t>﹕</a:t>
            </a:r>
            <a:r>
              <a:rPr lang="zh-TW" altLang="en-US" sz="2000" dirty="0">
                <a:solidFill>
                  <a:srgbClr val="0000FF"/>
                </a:solidFill>
              </a:rPr>
              <a:t>呈報</a:t>
            </a:r>
            <a:r>
              <a:rPr lang="en-US" altLang="zh-TW" sz="2000" dirty="0">
                <a:solidFill>
                  <a:srgbClr val="0000FF"/>
                </a:solidFill>
              </a:rPr>
              <a:t>FORM B</a:t>
            </a:r>
            <a:r>
              <a:rPr lang="zh-TW" altLang="en-US" sz="2000" dirty="0">
                <a:solidFill>
                  <a:srgbClr val="0000FF"/>
                </a:solidFill>
              </a:rPr>
              <a:t>至教育局</a:t>
            </a:r>
            <a:endParaRPr lang="en-US" altLang="zh-TW" sz="2000" dirty="0">
              <a:solidFill>
                <a:srgbClr val="0000FF"/>
              </a:solidFill>
            </a:endParaRPr>
          </a:p>
        </p:txBody>
      </p:sp>
      <p:sp>
        <p:nvSpPr>
          <p:cNvPr id="140341" name="Text Box 53"/>
          <p:cNvSpPr txBox="1">
            <a:spLocks noChangeArrowheads="1"/>
          </p:cNvSpPr>
          <p:nvPr/>
        </p:nvSpPr>
        <p:spPr bwMode="auto">
          <a:xfrm>
            <a:off x="6839320" y="5160164"/>
            <a:ext cx="2771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呈報</a:t>
            </a:r>
            <a:r>
              <a:rPr lang="en-US" altLang="zh-TW" sz="2000" dirty="0">
                <a:solidFill>
                  <a:srgbClr val="0000FF"/>
                </a:solidFill>
              </a:rPr>
              <a:t>FORM A</a:t>
            </a:r>
            <a:r>
              <a:rPr lang="zh-TW" altLang="en-US" sz="2000" dirty="0">
                <a:solidFill>
                  <a:srgbClr val="0000FF"/>
                </a:solidFill>
              </a:rPr>
              <a:t>至教育局</a:t>
            </a:r>
            <a:endParaRPr lang="en-US" altLang="zh-TW" sz="2000" dirty="0">
              <a:solidFill>
                <a:srgbClr val="0000FF"/>
              </a:solidFill>
            </a:endParaRPr>
          </a:p>
        </p:txBody>
      </p:sp>
      <p:sp>
        <p:nvSpPr>
          <p:cNvPr id="140342" name="Line 54"/>
          <p:cNvSpPr>
            <a:spLocks noChangeShapeType="1"/>
          </p:cNvSpPr>
          <p:nvPr/>
        </p:nvSpPr>
        <p:spPr bwMode="auto">
          <a:xfrm>
            <a:off x="7885074" y="4846166"/>
            <a:ext cx="301836" cy="356333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0343" name="Text Box 55"/>
          <p:cNvSpPr txBox="1">
            <a:spLocks noChangeArrowheads="1"/>
          </p:cNvSpPr>
          <p:nvPr/>
        </p:nvSpPr>
        <p:spPr bwMode="auto">
          <a:xfrm>
            <a:off x="5808664" y="6021389"/>
            <a:ext cx="41052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學生復課</a:t>
            </a:r>
            <a:r>
              <a:rPr lang="en-US" altLang="zh-TW" sz="2000" dirty="0">
                <a:solidFill>
                  <a:srgbClr val="0000FF"/>
                </a:solidFill>
              </a:rPr>
              <a:t>﹕</a:t>
            </a:r>
            <a:r>
              <a:rPr lang="zh-TW" altLang="en-US" sz="2000" dirty="0">
                <a:solidFill>
                  <a:srgbClr val="0000FF"/>
                </a:solidFill>
              </a:rPr>
              <a:t>呈報</a:t>
            </a:r>
            <a:r>
              <a:rPr lang="en-US" altLang="zh-TW" sz="2000" dirty="0">
                <a:solidFill>
                  <a:srgbClr val="0000FF"/>
                </a:solidFill>
              </a:rPr>
              <a:t>FORM B</a:t>
            </a:r>
            <a:r>
              <a:rPr lang="zh-TW" altLang="en-US" sz="2000" dirty="0">
                <a:solidFill>
                  <a:srgbClr val="0000FF"/>
                </a:solidFill>
              </a:rPr>
              <a:t>至教育局</a:t>
            </a:r>
            <a:endParaRPr lang="en-US" altLang="zh-TW" sz="2000" dirty="0">
              <a:solidFill>
                <a:srgbClr val="0000FF"/>
              </a:solidFill>
            </a:endParaRPr>
          </a:p>
        </p:txBody>
      </p:sp>
      <p:sp>
        <p:nvSpPr>
          <p:cNvPr id="140344" name="Line 56"/>
          <p:cNvSpPr>
            <a:spLocks noChangeShapeType="1"/>
          </p:cNvSpPr>
          <p:nvPr/>
        </p:nvSpPr>
        <p:spPr bwMode="auto">
          <a:xfrm>
            <a:off x="7923382" y="5625307"/>
            <a:ext cx="263528" cy="395701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177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0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0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40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0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0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0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0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0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0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0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40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40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40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4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4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40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4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18" grpId="0" animBg="1"/>
      <p:bldP spid="140319" grpId="0" animBg="1"/>
      <p:bldP spid="140320" grpId="0"/>
      <p:bldP spid="140321" grpId="0" animBg="1"/>
      <p:bldP spid="140324" grpId="0"/>
      <p:bldP spid="140325" grpId="0"/>
      <p:bldP spid="140329" grpId="0"/>
      <p:bldP spid="140335" grpId="0"/>
      <p:bldP spid="140341" grpId="0"/>
      <p:bldP spid="1403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495D7AD-2320-4008-803E-36DACC3BD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512" y="1570708"/>
            <a:ext cx="9708752" cy="4226588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>
                <a:solidFill>
                  <a:schemeClr val="tx1"/>
                </a:solidFill>
                <a:ea typeface="新細明體" pitchFamily="18" charset="-120"/>
              </a:rPr>
              <a:t>代碼管理</a:t>
            </a:r>
            <a:endParaRPr lang="zh-TW" altLang="en-US">
              <a:ea typeface="新細明體" pitchFamily="18" charset="-120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7360920" y="3310128"/>
            <a:ext cx="594360" cy="2185416"/>
          </a:xfrm>
          <a:prstGeom prst="rect">
            <a:avLst/>
          </a:prstGeom>
          <a:noFill/>
          <a:ln w="571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E6B0D7A-0E8F-4B45-9124-9DF07C1B9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637" y="2085975"/>
            <a:ext cx="9610725" cy="2686050"/>
          </a:xfrm>
          <a:prstGeom prst="rect">
            <a:avLst/>
          </a:prstGeom>
        </p:spPr>
      </p:pic>
      <p:sp>
        <p:nvSpPr>
          <p:cNvPr id="143364" name="Oval 4"/>
          <p:cNvSpPr>
            <a:spLocks noChangeArrowheads="1"/>
          </p:cNvSpPr>
          <p:nvPr/>
        </p:nvSpPr>
        <p:spPr bwMode="auto">
          <a:xfrm>
            <a:off x="2409577" y="2428739"/>
            <a:ext cx="1156991" cy="36004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43374" name="Oval 14"/>
          <p:cNvSpPr>
            <a:spLocks noChangeArrowheads="1"/>
          </p:cNvSpPr>
          <p:nvPr/>
        </p:nvSpPr>
        <p:spPr bwMode="auto">
          <a:xfrm>
            <a:off x="1290637" y="3154680"/>
            <a:ext cx="794470" cy="347472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143672" y="427881"/>
            <a:ext cx="7162800" cy="762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defRPr/>
            </a:pPr>
            <a:r>
              <a:rPr lang="zh-TW" altLang="en-US" sz="3200" kern="0" dirty="0">
                <a:ea typeface="新細明體" pitchFamily="18" charset="-120"/>
              </a:rPr>
              <a:t>方法一：由系統自動搜尋</a:t>
            </a:r>
            <a:endParaRPr lang="en-US" altLang="zh-TW" sz="3200" kern="0" dirty="0">
              <a:ea typeface="新細明體" pitchFamily="18" charset="-120"/>
            </a:endParaRPr>
          </a:p>
        </p:txBody>
      </p:sp>
      <p:sp>
        <p:nvSpPr>
          <p:cNvPr id="12" name="橢圓 2"/>
          <p:cNvSpPr>
            <a:spLocks noChangeArrowheads="1"/>
          </p:cNvSpPr>
          <p:nvPr/>
        </p:nvSpPr>
        <p:spPr bwMode="auto">
          <a:xfrm>
            <a:off x="2750473" y="4249241"/>
            <a:ext cx="1081087" cy="29557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32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2630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72F16217-79DC-42EE-867B-09128D74B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013" y="1128713"/>
            <a:ext cx="9437180" cy="4473168"/>
          </a:xfrm>
          <a:prstGeom prst="rect">
            <a:avLst/>
          </a:prstGeom>
        </p:spPr>
      </p:pic>
      <p:sp>
        <p:nvSpPr>
          <p:cNvPr id="144401" name="AutoShape 17"/>
          <p:cNvSpPr>
            <a:spLocks noChangeArrowheads="1"/>
          </p:cNvSpPr>
          <p:nvPr/>
        </p:nvSpPr>
        <p:spPr bwMode="auto">
          <a:xfrm rot="10800000">
            <a:off x="7553730" y="5729287"/>
            <a:ext cx="1728192" cy="497954"/>
          </a:xfrm>
          <a:prstGeom prst="wedgeRoundRectCallout">
            <a:avLst>
              <a:gd name="adj1" fmla="val -79814"/>
              <a:gd name="adj2" fmla="val 161066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sz="1600" dirty="0">
                <a:latin typeface="Arial" panose="020B0604020202020204" pitchFamily="34" charset="0"/>
              </a:rPr>
              <a:t>按此</a:t>
            </a:r>
            <a:r>
              <a:rPr lang="zh-TW" altLang="en-US" sz="1600" dirty="0">
                <a:latin typeface="Trebuchet MS" panose="020B0603020202020204" pitchFamily="34" charset="0"/>
              </a:rPr>
              <a:t>進入</a:t>
            </a:r>
            <a:r>
              <a:rPr lang="zh-TW" altLang="en-US" sz="1600" dirty="0">
                <a:latin typeface="Arial" panose="020B0604020202020204" pitchFamily="34" charset="0"/>
              </a:rPr>
              <a:t>表格</a:t>
            </a:r>
            <a:r>
              <a:rPr lang="en-US" altLang="zh-TW" sz="1600" dirty="0">
                <a:latin typeface="Times New Roman" panose="02020603050405020304" pitchFamily="18" charset="0"/>
              </a:rPr>
              <a:t>A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135326" y="387092"/>
            <a:ext cx="7162800" cy="762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defRPr/>
            </a:pPr>
            <a:r>
              <a:rPr lang="zh-TW" altLang="en-US" sz="3200" kern="0" dirty="0">
                <a:ea typeface="新細明體" pitchFamily="18" charset="-120"/>
              </a:rPr>
              <a:t>方法一：由系統自動搜尋</a:t>
            </a:r>
            <a:endParaRPr lang="en-US" altLang="zh-TW" sz="3200" kern="0" dirty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5867453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FFB1D39C-EA31-414C-9182-8868506BB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056" y="1215358"/>
            <a:ext cx="7162801" cy="5176298"/>
          </a:xfrm>
          <a:prstGeom prst="rect">
            <a:avLst/>
          </a:prstGeom>
        </p:spPr>
      </p:pic>
      <p:grpSp>
        <p:nvGrpSpPr>
          <p:cNvPr id="24579" name="Group 18"/>
          <p:cNvGrpSpPr>
            <a:grpSpLocks/>
          </p:cNvGrpSpPr>
          <p:nvPr/>
        </p:nvGrpSpPr>
        <p:grpSpPr bwMode="auto">
          <a:xfrm>
            <a:off x="9002616" y="1626314"/>
            <a:ext cx="1524000" cy="1587500"/>
            <a:chOff x="4363" y="1884"/>
            <a:chExt cx="960" cy="1344"/>
          </a:xfrm>
          <a:solidFill>
            <a:srgbClr val="FFC000"/>
          </a:solidFill>
        </p:grpSpPr>
        <p:sp>
          <p:nvSpPr>
            <p:cNvPr id="24588" name="AutoShape 14"/>
            <p:cNvSpPr>
              <a:spLocks noChangeArrowheads="1"/>
            </p:cNvSpPr>
            <p:nvPr/>
          </p:nvSpPr>
          <p:spPr bwMode="auto">
            <a:xfrm>
              <a:off x="4363" y="1884"/>
              <a:ext cx="960" cy="1344"/>
            </a:xfrm>
            <a:prstGeom prst="flowChartDocumen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9pPr>
            </a:lstStyle>
            <a:p>
              <a:pPr algn="ctr" eaLnBrk="1" hangingPunct="1"/>
              <a:endParaRPr lang="zh-TW" altLang="en-US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4587" name="Text Box 17"/>
            <p:cNvSpPr txBox="1">
              <a:spLocks noChangeArrowheads="1"/>
            </p:cNvSpPr>
            <p:nvPr/>
          </p:nvSpPr>
          <p:spPr bwMode="auto">
            <a:xfrm>
              <a:off x="4411" y="2019"/>
              <a:ext cx="912" cy="7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 sz="1600" b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endParaRPr>
            </a:p>
            <a:p>
              <a:pPr eaLnBrk="1" hangingPunct="1"/>
              <a:r>
                <a:rPr lang="zh-TW" altLang="en-US" sz="1600" dirty="0">
                  <a:ln w="0"/>
                  <a:latin typeface="Arial" panose="020B0604020202020204" pitchFamily="34" charset="0"/>
                </a:rPr>
                <a:t>填入資料後，按下「儲存」</a:t>
              </a:r>
              <a:endParaRPr lang="zh-CN" altLang="en-US" sz="1600" dirty="0">
                <a:ln w="0"/>
                <a:latin typeface="Arial" panose="020B0604020202020204" pitchFamily="34" charset="0"/>
              </a:endParaRPr>
            </a:p>
          </p:txBody>
        </p:sp>
      </p:grpSp>
      <p:sp>
        <p:nvSpPr>
          <p:cNvPr id="15" name="Oval 21"/>
          <p:cNvSpPr>
            <a:spLocks noChangeArrowheads="1"/>
          </p:cNvSpPr>
          <p:nvPr/>
        </p:nvSpPr>
        <p:spPr bwMode="auto">
          <a:xfrm>
            <a:off x="1360414" y="1661212"/>
            <a:ext cx="678698" cy="368755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>
              <a:latin typeface="Arial" panose="020B0604020202020204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135326" y="387092"/>
            <a:ext cx="7162800" cy="762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defRPr/>
            </a:pPr>
            <a:r>
              <a:rPr lang="zh-TW" altLang="en-US" sz="3200" kern="0" dirty="0">
                <a:ea typeface="新細明體" pitchFamily="18" charset="-120"/>
              </a:rPr>
              <a:t>方法一：由系統自動搜尋</a:t>
            </a:r>
            <a:endParaRPr lang="en-US" altLang="zh-TW" sz="3200" kern="0" dirty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686416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297B8178-164D-4EA0-9888-E2AA407E0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1485519"/>
            <a:ext cx="9620250" cy="4819650"/>
          </a:xfrm>
          <a:prstGeom prst="rect">
            <a:avLst/>
          </a:prstGeom>
        </p:spPr>
      </p:pic>
      <p:sp>
        <p:nvSpPr>
          <p:cNvPr id="154637" name="AutoShape 1037"/>
          <p:cNvSpPr>
            <a:spLocks noChangeArrowheads="1"/>
          </p:cNvSpPr>
          <p:nvPr/>
        </p:nvSpPr>
        <p:spPr bwMode="auto">
          <a:xfrm>
            <a:off x="2604176" y="1812824"/>
            <a:ext cx="457200" cy="228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54638" name="Oval 1038"/>
          <p:cNvSpPr>
            <a:spLocks noChangeArrowheads="1"/>
          </p:cNvSpPr>
          <p:nvPr/>
        </p:nvSpPr>
        <p:spPr bwMode="auto">
          <a:xfrm>
            <a:off x="9905584" y="5785661"/>
            <a:ext cx="609600" cy="30480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54639" name="AutoShape 1039"/>
          <p:cNvSpPr>
            <a:spLocks noChangeArrowheads="1"/>
          </p:cNvSpPr>
          <p:nvPr/>
        </p:nvSpPr>
        <p:spPr bwMode="auto">
          <a:xfrm rot="10800000">
            <a:off x="8381584" y="4306800"/>
            <a:ext cx="2133600" cy="432048"/>
          </a:xfrm>
          <a:prstGeom prst="wedgeRoundRectCallout">
            <a:avLst>
              <a:gd name="adj1" fmla="val -33523"/>
              <a:gd name="adj2" fmla="val -285312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sz="1600" dirty="0">
                <a:latin typeface="Arial" panose="020B0604020202020204" pitchFamily="34" charset="0"/>
              </a:rPr>
              <a:t>表示表格</a:t>
            </a:r>
            <a:r>
              <a:rPr lang="en-US" altLang="zh-TW" sz="1600" dirty="0">
                <a:latin typeface="Arial" panose="020B0604020202020204" pitchFamily="34" charset="0"/>
              </a:rPr>
              <a:t>A</a:t>
            </a:r>
            <a:r>
              <a:rPr lang="zh-TW" altLang="en-US" sz="1600" dirty="0">
                <a:latin typeface="Arial" panose="020B0604020202020204" pitchFamily="34" charset="0"/>
              </a:rPr>
              <a:t>資料完整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135326" y="387092"/>
            <a:ext cx="7162800" cy="762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defRPr/>
            </a:pPr>
            <a:r>
              <a:rPr lang="zh-TW" altLang="en-US" sz="3200" kern="0" dirty="0">
                <a:ea typeface="新細明體" pitchFamily="18" charset="-120"/>
              </a:rPr>
              <a:t>方法一：由系統自動搜尋</a:t>
            </a:r>
            <a:endParaRPr lang="en-US" altLang="zh-TW" sz="3200" kern="0" dirty="0"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8448406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E13CC241-C232-420B-92FD-4626E33A8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350" y="1014412"/>
            <a:ext cx="9639300" cy="4829175"/>
          </a:xfrm>
          <a:prstGeom prst="rect">
            <a:avLst/>
          </a:prstGeom>
        </p:spPr>
      </p:pic>
      <p:sp>
        <p:nvSpPr>
          <p:cNvPr id="26628" name="AutoShape 6"/>
          <p:cNvSpPr>
            <a:spLocks noChangeArrowheads="1"/>
          </p:cNvSpPr>
          <p:nvPr/>
        </p:nvSpPr>
        <p:spPr bwMode="auto">
          <a:xfrm>
            <a:off x="1657784" y="5339889"/>
            <a:ext cx="457200" cy="228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55655" name="Oval 7"/>
          <p:cNvSpPr>
            <a:spLocks noChangeArrowheads="1"/>
          </p:cNvSpPr>
          <p:nvPr/>
        </p:nvSpPr>
        <p:spPr bwMode="auto">
          <a:xfrm>
            <a:off x="4510712" y="3834938"/>
            <a:ext cx="1780360" cy="481029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135326" y="387092"/>
            <a:ext cx="7162800" cy="762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buClrTx/>
              <a:buSzTx/>
              <a:buFontTx/>
              <a:defRPr/>
            </a:pPr>
            <a:r>
              <a:rPr lang="zh-TW" altLang="en-US" sz="3200" kern="0" dirty="0">
                <a:ea typeface="新細明體" pitchFamily="18" charset="-120"/>
              </a:rPr>
              <a:t>方法一：由系統自動搜尋</a:t>
            </a:r>
            <a:endParaRPr lang="en-US" altLang="zh-TW" sz="3200" kern="0" dirty="0">
              <a:ea typeface="新細明體" pitchFamily="18" charset="-12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540966" y="1353875"/>
            <a:ext cx="457200" cy="228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76177119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E15D8562-6CA2-4C3F-8262-91E6AE6CF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587" y="1427955"/>
            <a:ext cx="9648825" cy="4305300"/>
          </a:xfrm>
          <a:prstGeom prst="rect">
            <a:avLst/>
          </a:prstGeom>
        </p:spPr>
      </p:pic>
      <p:sp>
        <p:nvSpPr>
          <p:cNvPr id="225282" name="Oval 2"/>
          <p:cNvSpPr>
            <a:spLocks noChangeArrowheads="1"/>
          </p:cNvSpPr>
          <p:nvPr/>
        </p:nvSpPr>
        <p:spPr bwMode="auto">
          <a:xfrm>
            <a:off x="2953952" y="3936472"/>
            <a:ext cx="813376" cy="43436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37892" name="AutoShape 3"/>
          <p:cNvSpPr>
            <a:spLocks noChangeArrowheads="1"/>
          </p:cNvSpPr>
          <p:nvPr/>
        </p:nvSpPr>
        <p:spPr bwMode="auto">
          <a:xfrm rot="10800000">
            <a:off x="4638488" y="5890992"/>
            <a:ext cx="2305608" cy="432048"/>
          </a:xfrm>
          <a:prstGeom prst="wedgeRoundRectCallout">
            <a:avLst>
              <a:gd name="adj1" fmla="val 94127"/>
              <a:gd name="adj2" fmla="val 421382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用戶新增懷疑退學學生</a:t>
            </a:r>
          </a:p>
        </p:txBody>
      </p:sp>
      <p:sp>
        <p:nvSpPr>
          <p:cNvPr id="11" name="Text Box 25"/>
          <p:cNvSpPr txBox="1">
            <a:spLocks noChangeArrowheads="1"/>
          </p:cNvSpPr>
          <p:nvPr/>
        </p:nvSpPr>
        <p:spPr bwMode="auto">
          <a:xfrm>
            <a:off x="7032105" y="1124745"/>
            <a:ext cx="3455987" cy="10064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可「新增」個別學生紀錄，惟製作此表格之最後出席日需要將該生轉為「缺席」。</a:t>
            </a: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3216275" y="219075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方法二：用戶建立</a:t>
            </a:r>
            <a:endParaRPr lang="en-US" altLang="zh-TW" sz="32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8194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0FFBB155-D771-449C-A3C0-84292F8788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1995487"/>
            <a:ext cx="8953500" cy="2867025"/>
          </a:xfrm>
          <a:prstGeom prst="rect">
            <a:avLst/>
          </a:prstGeom>
        </p:spPr>
      </p:pic>
      <p:sp>
        <p:nvSpPr>
          <p:cNvPr id="39939" name="AutoShape 3"/>
          <p:cNvSpPr>
            <a:spLocks noChangeArrowheads="1"/>
          </p:cNvSpPr>
          <p:nvPr/>
        </p:nvSpPr>
        <p:spPr bwMode="auto">
          <a:xfrm rot="10800000">
            <a:off x="6267323" y="1335346"/>
            <a:ext cx="2438400" cy="533400"/>
          </a:xfrm>
          <a:prstGeom prst="wedgeRoundRectCallout">
            <a:avLst>
              <a:gd name="adj1" fmla="val -37069"/>
              <a:gd name="adj2" fmla="val -341150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en-US" altLang="zh-TW" sz="1600" dirty="0">
                <a:solidFill>
                  <a:schemeClr val="tx1"/>
                </a:solidFill>
                <a:latin typeface="Arial" panose="020B0604020202020204" pitchFamily="34" charset="0"/>
              </a:rPr>
              <a:t>1. </a:t>
            </a:r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輸入參數以搜尋學生</a:t>
            </a: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 rot="10800000">
            <a:off x="2855639" y="4989253"/>
            <a:ext cx="1254721" cy="533400"/>
          </a:xfrm>
          <a:prstGeom prst="wedgeRoundRectCallout">
            <a:avLst>
              <a:gd name="adj1" fmla="val 87106"/>
              <a:gd name="adj2" fmla="val 405463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en-US" altLang="zh-TW" sz="1600" dirty="0">
                <a:solidFill>
                  <a:schemeClr val="tx1"/>
                </a:solidFill>
                <a:latin typeface="Arial" panose="020B0604020202020204" pitchFamily="34" charset="0"/>
              </a:rPr>
              <a:t>2. </a:t>
            </a:r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按 [搜尋]</a:t>
            </a:r>
          </a:p>
        </p:txBody>
      </p:sp>
      <p:sp>
        <p:nvSpPr>
          <p:cNvPr id="13" name="Oval 2"/>
          <p:cNvSpPr>
            <a:spLocks noChangeArrowheads="1"/>
          </p:cNvSpPr>
          <p:nvPr/>
        </p:nvSpPr>
        <p:spPr bwMode="auto">
          <a:xfrm>
            <a:off x="1619250" y="2672336"/>
            <a:ext cx="968606" cy="44450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3216275" y="219075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方法二：用戶建立</a:t>
            </a:r>
            <a:endParaRPr lang="en-US" altLang="zh-TW" sz="32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166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>
          <a:xfrm>
            <a:off x="2279576" y="2492897"/>
            <a:ext cx="7772400" cy="1500187"/>
          </a:xfrm>
        </p:spPr>
        <p:txBody>
          <a:bodyPr/>
          <a:lstStyle/>
          <a:p>
            <a:r>
              <a:rPr lang="zh-TW" altLang="en-US" sz="3600" dirty="0"/>
              <a:t>基本設定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843526619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7C97EFA-365E-4F55-88EA-9E16BD0EC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176" y="1043556"/>
            <a:ext cx="6336792" cy="5431536"/>
          </a:xfrm>
          <a:prstGeom prst="rect">
            <a:avLst/>
          </a:prstGeom>
        </p:spPr>
      </p:pic>
      <p:sp>
        <p:nvSpPr>
          <p:cNvPr id="231426" name="Oval 2"/>
          <p:cNvSpPr>
            <a:spLocks noChangeArrowheads="1"/>
          </p:cNvSpPr>
          <p:nvPr/>
        </p:nvSpPr>
        <p:spPr bwMode="auto">
          <a:xfrm>
            <a:off x="2378075" y="6246492"/>
            <a:ext cx="838200" cy="22860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 rot="10800000">
            <a:off x="4439816" y="4509120"/>
            <a:ext cx="1872208" cy="457200"/>
          </a:xfrm>
          <a:prstGeom prst="wedgeRoundRectCallout">
            <a:avLst>
              <a:gd name="adj1" fmla="val 118885"/>
              <a:gd name="adj2" fmla="val -331479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>
                <a:solidFill>
                  <a:schemeClr val="tx1"/>
                </a:solidFill>
                <a:latin typeface="Arial" panose="020B0604020202020204" pitchFamily="34" charset="0"/>
              </a:rPr>
              <a:t>按連結以選擇學生</a:t>
            </a: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216275" y="219075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方法二：用戶建立</a:t>
            </a:r>
            <a:endParaRPr lang="en-US" altLang="zh-TW" sz="32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71533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B50198B0-F226-4014-A406-FCB3F75C24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240" y="1145945"/>
            <a:ext cx="9601200" cy="4772025"/>
          </a:xfrm>
          <a:prstGeom prst="rect">
            <a:avLst/>
          </a:prstGeom>
        </p:spPr>
      </p:pic>
      <p:sp>
        <p:nvSpPr>
          <p:cNvPr id="233476" name="Oval 4"/>
          <p:cNvSpPr>
            <a:spLocks noChangeArrowheads="1"/>
          </p:cNvSpPr>
          <p:nvPr/>
        </p:nvSpPr>
        <p:spPr bwMode="auto">
          <a:xfrm>
            <a:off x="2363244" y="5404080"/>
            <a:ext cx="431800" cy="307975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 rot="10800000">
            <a:off x="3318759" y="6124210"/>
            <a:ext cx="2438400" cy="409622"/>
          </a:xfrm>
          <a:prstGeom prst="wedgeRoundRectCallout">
            <a:avLst>
              <a:gd name="adj1" fmla="val 70713"/>
              <a:gd name="adj2" fmla="val 167552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顯示為用戶建立的個案</a:t>
            </a:r>
          </a:p>
        </p:txBody>
      </p:sp>
      <p:sp>
        <p:nvSpPr>
          <p:cNvPr id="233478" name="Oval 6"/>
          <p:cNvSpPr>
            <a:spLocks noChangeArrowheads="1"/>
          </p:cNvSpPr>
          <p:nvPr/>
        </p:nvSpPr>
        <p:spPr bwMode="auto">
          <a:xfrm>
            <a:off x="9828756" y="5431067"/>
            <a:ext cx="504056" cy="25400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2456301" y="1463064"/>
            <a:ext cx="457200" cy="228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0" name="AutoShape 1039"/>
          <p:cNvSpPr>
            <a:spLocks noChangeArrowheads="1"/>
          </p:cNvSpPr>
          <p:nvPr/>
        </p:nvSpPr>
        <p:spPr bwMode="auto">
          <a:xfrm rot="10800000">
            <a:off x="7801508" y="6052013"/>
            <a:ext cx="2133600" cy="484962"/>
          </a:xfrm>
          <a:prstGeom prst="wedgeRoundRectCallout">
            <a:avLst>
              <a:gd name="adj1" fmla="val -44546"/>
              <a:gd name="adj2" fmla="val 139072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r>
              <a:rPr lang="zh-TW" altLang="en-US" sz="1600" dirty="0">
                <a:latin typeface="Arial" panose="020B0604020202020204" pitchFamily="34" charset="0"/>
              </a:rPr>
              <a:t>表示表格</a:t>
            </a:r>
            <a:r>
              <a:rPr lang="en-US" altLang="zh-TW" sz="1600" dirty="0">
                <a:latin typeface="Arial" panose="020B0604020202020204" pitchFamily="34" charset="0"/>
              </a:rPr>
              <a:t>A</a:t>
            </a:r>
            <a:r>
              <a:rPr lang="zh-TW" altLang="en-US" sz="1600" dirty="0">
                <a:latin typeface="Arial" panose="020B0604020202020204" pitchFamily="34" charset="0"/>
              </a:rPr>
              <a:t>資料完整</a:t>
            </a:r>
            <a:endParaRPr lang="zh-CN" altLang="en-US" sz="1600" dirty="0">
              <a:latin typeface="Arial" panose="020B0604020202020204" pitchFamily="34" charset="0"/>
            </a:endParaRPr>
          </a:p>
        </p:txBody>
      </p:sp>
      <p:sp>
        <p:nvSpPr>
          <p:cNvPr id="11" name="Rectangle 23"/>
          <p:cNvSpPr>
            <a:spLocks noChangeArrowheads="1"/>
          </p:cNvSpPr>
          <p:nvPr/>
        </p:nvSpPr>
        <p:spPr bwMode="auto">
          <a:xfrm>
            <a:off x="3216275" y="219075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方法二：用戶建立</a:t>
            </a:r>
            <a:endParaRPr lang="en-US" altLang="zh-TW" sz="32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17310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71A3E7B4-70C1-4B49-82B1-E42F1248D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063" y="1285601"/>
            <a:ext cx="8238554" cy="5186636"/>
          </a:xfrm>
          <a:prstGeom prst="rect">
            <a:avLst/>
          </a:prstGeom>
        </p:spPr>
      </p:pic>
      <p:sp>
        <p:nvSpPr>
          <p:cNvPr id="63491" name="Rectangle 31"/>
          <p:cNvSpPr>
            <a:spLocks noChangeArrowheads="1"/>
          </p:cNvSpPr>
          <p:nvPr/>
        </p:nvSpPr>
        <p:spPr bwMode="auto">
          <a:xfrm>
            <a:off x="2691383" y="5094732"/>
            <a:ext cx="1800225" cy="21590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2000">
              <a:solidFill>
                <a:srgbClr val="0000FF"/>
              </a:solidFill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7102349" y="1372760"/>
            <a:ext cx="3455987" cy="16312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如呈報</a:t>
            </a:r>
            <a:r>
              <a:rPr lang="en-US" altLang="zh-TW" sz="2000" dirty="0">
                <a:solidFill>
                  <a:schemeClr val="tx1"/>
                </a:solidFill>
              </a:rPr>
              <a:t>FORM</a:t>
            </a:r>
            <a:r>
              <a:rPr lang="zh-TW" altLang="en-US" sz="2000" dirty="0">
                <a:solidFill>
                  <a:schemeClr val="tx1"/>
                </a:solidFill>
              </a:rPr>
              <a:t> </a:t>
            </a:r>
            <a:r>
              <a:rPr lang="en-US" altLang="zh-TW" sz="2000" dirty="0">
                <a:solidFill>
                  <a:schemeClr val="tx1"/>
                </a:solidFill>
              </a:rPr>
              <a:t>A</a:t>
            </a:r>
            <a:r>
              <a:rPr lang="zh-TW" altLang="en-US" sz="2000" dirty="0">
                <a:solidFill>
                  <a:schemeClr val="tx1"/>
                </a:solidFill>
              </a:rPr>
              <a:t>時，學生的缺課原因為「學生缺課原因有待確認」，學校應在確認該學生的缺課原因後，再使用</a:t>
            </a:r>
            <a:r>
              <a:rPr lang="en-US" altLang="zh-TW" sz="2000" dirty="0">
                <a:solidFill>
                  <a:schemeClr val="tx1"/>
                </a:solidFill>
              </a:rPr>
              <a:t>FORM</a:t>
            </a:r>
            <a:r>
              <a:rPr lang="zh-TW" altLang="en-US" sz="2000" dirty="0">
                <a:solidFill>
                  <a:schemeClr val="tx1"/>
                </a:solidFill>
              </a:rPr>
              <a:t> </a:t>
            </a:r>
            <a:r>
              <a:rPr lang="en-US" altLang="zh-TW" sz="2000" dirty="0">
                <a:solidFill>
                  <a:schemeClr val="tx1"/>
                </a:solidFill>
              </a:rPr>
              <a:t>A</a:t>
            </a:r>
            <a:r>
              <a:rPr lang="zh-TW" altLang="en-US" sz="2000" dirty="0">
                <a:solidFill>
                  <a:schemeClr val="tx1"/>
                </a:solidFill>
              </a:rPr>
              <a:t>補充缺課原因。</a:t>
            </a:r>
          </a:p>
        </p:txBody>
      </p:sp>
      <p:sp>
        <p:nvSpPr>
          <p:cNvPr id="6" name="Rectangle 23">
            <a:extLst>
              <a:ext uri="{FF2B5EF4-FFF2-40B4-BE49-F238E27FC236}">
                <a16:creationId xmlns:a16="http://schemas.microsoft.com/office/drawing/2014/main" id="{B7108198-D676-44D2-96A8-A4E66EA83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275" y="219075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defRPr/>
            </a:pPr>
            <a:r>
              <a:rPr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方法二：用戶建立</a:t>
            </a:r>
            <a:endParaRPr lang="en-US" altLang="zh-TW" sz="32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0028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F36657BE-EE55-4F32-8E78-385225115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488" y="1717738"/>
            <a:ext cx="9639300" cy="4410075"/>
          </a:xfrm>
          <a:prstGeom prst="rect">
            <a:avLst/>
          </a:prstGeom>
        </p:spPr>
      </p:pic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7351713" y="1223962"/>
            <a:ext cx="3563937" cy="16312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sz="2000" dirty="0">
                <a:solidFill>
                  <a:schemeClr val="tx1"/>
                </a:solidFill>
              </a:rPr>
              <a:t>系統會列出所有以缺課原因「學生缺課原因有待確認」呈報缺課的學生，學校應在確認該學生的缺課原因後，再使用</a:t>
            </a:r>
            <a:r>
              <a:rPr lang="en-US" altLang="zh-TW" sz="2000" dirty="0">
                <a:solidFill>
                  <a:schemeClr val="tx1"/>
                </a:solidFill>
              </a:rPr>
              <a:t>FORM A</a:t>
            </a:r>
            <a:r>
              <a:rPr lang="zh-TW" altLang="en-US" sz="2000" dirty="0">
                <a:solidFill>
                  <a:schemeClr val="tx1"/>
                </a:solidFill>
              </a:rPr>
              <a:t>補充缺課原因。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135560" y="336689"/>
            <a:ext cx="741682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+mj-lt"/>
                <a:cs typeface="+mj-cs"/>
              </a:defRPr>
            </a:lvl1pPr>
            <a:lvl2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dirty="0"/>
              <a:t>	</a:t>
            </a:r>
            <a:r>
              <a:rPr lang="zh-TW" altLang="en-US" sz="3200" dirty="0"/>
              <a:t>編修懷疑退學</a:t>
            </a:r>
            <a:endParaRPr lang="en-US" altLang="zh-TW" sz="3200" dirty="0">
              <a:latin typeface="Tahoma" pitchFamily="34" charset="0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471216" y="2660055"/>
            <a:ext cx="806512" cy="39024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4172296" y="3749041"/>
            <a:ext cx="1440160" cy="44805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9194567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22" name="Text Box 10"/>
          <p:cNvSpPr txBox="1">
            <a:spLocks noChangeArrowheads="1"/>
          </p:cNvSpPr>
          <p:nvPr/>
        </p:nvSpPr>
        <p:spPr bwMode="gray">
          <a:xfrm>
            <a:off x="2423592" y="2492376"/>
            <a:ext cx="756084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3200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練習三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編修懷疑退學學生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en-US" altLang="zh-TW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kumimoji="1"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連續缺席七日或以上，由系統自動搜尋</a:t>
            </a:r>
            <a:r>
              <a:rPr kumimoji="1" lang="en-US" altLang="zh-TW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kumimoji="1" lang="en-US" altLang="zh-TW" sz="3200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gray">
          <a:xfrm>
            <a:off x="3359151" y="2492376"/>
            <a:ext cx="56165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3200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練習四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編修懷疑退學學生</a:t>
            </a:r>
          </a:p>
          <a:p>
            <a:pPr algn="ctr">
              <a:spcBef>
                <a:spcPct val="0"/>
              </a:spcBef>
              <a:buClrTx/>
              <a:buSzTx/>
              <a:defRPr/>
            </a:pPr>
            <a:r>
              <a:rPr kumimoji="1" lang="en-US" altLang="zh-TW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用戶建立</a:t>
            </a:r>
            <a:r>
              <a:rPr kumimoji="1" lang="en-US" altLang="zh-TW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endParaRPr kumimoji="1" lang="en-US" altLang="zh-TW" sz="3200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55BA2334-5D9D-457F-909C-8C6507BED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285" y="1681114"/>
            <a:ext cx="8839857" cy="4155758"/>
          </a:xfrm>
          <a:prstGeom prst="rect">
            <a:avLst/>
          </a:prstGeom>
        </p:spPr>
      </p:pic>
      <p:grpSp>
        <p:nvGrpSpPr>
          <p:cNvPr id="21" name="Group 14"/>
          <p:cNvGrpSpPr>
            <a:grpSpLocks/>
          </p:cNvGrpSpPr>
          <p:nvPr/>
        </p:nvGrpSpPr>
        <p:grpSpPr bwMode="auto">
          <a:xfrm>
            <a:off x="8232033" y="1370711"/>
            <a:ext cx="2097088" cy="620805"/>
            <a:chOff x="3959" y="1253"/>
            <a:chExt cx="1321" cy="715"/>
          </a:xfrm>
        </p:grpSpPr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4320" y="1356"/>
              <a:ext cx="960" cy="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342900" indent="-3429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1pPr>
              <a:lvl2pPr marL="800100" indent="-3429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2pPr>
              <a:lvl3pPr marL="1257300" indent="-3429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3pPr>
              <a:lvl4pPr marL="1714500" indent="-3429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4pPr>
              <a:lvl5pPr marL="2171700" indent="-3429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5pPr>
              <a:lvl6pPr marL="26289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6pPr>
              <a:lvl7pPr marL="30861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7pPr>
              <a:lvl8pPr marL="35433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8pPr>
              <a:lvl9pPr marL="4000500" indent="-3429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9pPr>
            </a:lstStyle>
            <a:p>
              <a:pPr eaLnBrk="1" hangingPunct="1"/>
              <a:endParaRPr lang="zh-TW" altLang="en-US" sz="1400">
                <a:latin typeface="Trebuchet MS" panose="020B0603020202020204" pitchFamily="34" charset="0"/>
              </a:endParaRPr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 rot="10800000">
              <a:off x="3959" y="1253"/>
              <a:ext cx="1144" cy="715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rot="10800000"/>
            <a:lstStyle>
              <a:defPPr>
                <a:defRPr lang="zh-TW"/>
              </a:defPPr>
              <a:lvl1pPr eaLnBrk="1" hangingPunct="1"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新細明體" panose="02020500000000000000" pitchFamily="18" charset="-120"/>
                </a:defRPr>
              </a:lvl9pPr>
            </a:lstStyle>
            <a:p>
              <a:r>
                <a:rPr lang="zh-TW" altLang="en-US" dirty="0"/>
                <a:t>顯示「懷疑退學學生復課」清單</a:t>
              </a:r>
              <a:r>
                <a:rPr lang="zh-CN" altLang="en-US" dirty="0"/>
                <a:t> </a:t>
              </a:r>
              <a:endParaRPr lang="en-US" altLang="zh-TW" dirty="0"/>
            </a:p>
          </p:txBody>
        </p:sp>
      </p:grpSp>
      <p:sp>
        <p:nvSpPr>
          <p:cNvPr id="26" name="AutoShape 23"/>
          <p:cNvSpPr>
            <a:spLocks noChangeArrowheads="1"/>
          </p:cNvSpPr>
          <p:nvPr/>
        </p:nvSpPr>
        <p:spPr bwMode="auto">
          <a:xfrm rot="10800000">
            <a:off x="5634224" y="5828971"/>
            <a:ext cx="1663700" cy="576263"/>
          </a:xfrm>
          <a:prstGeom prst="wedgeRoundRectCallout">
            <a:avLst>
              <a:gd name="adj1" fmla="val -42019"/>
              <a:gd name="adj2" fmla="val 287386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輸入復課日期</a:t>
            </a: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en-US" altLang="zh-TW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" name="Oval 24"/>
          <p:cNvSpPr>
            <a:spLocks noChangeArrowheads="1"/>
          </p:cNvSpPr>
          <p:nvPr/>
        </p:nvSpPr>
        <p:spPr bwMode="auto">
          <a:xfrm>
            <a:off x="1141284" y="2258394"/>
            <a:ext cx="824675" cy="402510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>
            <a:off x="2135560" y="404665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+mj-lt"/>
                <a:cs typeface="+mj-cs"/>
              </a:defRPr>
            </a:lvl1pPr>
            <a:lvl2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dirty="0"/>
              <a:t>	</a:t>
            </a:r>
            <a:r>
              <a:rPr lang="zh-TW" altLang="en-US" sz="3200" dirty="0"/>
              <a:t>懷疑退學學生復課</a:t>
            </a:r>
            <a:endParaRPr lang="en-US" altLang="zh-TW" sz="3200" dirty="0"/>
          </a:p>
        </p:txBody>
      </p:sp>
    </p:spTree>
    <p:extLst>
      <p:ext uri="{BB962C8B-B14F-4D97-AF65-F5344CB8AC3E}">
        <p14:creationId xmlns:p14="http://schemas.microsoft.com/office/powerpoint/2010/main" val="371066962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3EF2CFF8-4444-40A7-9E35-433EE1FDF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663" y="1301455"/>
            <a:ext cx="9443085" cy="4561633"/>
          </a:xfrm>
          <a:prstGeom prst="rect">
            <a:avLst/>
          </a:prstGeom>
        </p:spPr>
      </p:pic>
      <p:sp>
        <p:nvSpPr>
          <p:cNvPr id="204819" name="AutoShape 19"/>
          <p:cNvSpPr>
            <a:spLocks noChangeArrowheads="1"/>
          </p:cNvSpPr>
          <p:nvPr/>
        </p:nvSpPr>
        <p:spPr bwMode="auto">
          <a:xfrm rot="10800000">
            <a:off x="4358802" y="5798661"/>
            <a:ext cx="1524000" cy="656927"/>
          </a:xfrm>
          <a:prstGeom prst="wedgeRoundRectCallout">
            <a:avLst>
              <a:gd name="adj1" fmla="val 29518"/>
              <a:gd name="adj2" fmla="val 222274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如有需要，可取消復課</a:t>
            </a:r>
            <a:endParaRPr lang="en-US" altLang="zh-TW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21" name="AutoShape 21"/>
          <p:cNvSpPr>
            <a:spLocks noChangeArrowheads="1"/>
          </p:cNvSpPr>
          <p:nvPr/>
        </p:nvSpPr>
        <p:spPr bwMode="auto">
          <a:xfrm rot="10800000">
            <a:off x="2280931" y="5787474"/>
            <a:ext cx="1511300" cy="664126"/>
          </a:xfrm>
          <a:prstGeom prst="wedgeRoundRectCallout">
            <a:avLst>
              <a:gd name="adj1" fmla="val -26167"/>
              <a:gd name="adj2" fmla="val 222233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按此鍵傳送資料至聯遞系統</a:t>
            </a:r>
            <a:r>
              <a:rPr lang="zh-CN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endParaRPr lang="en-US" altLang="zh-TW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24" name="AutoShape 24"/>
          <p:cNvSpPr>
            <a:spLocks noChangeArrowheads="1"/>
          </p:cNvSpPr>
          <p:nvPr/>
        </p:nvSpPr>
        <p:spPr bwMode="auto">
          <a:xfrm>
            <a:off x="2280931" y="1605937"/>
            <a:ext cx="657611" cy="291511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11" name="AutoShape 19"/>
          <p:cNvSpPr>
            <a:spLocks noChangeArrowheads="1"/>
          </p:cNvSpPr>
          <p:nvPr/>
        </p:nvSpPr>
        <p:spPr bwMode="auto">
          <a:xfrm rot="10800000">
            <a:off x="6573712" y="5787474"/>
            <a:ext cx="1524000" cy="685932"/>
          </a:xfrm>
          <a:prstGeom prst="wedgeRoundRectCallout">
            <a:avLst>
              <a:gd name="adj1" fmla="val -49266"/>
              <a:gd name="adj2" fmla="val 70828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如有需要，可更改復課日期</a:t>
            </a:r>
            <a:endParaRPr lang="en-US" altLang="zh-TW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135560" y="404665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+mj-lt"/>
                <a:cs typeface="+mj-cs"/>
              </a:defRPr>
            </a:lvl1pPr>
            <a:lvl2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dirty="0"/>
              <a:t>	</a:t>
            </a:r>
            <a:r>
              <a:rPr lang="zh-TW" altLang="en-US" sz="3200" dirty="0"/>
              <a:t>懷疑退學學生復課</a:t>
            </a:r>
            <a:endParaRPr lang="en-US" altLang="zh-TW" sz="3200" dirty="0"/>
          </a:p>
        </p:txBody>
      </p:sp>
      <p:sp>
        <p:nvSpPr>
          <p:cNvPr id="4" name="矩形: 圓角 3">
            <a:extLst>
              <a:ext uri="{FF2B5EF4-FFF2-40B4-BE49-F238E27FC236}">
                <a16:creationId xmlns:a16="http://schemas.microsoft.com/office/drawing/2014/main" id="{CA173325-5492-4875-8BD6-6A6499C84279}"/>
              </a:ext>
            </a:extLst>
          </p:cNvPr>
          <p:cNvSpPr/>
          <p:nvPr/>
        </p:nvSpPr>
        <p:spPr bwMode="auto">
          <a:xfrm>
            <a:off x="2810926" y="4343400"/>
            <a:ext cx="1511300" cy="29151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5" name="矩形: 圓角 4">
            <a:extLst>
              <a:ext uri="{FF2B5EF4-FFF2-40B4-BE49-F238E27FC236}">
                <a16:creationId xmlns:a16="http://schemas.microsoft.com/office/drawing/2014/main" id="{3BDD8411-8487-4D62-BC8A-AF99B5C8187C}"/>
              </a:ext>
            </a:extLst>
          </p:cNvPr>
          <p:cNvSpPr/>
          <p:nvPr/>
        </p:nvSpPr>
        <p:spPr bwMode="auto">
          <a:xfrm>
            <a:off x="4358802" y="4343400"/>
            <a:ext cx="734406" cy="29151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7879143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B58A472C-0934-4AE5-989E-4DEC67DF0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2388" y="1261189"/>
            <a:ext cx="4949257" cy="5122005"/>
          </a:xfrm>
          <a:prstGeom prst="rect">
            <a:avLst/>
          </a:prstGeom>
        </p:spPr>
      </p:pic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135560" y="404665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+mj-lt"/>
                <a:cs typeface="+mj-cs"/>
              </a:defRPr>
            </a:lvl1pPr>
            <a:lvl2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dirty="0"/>
              <a:t>	</a:t>
            </a:r>
            <a:r>
              <a:rPr lang="zh-TW" altLang="en-US" sz="3200" dirty="0"/>
              <a:t>編修懷疑退學通知列表</a:t>
            </a:r>
            <a:endParaRPr lang="en-US" altLang="zh-TW" sz="3200" dirty="0"/>
          </a:p>
        </p:txBody>
      </p:sp>
      <p:sp>
        <p:nvSpPr>
          <p:cNvPr id="5" name="AutoShape 19"/>
          <p:cNvSpPr>
            <a:spLocks noChangeArrowheads="1"/>
          </p:cNvSpPr>
          <p:nvPr/>
        </p:nvSpPr>
        <p:spPr bwMode="auto">
          <a:xfrm rot="10800000">
            <a:off x="8189163" y="4670888"/>
            <a:ext cx="2448272" cy="1152131"/>
          </a:xfrm>
          <a:prstGeom prst="wedgeRoundRectCallout">
            <a:avLst>
              <a:gd name="adj1" fmla="val 193442"/>
              <a:gd name="adj2" fmla="val 99622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分配教職員接收登入提示訊息， 如有學生連續缺課六天及</a:t>
            </a:r>
            <a:r>
              <a:rPr lang="en-US" altLang="zh-TW" sz="1600" dirty="0">
                <a:solidFill>
                  <a:schemeClr val="tx1"/>
                </a:solidFill>
                <a:latin typeface="Arial" panose="020B0604020202020204" pitchFamily="34" charset="0"/>
              </a:rPr>
              <a:t>/</a:t>
            </a:r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或七天或以上的提示電郵。</a:t>
            </a:r>
            <a:endParaRPr lang="en-US" altLang="zh-TW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Oval 22"/>
          <p:cNvSpPr>
            <a:spLocks noChangeArrowheads="1"/>
          </p:cNvSpPr>
          <p:nvPr/>
        </p:nvSpPr>
        <p:spPr bwMode="auto">
          <a:xfrm>
            <a:off x="2574632" y="2414970"/>
            <a:ext cx="504057" cy="216024"/>
          </a:xfrm>
          <a:prstGeom prst="ellips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1pPr>
            <a:lvl2pPr marL="742950" indent="-28575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2pPr>
            <a:lvl3pPr marL="11430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3pPr>
            <a:lvl4pPr marL="16002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4pPr>
            <a:lvl5pPr marL="2057400" indent="-228600"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新細明體" panose="02020500000000000000" pitchFamily="18" charset="-120"/>
              </a:defRPr>
            </a:lvl9pPr>
          </a:lstStyle>
          <a:p>
            <a:pPr eaLnBrk="1" hangingPunct="1"/>
            <a:endParaRPr lang="zh-HK" altLang="en-US"/>
          </a:p>
        </p:txBody>
      </p:sp>
      <p:sp>
        <p:nvSpPr>
          <p:cNvPr id="9" name="矩形: 圓角 8">
            <a:extLst>
              <a:ext uri="{FF2B5EF4-FFF2-40B4-BE49-F238E27FC236}">
                <a16:creationId xmlns:a16="http://schemas.microsoft.com/office/drawing/2014/main" id="{AC42D485-A6F1-465B-B582-048AB7951055}"/>
              </a:ext>
            </a:extLst>
          </p:cNvPr>
          <p:cNvSpPr/>
          <p:nvPr/>
        </p:nvSpPr>
        <p:spPr bwMode="auto">
          <a:xfrm>
            <a:off x="3777198" y="3595724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2" name="矩形: 圓角 11">
            <a:extLst>
              <a:ext uri="{FF2B5EF4-FFF2-40B4-BE49-F238E27FC236}">
                <a16:creationId xmlns:a16="http://schemas.microsoft.com/office/drawing/2014/main" id="{D513658B-3970-4328-A346-EF9EA32A18F1}"/>
              </a:ext>
            </a:extLst>
          </p:cNvPr>
          <p:cNvSpPr/>
          <p:nvPr/>
        </p:nvSpPr>
        <p:spPr bwMode="auto">
          <a:xfrm>
            <a:off x="4423538" y="3802984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3" name="矩形: 圓角 12">
            <a:extLst>
              <a:ext uri="{FF2B5EF4-FFF2-40B4-BE49-F238E27FC236}">
                <a16:creationId xmlns:a16="http://schemas.microsoft.com/office/drawing/2014/main" id="{7E92B221-4BA8-438B-9613-5660EEA95444}"/>
              </a:ext>
            </a:extLst>
          </p:cNvPr>
          <p:cNvSpPr/>
          <p:nvPr/>
        </p:nvSpPr>
        <p:spPr bwMode="auto">
          <a:xfrm>
            <a:off x="4420762" y="4001370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4" name="矩形: 圓角 13">
            <a:extLst>
              <a:ext uri="{FF2B5EF4-FFF2-40B4-BE49-F238E27FC236}">
                <a16:creationId xmlns:a16="http://schemas.microsoft.com/office/drawing/2014/main" id="{562B807F-5750-4585-9ED8-3CF6739C9B4E}"/>
              </a:ext>
            </a:extLst>
          </p:cNvPr>
          <p:cNvSpPr/>
          <p:nvPr/>
        </p:nvSpPr>
        <p:spPr bwMode="auto">
          <a:xfrm>
            <a:off x="4417710" y="4199757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5" name="矩形: 圓角 14">
            <a:extLst>
              <a:ext uri="{FF2B5EF4-FFF2-40B4-BE49-F238E27FC236}">
                <a16:creationId xmlns:a16="http://schemas.microsoft.com/office/drawing/2014/main" id="{C2B559AD-D651-45B8-B8BC-4E26016BF667}"/>
              </a:ext>
            </a:extLst>
          </p:cNvPr>
          <p:cNvSpPr/>
          <p:nvPr/>
        </p:nvSpPr>
        <p:spPr bwMode="auto">
          <a:xfrm>
            <a:off x="3769966" y="3995008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AEC3FA49-EBF1-476C-9B69-5B4A19562F26}"/>
              </a:ext>
            </a:extLst>
          </p:cNvPr>
          <p:cNvSpPr/>
          <p:nvPr/>
        </p:nvSpPr>
        <p:spPr bwMode="auto">
          <a:xfrm>
            <a:off x="3776062" y="4202804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7" name="矩形: 圓角 16">
            <a:extLst>
              <a:ext uri="{FF2B5EF4-FFF2-40B4-BE49-F238E27FC236}">
                <a16:creationId xmlns:a16="http://schemas.microsoft.com/office/drawing/2014/main" id="{69BC0604-E72F-4CEB-BAFE-9127BC93D96D}"/>
              </a:ext>
            </a:extLst>
          </p:cNvPr>
          <p:cNvSpPr/>
          <p:nvPr/>
        </p:nvSpPr>
        <p:spPr bwMode="auto">
          <a:xfrm>
            <a:off x="2881690" y="4200022"/>
            <a:ext cx="192024" cy="15544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5470328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A98BD016-2C54-4B1F-B7B2-64CB0D443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143" y="1168432"/>
            <a:ext cx="8315740" cy="4198670"/>
          </a:xfrm>
          <a:prstGeom prst="rect">
            <a:avLst/>
          </a:prstGeom>
        </p:spPr>
      </p:pic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135560" y="404665"/>
            <a:ext cx="9144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+mj-lt"/>
                <a:cs typeface="+mj-cs"/>
              </a:defRPr>
            </a:lvl1pPr>
            <a:lvl2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2pPr>
            <a:lvl3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3pPr>
            <a:lvl4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4pPr>
            <a:lvl5pPr eaLnBrk="0" hangingPunct="0">
              <a:spcBef>
                <a:spcPct val="0"/>
              </a:spcBef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zh-TW" altLang="en-US" dirty="0"/>
              <a:t>	</a:t>
            </a:r>
            <a:r>
              <a:rPr lang="zh-TW" altLang="en-US" sz="3200" dirty="0"/>
              <a:t>編修懷疑退學通知列表</a:t>
            </a:r>
            <a:endParaRPr lang="en-US" altLang="zh-TW" sz="3200" dirty="0"/>
          </a:p>
        </p:txBody>
      </p:sp>
      <p:sp>
        <p:nvSpPr>
          <p:cNvPr id="5" name="AutoShape 19"/>
          <p:cNvSpPr>
            <a:spLocks noChangeArrowheads="1"/>
          </p:cNvSpPr>
          <p:nvPr/>
        </p:nvSpPr>
        <p:spPr bwMode="auto">
          <a:xfrm rot="10800000">
            <a:off x="5666914" y="5367102"/>
            <a:ext cx="2880320" cy="1152129"/>
          </a:xfrm>
          <a:prstGeom prst="wedgeRoundRectCallout">
            <a:avLst>
              <a:gd name="adj1" fmla="val 121695"/>
              <a:gd name="adj2" fmla="val 217943"/>
              <a:gd name="adj3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rot="10800000"/>
          <a:lstStyle/>
          <a:p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按 </a:t>
            </a:r>
            <a:r>
              <a:rPr lang="en-US" altLang="zh-TW" sz="1600" dirty="0">
                <a:solidFill>
                  <a:schemeClr val="tx1"/>
                </a:solidFill>
                <a:latin typeface="Arial" panose="020B0604020202020204" pitchFamily="34" charset="0"/>
              </a:rPr>
              <a:t>[</a:t>
            </a:r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清除資料轉變提示</a:t>
            </a:r>
            <a:r>
              <a:rPr lang="en-US" altLang="zh-TW" sz="1600" dirty="0">
                <a:solidFill>
                  <a:schemeClr val="tx1"/>
                </a:solidFill>
                <a:latin typeface="Arial" panose="020B0604020202020204" pitchFamily="34" charset="0"/>
              </a:rPr>
              <a:t>] </a:t>
            </a:r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按鈕，如果用戶已 檢閱表格中的資料，而“</a:t>
            </a:r>
            <a:r>
              <a:rPr lang="en-US" altLang="zh-TW" sz="1600" dirty="0">
                <a:solidFill>
                  <a:schemeClr val="tx1"/>
                </a:solidFill>
                <a:latin typeface="Arial" panose="020B0604020202020204" pitchFamily="34" charset="0"/>
              </a:rPr>
              <a:t>Y”</a:t>
            </a:r>
            <a:r>
              <a:rPr lang="zh-TW" altLang="en-US" sz="1600" dirty="0">
                <a:solidFill>
                  <a:schemeClr val="tx1"/>
                </a:solidFill>
                <a:latin typeface="Arial" panose="020B0604020202020204" pitchFamily="34" charset="0"/>
              </a:rPr>
              <a:t>將會在資料轉變提示中移除。</a:t>
            </a:r>
            <a:endParaRPr lang="en-US" altLang="zh-TW" sz="16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" name="矩形: 圓角 2">
            <a:extLst>
              <a:ext uri="{FF2B5EF4-FFF2-40B4-BE49-F238E27FC236}">
                <a16:creationId xmlns:a16="http://schemas.microsoft.com/office/drawing/2014/main" id="{B77EAF05-865A-48A6-BAD3-428B3E52775E}"/>
              </a:ext>
            </a:extLst>
          </p:cNvPr>
          <p:cNvSpPr/>
          <p:nvPr/>
        </p:nvSpPr>
        <p:spPr bwMode="auto">
          <a:xfrm>
            <a:off x="2853283" y="4051164"/>
            <a:ext cx="246888" cy="128930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4" name="矩形: 圓角 3">
            <a:extLst>
              <a:ext uri="{FF2B5EF4-FFF2-40B4-BE49-F238E27FC236}">
                <a16:creationId xmlns:a16="http://schemas.microsoft.com/office/drawing/2014/main" id="{76C52FCF-8C0B-4D5A-971D-5E4EF7BEDAF5}"/>
              </a:ext>
            </a:extLst>
          </p:cNvPr>
          <p:cNvSpPr/>
          <p:nvPr/>
        </p:nvSpPr>
        <p:spPr bwMode="auto">
          <a:xfrm>
            <a:off x="2732190" y="3076274"/>
            <a:ext cx="1307149" cy="33496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904061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10B7588E-AD7E-4A69-8E6E-5B301D0E7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5801" y="1068158"/>
            <a:ext cx="6463936" cy="5474427"/>
          </a:xfrm>
          <a:prstGeom prst="rect">
            <a:avLst/>
          </a:prstGeom>
        </p:spPr>
      </p:pic>
      <p:sp>
        <p:nvSpPr>
          <p:cNvPr id="60453" name="Rectangle 37"/>
          <p:cNvSpPr>
            <a:spLocks noChangeArrowheads="1"/>
          </p:cNvSpPr>
          <p:nvPr/>
        </p:nvSpPr>
        <p:spPr bwMode="auto">
          <a:xfrm>
            <a:off x="1703512" y="1258016"/>
            <a:ext cx="2371712" cy="2616101"/>
          </a:xfrm>
          <a:prstGeom prst="rect">
            <a:avLst/>
          </a:prstGeom>
          <a:solidFill>
            <a:schemeClr val="accent2"/>
          </a:solidFill>
          <a:ln w="25400" algn="ctr">
            <a:solidFill>
              <a:srgbClr val="00B0F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</a:pPr>
            <a:r>
              <a:rPr kumimoji="1" lang="zh-TW" altLang="en-US" sz="1800" dirty="0">
                <a:solidFill>
                  <a:schemeClr val="tx1"/>
                </a:solidFill>
              </a:rPr>
              <a:t>應在學校管理模組中完成設定校曆及班別資料。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</a:pPr>
            <a:r>
              <a:rPr kumimoji="1" lang="zh-TW" altLang="en-US" sz="1800" dirty="0">
                <a:solidFill>
                  <a:schemeClr val="tx1"/>
                </a:solidFill>
              </a:rPr>
              <a:t>在學生資料模組中為學生設定班別及班號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Char char="•"/>
            </a:pPr>
            <a:r>
              <a:rPr kumimoji="1" lang="zh-TW" altLang="en-US" sz="1800" dirty="0">
                <a:solidFill>
                  <a:schemeClr val="tx1"/>
                </a:solidFill>
              </a:rPr>
              <a:t>必須在代碼管理模組中啟動缺課 </a:t>
            </a:r>
            <a:r>
              <a:rPr kumimoji="1" lang="en-US" altLang="zh-TW" sz="1800" dirty="0">
                <a:solidFill>
                  <a:schemeClr val="tx1"/>
                </a:solidFill>
              </a:rPr>
              <a:t>/ </a:t>
            </a:r>
            <a:r>
              <a:rPr kumimoji="1" lang="zh-TW" altLang="en-US" sz="1800" dirty="0">
                <a:solidFill>
                  <a:schemeClr val="tx1"/>
                </a:solidFill>
              </a:rPr>
              <a:t>遲到 </a:t>
            </a:r>
            <a:r>
              <a:rPr kumimoji="1" lang="en-US" altLang="zh-TW" sz="1800" dirty="0">
                <a:solidFill>
                  <a:schemeClr val="tx1"/>
                </a:solidFill>
              </a:rPr>
              <a:t>/ </a:t>
            </a:r>
            <a:r>
              <a:rPr kumimoji="1" lang="zh-TW" altLang="en-US" sz="1800" dirty="0">
                <a:solidFill>
                  <a:schemeClr val="tx1"/>
                </a:solidFill>
              </a:rPr>
              <a:t>早退的原因代碼 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71664" y="492320"/>
            <a:ext cx="7162800" cy="518824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dirty="0">
                <a:ea typeface="新細明體" pitchFamily="18" charset="-120"/>
              </a:rPr>
              <a:t>先決條件及設定</a:t>
            </a:r>
          </a:p>
        </p:txBody>
      </p:sp>
      <p:sp>
        <p:nvSpPr>
          <p:cNvPr id="60455" name="Rectangle 39"/>
          <p:cNvSpPr>
            <a:spLocks noChangeArrowheads="1"/>
          </p:cNvSpPr>
          <p:nvPr/>
        </p:nvSpPr>
        <p:spPr bwMode="auto">
          <a:xfrm>
            <a:off x="5397623" y="3525869"/>
            <a:ext cx="1597981" cy="250286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60456" name="Rectangle 40"/>
          <p:cNvSpPr>
            <a:spLocks noChangeArrowheads="1"/>
          </p:cNvSpPr>
          <p:nvPr/>
        </p:nvSpPr>
        <p:spPr bwMode="auto">
          <a:xfrm>
            <a:off x="4286922" y="5060272"/>
            <a:ext cx="6472815" cy="1479997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60457" name="Rectangle 41"/>
          <p:cNvSpPr>
            <a:spLocks noChangeArrowheads="1"/>
          </p:cNvSpPr>
          <p:nvPr/>
        </p:nvSpPr>
        <p:spPr bwMode="auto">
          <a:xfrm>
            <a:off x="4295801" y="3821229"/>
            <a:ext cx="4824536" cy="493319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60458" name="Text Box 42"/>
          <p:cNvSpPr txBox="1">
            <a:spLocks noChangeArrowheads="1"/>
          </p:cNvSpPr>
          <p:nvPr/>
        </p:nvSpPr>
        <p:spPr bwMode="auto">
          <a:xfrm>
            <a:off x="1982126" y="5157193"/>
            <a:ext cx="1728788" cy="3968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000" dirty="0">
                <a:solidFill>
                  <a:schemeClr val="tx1"/>
                </a:solidFill>
              </a:rPr>
              <a:t>設定各項資料</a:t>
            </a:r>
          </a:p>
        </p:txBody>
      </p:sp>
      <p:sp>
        <p:nvSpPr>
          <p:cNvPr id="10" name="Rectangle 39"/>
          <p:cNvSpPr>
            <a:spLocks noChangeArrowheads="1"/>
          </p:cNvSpPr>
          <p:nvPr/>
        </p:nvSpPr>
        <p:spPr bwMode="auto">
          <a:xfrm>
            <a:off x="4286922" y="1249138"/>
            <a:ext cx="702328" cy="261213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5397623" y="2530136"/>
            <a:ext cx="4824536" cy="727050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56200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0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55" grpId="0" animBg="1"/>
      <p:bldP spid="60456" grpId="0" animBg="1"/>
      <p:bldP spid="60457" grpId="0" animBg="1"/>
      <p:bldP spid="60458" grpId="0" animBg="1"/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版面配置區 4"/>
          <p:cNvSpPr>
            <a:spLocks noGrp="1"/>
          </p:cNvSpPr>
          <p:nvPr>
            <p:ph type="body" idx="1"/>
          </p:nvPr>
        </p:nvSpPr>
        <p:spPr>
          <a:xfrm>
            <a:off x="2279576" y="2492897"/>
            <a:ext cx="7772400" cy="1500187"/>
          </a:xfrm>
        </p:spPr>
        <p:txBody>
          <a:bodyPr/>
          <a:lstStyle/>
          <a:p>
            <a:r>
              <a:rPr lang="zh-TW" altLang="en-US" sz="3600" dirty="0">
                <a:ea typeface="新細明體" pitchFamily="18" charset="-120"/>
              </a:rPr>
              <a:t>數據合併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907014277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z="2000" dirty="0">
                <a:ea typeface="新細明體" pitchFamily="18" charset="-120"/>
              </a:rPr>
              <a:t>數據合併 </a:t>
            </a:r>
            <a:r>
              <a:rPr lang="en-US" altLang="zh-TW" sz="2000" dirty="0">
                <a:ea typeface="新細明體" pitchFamily="18" charset="-120"/>
              </a:rPr>
              <a:t>-</a:t>
            </a:r>
            <a:r>
              <a:rPr lang="zh-TW" altLang="en-US" sz="2000" dirty="0">
                <a:ea typeface="新細明體" pitchFamily="18" charset="-120"/>
              </a:rPr>
              <a:t>整合學生的缺席紀錄，以配合學生成績 </a:t>
            </a:r>
            <a:r>
              <a:rPr lang="en-US" altLang="zh-TW" sz="2000" dirty="0">
                <a:ea typeface="新細明體" pitchFamily="18" charset="-120"/>
              </a:rPr>
              <a:t>(ASR) </a:t>
            </a:r>
            <a:r>
              <a:rPr lang="zh-TW" altLang="en-US" sz="2000" dirty="0">
                <a:ea typeface="新細明體" pitchFamily="18" charset="-120"/>
              </a:rPr>
              <a:t>模組內的成績表列印</a:t>
            </a: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2566988" y="4868863"/>
            <a:ext cx="6985000" cy="119221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1800">
                <a:solidFill>
                  <a:srgbClr val="0000FF"/>
                </a:solidFill>
              </a:rPr>
              <a:t>1.</a:t>
            </a:r>
            <a:r>
              <a:rPr lang="zh-TW" altLang="en-US" sz="1800">
                <a:solidFill>
                  <a:srgbClr val="0000FF"/>
                </a:solidFill>
              </a:rPr>
              <a:t>選擇級別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1800">
                <a:solidFill>
                  <a:srgbClr val="0000FF"/>
                </a:solidFill>
              </a:rPr>
              <a:t>2.</a:t>
            </a:r>
            <a:r>
              <a:rPr lang="zh-TW" altLang="en-US" sz="1800">
                <a:solidFill>
                  <a:srgbClr val="0000FF"/>
                </a:solidFill>
              </a:rPr>
              <a:t>輸入合併時段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1800">
                <a:solidFill>
                  <a:srgbClr val="0000FF"/>
                </a:solidFill>
              </a:rPr>
              <a:t>* 系統只會為每個級別建立一個紀錄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574D43AA-4067-4310-A523-AAA6C273F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141" y="1563478"/>
            <a:ext cx="9081707" cy="330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72582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gray">
          <a:xfrm>
            <a:off x="3287689" y="2492896"/>
            <a:ext cx="5616575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3200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練習五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kumimoji="1" lang="zh-TW" alt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數據合併</a:t>
            </a:r>
            <a:endParaRPr kumimoji="1" lang="zh-TW" altLang="en-US" sz="3200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416EEAF4-8BB4-41C3-ABC4-7C80118D8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352" y="1106424"/>
            <a:ext cx="7304333" cy="5367528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>
                <a:ea typeface="新細明體" pitchFamily="18" charset="-120"/>
              </a:rPr>
              <a:t>可以更改以往出席資料設定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375682" y="1957984"/>
            <a:ext cx="504055" cy="1973936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32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733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78CF3903-28C8-4305-972D-699A971CBE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87" y="1461325"/>
            <a:ext cx="10715625" cy="442912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>
                <a:ea typeface="新細明體" pitchFamily="18" charset="-120"/>
              </a:rPr>
              <a:t>可更改以往學生出席紀錄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323786" y="1811656"/>
            <a:ext cx="720725" cy="360363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3200">
              <a:solidFill>
                <a:srgbClr val="0000FF"/>
              </a:solidFill>
            </a:endParaRPr>
          </a:p>
        </p:txBody>
      </p:sp>
      <p:sp>
        <p:nvSpPr>
          <p:cNvPr id="5" name="矩形: 圓角 4">
            <a:extLst>
              <a:ext uri="{FF2B5EF4-FFF2-40B4-BE49-F238E27FC236}">
                <a16:creationId xmlns:a16="http://schemas.microsoft.com/office/drawing/2014/main" id="{C9EDA783-0F87-4139-93CA-23E969A32747}"/>
              </a:ext>
            </a:extLst>
          </p:cNvPr>
          <p:cNvSpPr/>
          <p:nvPr/>
        </p:nvSpPr>
        <p:spPr bwMode="auto">
          <a:xfrm>
            <a:off x="2578608" y="3044952"/>
            <a:ext cx="640080" cy="284549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kumimoji="0" lang="zh-TW" altLang="en-US" sz="20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726835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2016665D-69F4-4AB8-83B4-359BAD8F4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960" y="1509492"/>
            <a:ext cx="10706100" cy="36957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>
                <a:ea typeface="新細明體" pitchFamily="18" charset="-120"/>
              </a:rPr>
              <a:t>合併過往學生出席資料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677296" y="2428896"/>
            <a:ext cx="576064" cy="2353416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TW" altLang="en-US" sz="32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407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8">
            <a:extLst>
              <a:ext uri="{FF2B5EF4-FFF2-40B4-BE49-F238E27FC236}">
                <a16:creationId xmlns:a16="http://schemas.microsoft.com/office/drawing/2014/main" id="{3D449698-A171-46EA-9BEC-049CD9A52661}"/>
              </a:ext>
            </a:extLst>
          </p:cNvPr>
          <p:cNvGrpSpPr/>
          <p:nvPr/>
        </p:nvGrpSpPr>
        <p:grpSpPr>
          <a:xfrm>
            <a:off x="4007771" y="1098111"/>
            <a:ext cx="5784609" cy="5427234"/>
            <a:chOff x="4007771" y="1098111"/>
            <a:chExt cx="5784609" cy="5427234"/>
          </a:xfrm>
        </p:grpSpPr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7EAA4F0B-2F5E-4E7D-A0E9-B77B3FEAC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7771" y="1124745"/>
              <a:ext cx="5784609" cy="5400600"/>
            </a:xfrm>
            <a:prstGeom prst="rect">
              <a:avLst/>
            </a:prstGeom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DC3A2B0B-8A73-4313-8DEB-4B9D54CD7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16048" y="1098111"/>
              <a:ext cx="1601171" cy="712933"/>
            </a:xfrm>
            <a:prstGeom prst="rect">
              <a:avLst/>
            </a:prstGeom>
          </p:spPr>
        </p:pic>
      </p:grpSp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8763000" y="62738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TW" dirty="0"/>
              <a:t>   </a:t>
            </a:r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2532889" y="392576"/>
            <a:ext cx="7966470" cy="64633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雲端校管系統</a:t>
            </a: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資料庫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- </a:t>
            </a: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模組參考資料</a:t>
            </a:r>
            <a:endParaRPr lang="zh-HK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03512" y="1542885"/>
            <a:ext cx="2592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74650" indent="-37465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主頁</a:t>
            </a:r>
            <a:r>
              <a:rPr lang="en-US" altLang="zh-TW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&gt;</a:t>
            </a: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模組資料</a:t>
            </a:r>
            <a:endParaRPr lang="en-US" altLang="zh-TW" dirty="0">
              <a:solidFill>
                <a:schemeClr val="accent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橢圓 7"/>
          <p:cNvSpPr/>
          <p:nvPr/>
        </p:nvSpPr>
        <p:spPr>
          <a:xfrm>
            <a:off x="5519937" y="3429000"/>
            <a:ext cx="1018681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8591701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/>
          <a:srcRect r="1262"/>
          <a:stretch/>
        </p:blipFill>
        <p:spPr>
          <a:xfrm>
            <a:off x="1524000" y="1988840"/>
            <a:ext cx="9158402" cy="3456384"/>
          </a:xfrm>
          <a:prstGeom prst="rect">
            <a:avLst/>
          </a:prstGeom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8763000" y="62738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TW" dirty="0"/>
              <a:t>   </a:t>
            </a: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2487168" y="396501"/>
            <a:ext cx="7956388" cy="64633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雲端校管系統</a:t>
            </a: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資料庫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- </a:t>
            </a:r>
            <a:r>
              <a:rPr lang="zh-TW" alt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模組參考資料</a:t>
            </a:r>
            <a:endParaRPr lang="zh-HK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1504" y="1340769"/>
            <a:ext cx="50405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主頁 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模組資料 </a:t>
            </a:r>
            <a:r>
              <a:rPr lang="en-US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學生出席資料</a:t>
            </a:r>
            <a:endParaRPr lang="zh-HK" altLang="en-US" sz="24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70117176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投影片編號版面配置區 5"/>
          <p:cNvSpPr>
            <a:spLocks noGrp="1"/>
          </p:cNvSpPr>
          <p:nvPr>
            <p:ph type="sldNum" sz="quarter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75000"/>
              </a:spcBef>
              <a:buClr>
                <a:schemeClr val="accent2"/>
              </a:buClr>
              <a:buFont typeface="Wingdings" panose="05000000000000000000" pitchFamily="2" charset="2"/>
              <a:buChar char="n"/>
              <a:defRPr sz="2400">
                <a:solidFill>
                  <a:srgbClr val="660066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Font typeface="Wingdings" panose="05000000000000000000" pitchFamily="2" charset="2"/>
              <a:buChar char="n"/>
              <a:defRPr sz="2000">
                <a:solidFill>
                  <a:srgbClr val="99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>
                <a:solidFill>
                  <a:srgbClr val="6600CC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rgbClr val="333399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  <a:ea typeface="PMingLiU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DF0891-7AF4-4B60-A9DD-2904803DDA17}" type="slidenum">
              <a:rPr lang="en-US" altLang="zh-TW" sz="1000">
                <a:solidFill>
                  <a:schemeClr val="tx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48</a:t>
            </a:fld>
            <a:endParaRPr lang="en-US" altLang="zh-TW" sz="1000" dirty="0">
              <a:solidFill>
                <a:schemeClr val="tx1"/>
              </a:solidFill>
            </a:endParaRP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71664" y="1556792"/>
            <a:ext cx="6696744" cy="331236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447675" lvl="2" indent="-447675">
              <a:spcBef>
                <a:spcPts val="3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Ø"/>
            </a:pPr>
            <a:r>
              <a:rPr lang="zh-TW" altLang="en-US" sz="3600" dirty="0">
                <a:solidFill>
                  <a:srgbClr val="002060"/>
                </a:solidFill>
                <a:cs typeface="Arial" panose="020B0604020202020204" pitchFamily="34" charset="0"/>
              </a:rPr>
              <a:t>學生資料管理組 </a:t>
            </a:r>
            <a:endParaRPr lang="en-US" altLang="zh-TW" sz="3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1076325" lvl="1" indent="-449263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TW" altLang="en-US" sz="3600" dirty="0">
                <a:solidFill>
                  <a:srgbClr val="002060"/>
                </a:solidFill>
                <a:cs typeface="Arial" panose="020B0604020202020204" pitchFamily="34" charset="0"/>
              </a:rPr>
              <a:t>電話</a:t>
            </a:r>
            <a:r>
              <a:rPr lang="en-US" altLang="zh-TW" sz="3600" dirty="0">
                <a:solidFill>
                  <a:srgbClr val="002060"/>
                </a:solidFill>
                <a:cs typeface="Arial" panose="020B0604020202020204" pitchFamily="34" charset="0"/>
              </a:rPr>
              <a:t>︰2832 7740</a:t>
            </a:r>
          </a:p>
          <a:p>
            <a:pPr marL="1076325" lvl="1" indent="-449263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l"/>
            </a:pPr>
            <a:endParaRPr lang="en-US" altLang="zh-TW" sz="3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447675" indent="-447675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TW" altLang="en-US" sz="3600" dirty="0">
                <a:solidFill>
                  <a:srgbClr val="002060"/>
                </a:solidFill>
                <a:cs typeface="Arial" panose="020B0604020202020204" pitchFamily="34" charset="0"/>
              </a:rPr>
              <a:t>缺課個案專責小組</a:t>
            </a:r>
            <a:endParaRPr lang="en-US" altLang="zh-TW" sz="36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marL="1076325" lvl="1" indent="-449263">
              <a:spcBef>
                <a:spcPts val="300"/>
              </a:spcBef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TW" altLang="en-US" sz="3600" dirty="0">
                <a:solidFill>
                  <a:srgbClr val="002060"/>
                </a:solidFill>
                <a:cs typeface="Arial" panose="020B0604020202020204" pitchFamily="34" charset="0"/>
              </a:rPr>
              <a:t>電話</a:t>
            </a:r>
            <a:r>
              <a:rPr lang="en-US" altLang="zh-TW" sz="3600" dirty="0">
                <a:solidFill>
                  <a:srgbClr val="002060"/>
                </a:solidFill>
                <a:cs typeface="Arial" panose="020B0604020202020204" pitchFamily="34" charset="0"/>
              </a:rPr>
              <a:t>︰3698 4411</a:t>
            </a:r>
          </a:p>
        </p:txBody>
      </p:sp>
    </p:spTree>
    <p:extLst>
      <p:ext uri="{BB962C8B-B14F-4D97-AF65-F5344CB8AC3E}">
        <p14:creationId xmlns:p14="http://schemas.microsoft.com/office/powerpoint/2010/main" val="48477686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246313" y="2860203"/>
            <a:ext cx="7772400" cy="13620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zh-TW" altLang="en-US" sz="5000" kern="0" dirty="0">
                <a:latin typeface="標楷體" panose="03000509000000000000" charset="-120"/>
                <a:ea typeface="標楷體" panose="03000509000000000000" charset="-120"/>
              </a:rPr>
              <a:t> </a:t>
            </a:r>
            <a:r>
              <a:rPr lang="zh-TW" altLang="en-US" sz="6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完</a:t>
            </a:r>
            <a:endParaRPr lang="zh-TW" altLang="en-GB" sz="60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515056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2918CAC-70A3-44BB-BCF1-3F4C48589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906" y="1242875"/>
            <a:ext cx="8899440" cy="5258760"/>
          </a:xfrm>
          <a:prstGeom prst="rect">
            <a:avLst/>
          </a:prstGeom>
        </p:spPr>
      </p:pic>
      <p:sp>
        <p:nvSpPr>
          <p:cNvPr id="1935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>
                <a:ea typeface="新細明體" pitchFamily="18" charset="-120"/>
              </a:rPr>
              <a:t>增新特別出席日</a:t>
            </a:r>
          </a:p>
        </p:txBody>
      </p: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7201763" y="4888853"/>
            <a:ext cx="4032448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None/>
            </a:pPr>
            <a:r>
              <a:rPr lang="zh-TW" altLang="en-US" dirty="0">
                <a:solidFill>
                  <a:schemeClr val="tx1"/>
                </a:solidFill>
              </a:rPr>
              <a:t>輸入的日期時段不能超過</a:t>
            </a:r>
            <a:r>
              <a:rPr lang="en-US" altLang="zh-TW" dirty="0">
                <a:solidFill>
                  <a:schemeClr val="tx1"/>
                </a:solidFill>
              </a:rPr>
              <a:t>7</a:t>
            </a:r>
            <a:r>
              <a:rPr lang="zh-TW" altLang="en-US" dirty="0">
                <a:solidFill>
                  <a:schemeClr val="tx1"/>
                </a:solidFill>
              </a:rPr>
              <a:t>天</a:t>
            </a:r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2355851" y="1536078"/>
            <a:ext cx="840110" cy="345987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169349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C5358B1B-112B-4869-B025-6FC24CE6B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862" y="2491064"/>
            <a:ext cx="7534275" cy="239077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電郵通知參數</a:t>
            </a:r>
            <a:endParaRPr lang="zh-HK" altLang="en-US" dirty="0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99856" y="1268414"/>
            <a:ext cx="5688632" cy="83099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TW" altLang="en-US" sz="2400" dirty="0"/>
              <a:t>如有學生連續缺課八天或以上，將傳送電郵提示予教育局缺課個案專責小組。</a:t>
            </a:r>
            <a:endParaRPr lang="zh-TW" altLang="en-US" sz="2400" dirty="0">
              <a:solidFill>
                <a:schemeClr val="folHlink"/>
              </a:solidFill>
            </a:endParaRPr>
          </a:p>
        </p:txBody>
      </p:sp>
      <p:sp>
        <p:nvSpPr>
          <p:cNvPr id="6" name="Rectangle 39"/>
          <p:cNvSpPr>
            <a:spLocks noChangeArrowheads="1"/>
          </p:cNvSpPr>
          <p:nvPr/>
        </p:nvSpPr>
        <p:spPr bwMode="auto">
          <a:xfrm>
            <a:off x="4402332" y="2836425"/>
            <a:ext cx="1163967" cy="412802"/>
          </a:xfrm>
          <a:prstGeom prst="rect">
            <a:avLst/>
          </a:prstGeom>
          <a:noFill/>
          <a:ln w="3810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505890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2"/>
          <p:cNvSpPr txBox="1">
            <a:spLocks noChangeArrowheads="1"/>
          </p:cNvSpPr>
          <p:nvPr/>
        </p:nvSpPr>
        <p:spPr bwMode="auto">
          <a:xfrm>
            <a:off x="3216276" y="1989138"/>
            <a:ext cx="5616575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TW" altLang="en-US" u="sng" dirty="0">
                <a:solidFill>
                  <a:schemeClr val="tx2"/>
                </a:solidFill>
              </a:rPr>
              <a:t>練習一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TW" dirty="0">
                <a:solidFill>
                  <a:schemeClr val="tx2"/>
                </a:solidFill>
              </a:rPr>
              <a:t>1.</a:t>
            </a:r>
            <a:r>
              <a:rPr lang="zh-TW" altLang="en-US" dirty="0">
                <a:solidFill>
                  <a:schemeClr val="tx2"/>
                </a:solidFill>
              </a:rPr>
              <a:t>設定出席紀錄參數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TW" dirty="0">
                <a:solidFill>
                  <a:schemeClr val="tx2"/>
                </a:solidFill>
              </a:rPr>
              <a:t>2.</a:t>
            </a:r>
            <a:r>
              <a:rPr lang="zh-TW" altLang="en-US" dirty="0">
                <a:solidFill>
                  <a:schemeClr val="tx2"/>
                </a:solidFill>
              </a:rPr>
              <a:t>增新特別出席日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版面配置區 4"/>
          <p:cNvSpPr>
            <a:spLocks noGrp="1"/>
          </p:cNvSpPr>
          <p:nvPr>
            <p:ph type="body" idx="1"/>
          </p:nvPr>
        </p:nvSpPr>
        <p:spPr>
          <a:xfrm>
            <a:off x="2279576" y="2492897"/>
            <a:ext cx="7772400" cy="1500187"/>
          </a:xfrm>
        </p:spPr>
        <p:txBody>
          <a:bodyPr/>
          <a:lstStyle/>
          <a:p>
            <a:r>
              <a:rPr lang="zh-TW" altLang="en-US" sz="3600" dirty="0"/>
              <a:t>編修學生出席資料</a:t>
            </a:r>
            <a:endParaRPr lang="zh-HK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82708726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C221C940-F7FE-4B02-BD95-B6004526F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400" y="1153749"/>
            <a:ext cx="6856001" cy="4739951"/>
          </a:xfrm>
          <a:prstGeom prst="rect">
            <a:avLst/>
          </a:prstGeom>
        </p:spPr>
      </p:pic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dirty="0">
                <a:ea typeface="新細明體" pitchFamily="18" charset="-120"/>
              </a:rPr>
              <a:t>缺席編修方法</a:t>
            </a:r>
            <a:r>
              <a:rPr lang="en-US" altLang="zh-TW" dirty="0">
                <a:ea typeface="新細明體" pitchFamily="18" charset="-120"/>
              </a:rPr>
              <a:t>(</a:t>
            </a:r>
            <a:r>
              <a:rPr lang="zh-TW" altLang="en-US" dirty="0">
                <a:ea typeface="新細明體" pitchFamily="18" charset="-120"/>
              </a:rPr>
              <a:t>依班</a:t>
            </a:r>
            <a:r>
              <a:rPr lang="en-US" altLang="zh-TW" dirty="0">
                <a:ea typeface="新細明體" pitchFamily="18" charset="-120"/>
              </a:rPr>
              <a:t>)</a:t>
            </a:r>
          </a:p>
        </p:txBody>
      </p:sp>
      <p:sp>
        <p:nvSpPr>
          <p:cNvPr id="138275" name="Text Box 35"/>
          <p:cNvSpPr txBox="1">
            <a:spLocks noChangeArrowheads="1"/>
          </p:cNvSpPr>
          <p:nvPr/>
        </p:nvSpPr>
        <p:spPr bwMode="auto">
          <a:xfrm>
            <a:off x="6096000" y="1265746"/>
            <a:ext cx="3582987" cy="323215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950" indent="-28575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30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6002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7400" indent="-22860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zh-TW" altLang="en-US" sz="2400" u="sng" dirty="0">
                <a:solidFill>
                  <a:schemeClr val="tx1"/>
                </a:solidFill>
              </a:rPr>
              <a:t>為學生編修某天出席情況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zh-TW" altLang="en-US" sz="2400" dirty="0">
                <a:solidFill>
                  <a:schemeClr val="tx1"/>
                </a:solidFill>
              </a:rPr>
              <a:t>  </a:t>
            </a:r>
            <a:r>
              <a:rPr lang="en-US" altLang="zh-TW" sz="2400" dirty="0">
                <a:solidFill>
                  <a:schemeClr val="tx1"/>
                </a:solidFill>
              </a:rPr>
              <a:t>A=</a:t>
            </a:r>
            <a:r>
              <a:rPr lang="zh-TW" altLang="en-US" sz="2400" dirty="0">
                <a:solidFill>
                  <a:schemeClr val="tx1"/>
                </a:solidFill>
              </a:rPr>
              <a:t>缺席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zh-TW" altLang="en-US" sz="2400" dirty="0">
                <a:solidFill>
                  <a:schemeClr val="tx1"/>
                </a:solidFill>
              </a:rPr>
              <a:t>  </a:t>
            </a:r>
            <a:r>
              <a:rPr lang="en-US" altLang="zh-TW" sz="2400" dirty="0">
                <a:solidFill>
                  <a:schemeClr val="tx1"/>
                </a:solidFill>
              </a:rPr>
              <a:t>L=</a:t>
            </a:r>
            <a:r>
              <a:rPr lang="zh-TW" altLang="en-US" sz="2400" dirty="0">
                <a:solidFill>
                  <a:schemeClr val="tx1"/>
                </a:solidFill>
              </a:rPr>
              <a:t>遲到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zh-TW" altLang="en-US" sz="2400" dirty="0">
                <a:solidFill>
                  <a:schemeClr val="tx1"/>
                </a:solidFill>
              </a:rPr>
              <a:t>  </a:t>
            </a:r>
            <a:r>
              <a:rPr lang="en-US" altLang="zh-TW" sz="2400" dirty="0">
                <a:solidFill>
                  <a:schemeClr val="tx1"/>
                </a:solidFill>
              </a:rPr>
              <a:t>EL=</a:t>
            </a:r>
            <a:r>
              <a:rPr lang="zh-TW" altLang="en-US" sz="2400" dirty="0">
                <a:solidFill>
                  <a:schemeClr val="tx1"/>
                </a:solidFill>
              </a:rPr>
              <a:t>早退</a:t>
            </a: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zh-TW" altLang="en-US" sz="2400" dirty="0">
                <a:solidFill>
                  <a:schemeClr val="tx1"/>
                </a:solidFill>
              </a:rPr>
              <a:t>  </a:t>
            </a:r>
            <a:r>
              <a:rPr lang="en-US" altLang="zh-TW" sz="2400" dirty="0">
                <a:solidFill>
                  <a:schemeClr val="tx1"/>
                </a:solidFill>
              </a:rPr>
              <a:t>L/EL=</a:t>
            </a:r>
            <a:r>
              <a:rPr lang="zh-TW" altLang="en-US" sz="2400" dirty="0">
                <a:solidFill>
                  <a:schemeClr val="tx1"/>
                </a:solidFill>
              </a:rPr>
              <a:t>遲到及早退</a:t>
            </a:r>
            <a:endParaRPr lang="en-US" altLang="zh-TW" sz="2400" dirty="0">
              <a:solidFill>
                <a:schemeClr val="tx1"/>
              </a:solidFill>
            </a:endParaRPr>
          </a:p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  <a:defRPr/>
            </a:pPr>
            <a:r>
              <a:rPr lang="en-US" altLang="zh-TW" sz="2400" dirty="0">
                <a:solidFill>
                  <a:schemeClr val="tx1"/>
                </a:solidFill>
              </a:rPr>
              <a:t>  N.A. = </a:t>
            </a:r>
            <a:r>
              <a:rPr lang="zh-TW" altLang="en-US" sz="2400" dirty="0">
                <a:solidFill>
                  <a:schemeClr val="tx1"/>
                </a:solidFill>
              </a:rPr>
              <a:t>不適用</a:t>
            </a:r>
            <a:r>
              <a:rPr lang="en-US" altLang="zh-TW" sz="2400" dirty="0">
                <a:solidFill>
                  <a:schemeClr val="tx1"/>
                </a:solidFill>
              </a:rPr>
              <a:t>	</a:t>
            </a:r>
            <a:endParaRPr lang="zh-TW" altLang="en-US" sz="2400" dirty="0">
              <a:solidFill>
                <a:schemeClr val="tx1"/>
              </a:solidFill>
            </a:endParaRPr>
          </a:p>
        </p:txBody>
      </p:sp>
      <p:sp>
        <p:nvSpPr>
          <p:cNvPr id="138276" name="Rectangle 36"/>
          <p:cNvSpPr>
            <a:spLocks noChangeArrowheads="1"/>
          </p:cNvSpPr>
          <p:nvPr/>
        </p:nvSpPr>
        <p:spPr bwMode="auto">
          <a:xfrm>
            <a:off x="1624614" y="2763035"/>
            <a:ext cx="2370337" cy="2368257"/>
          </a:xfrm>
          <a:prstGeom prst="rect">
            <a:avLst/>
          </a:prstGeom>
          <a:noFill/>
          <a:ln w="571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itchFamily="2" charset="2"/>
              <a:buNone/>
            </a:pPr>
            <a:endParaRPr lang="zh-TW" altLang="en-US" sz="3200">
              <a:solidFill>
                <a:srgbClr val="0000FF"/>
              </a:solidFill>
            </a:endParaRPr>
          </a:p>
        </p:txBody>
      </p:sp>
      <p:sp>
        <p:nvSpPr>
          <p:cNvPr id="138277" name="Text Box 37"/>
          <p:cNvSpPr txBox="1">
            <a:spLocks noChangeArrowheads="1"/>
          </p:cNvSpPr>
          <p:nvPr/>
        </p:nvSpPr>
        <p:spPr bwMode="auto">
          <a:xfrm>
            <a:off x="1556979" y="5805488"/>
            <a:ext cx="4392612" cy="396875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en-US" altLang="zh-TW" sz="2000" dirty="0">
                <a:solidFill>
                  <a:srgbClr val="0000FF"/>
                </a:solidFill>
              </a:rPr>
              <a:t>*</a:t>
            </a:r>
            <a:r>
              <a:rPr lang="zh-TW" altLang="en-US" sz="2000" dirty="0">
                <a:solidFill>
                  <a:srgbClr val="0000FF"/>
                </a:solidFill>
              </a:rPr>
              <a:t>先要在學生資料模組設定學生座位表</a:t>
            </a:r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6721512" y="5137272"/>
            <a:ext cx="2735263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en-US" altLang="zh-TW" i="1" dirty="0">
                <a:solidFill>
                  <a:srgbClr val="0000FF"/>
                </a:solidFill>
              </a:rPr>
              <a:t>SD </a:t>
            </a:r>
            <a:r>
              <a:rPr lang="zh-TW" altLang="en-US" i="1" dirty="0">
                <a:solidFill>
                  <a:srgbClr val="0000FF"/>
                </a:solidFill>
              </a:rPr>
              <a:t>及 </a:t>
            </a:r>
            <a:r>
              <a:rPr lang="en-US" altLang="zh-TW" i="1" dirty="0">
                <a:solidFill>
                  <a:srgbClr val="0000FF"/>
                </a:solidFill>
              </a:rPr>
              <a:t>D </a:t>
            </a:r>
            <a:r>
              <a:rPr lang="zh-TW" altLang="en-US" i="1" dirty="0">
                <a:solidFill>
                  <a:srgbClr val="0000FF"/>
                </a:solidFill>
              </a:rPr>
              <a:t>是甚麼 </a:t>
            </a:r>
            <a:r>
              <a:rPr lang="en-US" altLang="zh-TW" i="1" dirty="0">
                <a:solidFill>
                  <a:srgbClr val="0000FF"/>
                </a:solidFill>
              </a:rPr>
              <a:t>﹖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306382" y="5764688"/>
            <a:ext cx="3565525" cy="460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itchFamily="2" charset="2"/>
              <a:buNone/>
            </a:pPr>
            <a:r>
              <a:rPr lang="en-US" altLang="zh-TW" dirty="0">
                <a:solidFill>
                  <a:srgbClr val="00B0F0"/>
                </a:solidFill>
              </a:rPr>
              <a:t>SD=</a:t>
            </a:r>
            <a:r>
              <a:rPr lang="zh-TW" altLang="en-US" dirty="0">
                <a:solidFill>
                  <a:srgbClr val="00B0F0"/>
                </a:solidFill>
              </a:rPr>
              <a:t>懷疑退學   </a:t>
            </a:r>
            <a:r>
              <a:rPr lang="en-US" altLang="zh-TW" dirty="0">
                <a:solidFill>
                  <a:srgbClr val="00B0F0"/>
                </a:solidFill>
              </a:rPr>
              <a:t>D=</a:t>
            </a:r>
            <a:r>
              <a:rPr lang="zh-TW" altLang="en-US" dirty="0">
                <a:solidFill>
                  <a:srgbClr val="00B0F0"/>
                </a:solidFill>
              </a:rPr>
              <a:t>退學</a:t>
            </a:r>
            <a:endParaRPr lang="zh-HK" altLang="en-US" dirty="0">
              <a:solidFill>
                <a:srgbClr val="00B0F0"/>
              </a:solidFill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1557154" y="1339784"/>
            <a:ext cx="290374" cy="216024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n"/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itchFamily="2" charset="2"/>
              <a:buNone/>
            </a:pPr>
            <a:endParaRPr lang="zh-HK" altLang="en-US" sz="32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519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38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38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38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75" grpId="0" animBg="1"/>
      <p:bldP spid="138276" grpId="0" animBg="1"/>
      <p:bldP spid="138278" grpId="0" animBg="1"/>
      <p:bldP spid="2" grpId="0" animBg="1"/>
    </p:bldLst>
  </p:timing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FF9752504B84386174481646F5B54" ma:contentTypeVersion="11" ma:contentTypeDescription="Create a new document." ma:contentTypeScope="" ma:versionID="97e1d518c4b2c2d2bac7cf720b57b18a">
  <xsd:schema xmlns:xsd="http://www.w3.org/2001/XMLSchema" xmlns:xs="http://www.w3.org/2001/XMLSchema" xmlns:p="http://schemas.microsoft.com/office/2006/metadata/properties" xmlns:ns2="3d76310b-ceb6-4baf-8212-2fb1443a9293" xmlns:ns3="50deb2b0-382b-46e0-953e-fe373c01e01d" targetNamespace="http://schemas.microsoft.com/office/2006/metadata/properties" ma:root="true" ma:fieldsID="fba0e34cfbeb2e053bf5b036c7e5e041" ns2:_="" ns3:_="">
    <xsd:import namespace="3d76310b-ceb6-4baf-8212-2fb1443a9293"/>
    <xsd:import namespace="50deb2b0-382b-46e0-953e-fe373c01e01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6310b-ceb6-4baf-8212-2fb1443a92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8ea62f16-d582-4834-8c6b-45a5dadf61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deb2b0-382b-46e0-953e-fe373c01e01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6672e77-3b84-461e-9b48-8db29cb37439}" ma:internalName="TaxCatchAll" ma:showField="CatchAllData" ma:web="50deb2b0-382b-46e0-953e-fe373c01e01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8F2A87-AB70-497C-A643-091E2E9F2F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76310b-ceb6-4baf-8212-2fb1443a9293"/>
    <ds:schemaRef ds:uri="50deb2b0-382b-46e0-953e-fe373c01e0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1724560-6108-47B1-90D7-9E08DC6FCE6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46996</TotalTime>
  <Words>1063</Words>
  <Application>Microsoft Office PowerPoint</Application>
  <PresentationFormat>寬螢幕</PresentationFormat>
  <Paragraphs>145</Paragraphs>
  <Slides>49</Slides>
  <Notes>13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49</vt:i4>
      </vt:variant>
    </vt:vector>
  </HeadingPairs>
  <TitlesOfParts>
    <vt:vector size="61" baseType="lpstr">
      <vt:lpstr>微軟正黑體</vt:lpstr>
      <vt:lpstr>PMingLiU</vt:lpstr>
      <vt:lpstr>PMingLiU</vt:lpstr>
      <vt:lpstr>標楷體</vt:lpstr>
      <vt:lpstr>Arial</vt:lpstr>
      <vt:lpstr>Calibri</vt:lpstr>
      <vt:lpstr>Cooper Black</vt:lpstr>
      <vt:lpstr>Tahoma</vt:lpstr>
      <vt:lpstr>Times New Roman</vt:lpstr>
      <vt:lpstr>Trebuchet MS</vt:lpstr>
      <vt:lpstr>Wingdings</vt:lpstr>
      <vt:lpstr>佈景主題1</vt:lpstr>
      <vt:lpstr> 學生出席資料模組</vt:lpstr>
      <vt:lpstr>學生出席模組功能</vt:lpstr>
      <vt:lpstr>PowerPoint 簡報</vt:lpstr>
      <vt:lpstr>先決條件及設定</vt:lpstr>
      <vt:lpstr>增新特別出席日</vt:lpstr>
      <vt:lpstr>電郵通知參數</vt:lpstr>
      <vt:lpstr>PowerPoint 簡報</vt:lpstr>
      <vt:lpstr>PowerPoint 簡報</vt:lpstr>
      <vt:lpstr>缺席編修方法(依班)</vt:lpstr>
      <vt:lpstr>PowerPoint 簡報</vt:lpstr>
      <vt:lpstr>PowerPoint 簡報</vt:lpstr>
      <vt:lpstr>PowerPoint 簡報</vt:lpstr>
      <vt:lpstr>缺席編修方法(整批處理)</vt:lpstr>
      <vt:lpstr>缺席編修方法(依班名單)</vt:lpstr>
      <vt:lpstr>缺席編修方法(依班名單)</vt:lpstr>
      <vt:lpstr>學生出席資料 &gt; 輸入資料 &gt; 輸入-以匯入檔案方式輸入出席資料</vt:lpstr>
      <vt:lpstr>PowerPoint 簡報</vt:lpstr>
      <vt:lpstr>PowerPoint 簡報</vt:lpstr>
      <vt:lpstr>PowerPoint 簡報</vt:lpstr>
      <vt:lpstr>PowerPoint 簡報</vt:lpstr>
      <vt:lpstr>編修懷疑退學 </vt:lpstr>
      <vt:lpstr>代碼管理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數據合併 -整合學生的缺席紀錄，以配合學生成績 (ASR) 模組內的成績表列印</vt:lpstr>
      <vt:lpstr>PowerPoint 簡報</vt:lpstr>
      <vt:lpstr>可以更改以往出席資料設定</vt:lpstr>
      <vt:lpstr>可更改以往學生出席紀錄</vt:lpstr>
      <vt:lpstr>合併過往學生出席資料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網上校管系統 系統保安及常規保安措施簡介會</dc:title>
  <dc:creator>Ricardo Yu</dc:creator>
  <cp:lastModifiedBy>LEUNG, Tsz-kin</cp:lastModifiedBy>
  <cp:revision>546</cp:revision>
  <cp:lastPrinted>2024-09-05T06:08:10Z</cp:lastPrinted>
  <dcterms:created xsi:type="dcterms:W3CDTF">2018-05-11T03:19:46Z</dcterms:created>
  <dcterms:modified xsi:type="dcterms:W3CDTF">2024-10-07T07:44:24Z</dcterms:modified>
</cp:coreProperties>
</file>