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4"/>
  </p:notesMasterIdLst>
  <p:handoutMasterIdLst>
    <p:handoutMasterId r:id="rId45"/>
  </p:handoutMasterIdLst>
  <p:sldIdLst>
    <p:sldId id="268" r:id="rId2"/>
    <p:sldId id="269" r:id="rId3"/>
    <p:sldId id="378" r:id="rId4"/>
    <p:sldId id="418" r:id="rId5"/>
    <p:sldId id="419" r:id="rId6"/>
    <p:sldId id="421" r:id="rId7"/>
    <p:sldId id="394" r:id="rId8"/>
    <p:sldId id="395" r:id="rId9"/>
    <p:sldId id="396" r:id="rId10"/>
    <p:sldId id="397" r:id="rId11"/>
    <p:sldId id="398" r:id="rId12"/>
    <p:sldId id="426" r:id="rId13"/>
    <p:sldId id="427" r:id="rId14"/>
    <p:sldId id="428" r:id="rId15"/>
    <p:sldId id="401" r:id="rId16"/>
    <p:sldId id="402" r:id="rId17"/>
    <p:sldId id="429" r:id="rId18"/>
    <p:sldId id="405" r:id="rId19"/>
    <p:sldId id="406" r:id="rId20"/>
    <p:sldId id="407" r:id="rId21"/>
    <p:sldId id="408" r:id="rId22"/>
    <p:sldId id="409" r:id="rId23"/>
    <p:sldId id="410" r:id="rId24"/>
    <p:sldId id="411" r:id="rId25"/>
    <p:sldId id="412" r:id="rId26"/>
    <p:sldId id="423" r:id="rId27"/>
    <p:sldId id="424" r:id="rId28"/>
    <p:sldId id="425" r:id="rId29"/>
    <p:sldId id="413" r:id="rId30"/>
    <p:sldId id="414" r:id="rId31"/>
    <p:sldId id="415" r:id="rId32"/>
    <p:sldId id="416" r:id="rId33"/>
    <p:sldId id="417" r:id="rId34"/>
    <p:sldId id="430" r:id="rId35"/>
    <p:sldId id="431" r:id="rId36"/>
    <p:sldId id="432" r:id="rId37"/>
    <p:sldId id="433" r:id="rId38"/>
    <p:sldId id="434" r:id="rId39"/>
    <p:sldId id="435" r:id="rId40"/>
    <p:sldId id="436" r:id="rId41"/>
    <p:sldId id="437" r:id="rId42"/>
    <p:sldId id="346" r:id="rId43"/>
  </p:sldIdLst>
  <p:sldSz cx="9144000" cy="6858000" type="screen4x3"/>
  <p:notesSz cx="6797675" cy="9928225"/>
  <p:defaultTextStyle>
    <a:defPPr>
      <a:defRPr lang="zh-TW"/>
    </a:defPPr>
    <a:lvl1pPr algn="l" rtl="0" fontAlgn="base">
      <a:spcBef>
        <a:spcPct val="20000"/>
      </a:spcBef>
      <a:spcAft>
        <a:spcPct val="0"/>
      </a:spcAft>
      <a:buClr>
        <a:srgbClr val="CC0099"/>
      </a:buClr>
      <a:buSzPct val="55000"/>
      <a:buFont typeface="Wingdings" pitchFamily="2" charset="2"/>
      <a:buChar char="n"/>
      <a:defRPr sz="2000" kern="1200">
        <a:solidFill>
          <a:srgbClr val="9900CC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新細明體" pitchFamily="18" charset="-120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rgbClr val="CC0099"/>
      </a:buClr>
      <a:buSzPct val="55000"/>
      <a:buFont typeface="Wingdings" pitchFamily="2" charset="2"/>
      <a:buChar char="n"/>
      <a:defRPr sz="2000" kern="1200">
        <a:solidFill>
          <a:srgbClr val="9900CC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新細明體" pitchFamily="18" charset="-120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rgbClr val="CC0099"/>
      </a:buClr>
      <a:buSzPct val="55000"/>
      <a:buFont typeface="Wingdings" pitchFamily="2" charset="2"/>
      <a:buChar char="n"/>
      <a:defRPr sz="2000" kern="1200">
        <a:solidFill>
          <a:srgbClr val="9900CC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新細明體" pitchFamily="18" charset="-120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rgbClr val="CC0099"/>
      </a:buClr>
      <a:buSzPct val="55000"/>
      <a:buFont typeface="Wingdings" pitchFamily="2" charset="2"/>
      <a:buChar char="n"/>
      <a:defRPr sz="2000" kern="1200">
        <a:solidFill>
          <a:srgbClr val="9900CC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新細明體" pitchFamily="18" charset="-120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rgbClr val="CC0099"/>
      </a:buClr>
      <a:buSzPct val="55000"/>
      <a:buFont typeface="Wingdings" pitchFamily="2" charset="2"/>
      <a:buChar char="n"/>
      <a:defRPr sz="2000" kern="1200">
        <a:solidFill>
          <a:srgbClr val="9900CC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sz="2000" kern="1200">
        <a:solidFill>
          <a:srgbClr val="9900CC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sz="2000" kern="1200">
        <a:solidFill>
          <a:srgbClr val="9900CC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sz="2000" kern="1200">
        <a:solidFill>
          <a:srgbClr val="9900CC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sz="2000" kern="1200">
        <a:solidFill>
          <a:srgbClr val="9900CC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ahoma" pitchFamily="34" charset="0"/>
        <a:ea typeface="新細明體" pitchFamily="18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FF"/>
    <a:srgbClr val="6666FF"/>
    <a:srgbClr val="6600CC"/>
    <a:srgbClr val="0000FF"/>
    <a:srgbClr val="00E4A8"/>
    <a:srgbClr val="E9F6FF"/>
    <a:srgbClr val="9900CC"/>
    <a:srgbClr val="00CC00"/>
    <a:srgbClr val="333399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25" autoAdjust="0"/>
    <p:restoredTop sz="96201" autoAdjust="0"/>
  </p:normalViewPr>
  <p:slideViewPr>
    <p:cSldViewPr showGuides="1">
      <p:cViewPr varScale="1">
        <p:scale>
          <a:sx n="105" d="100"/>
          <a:sy n="105" d="100"/>
        </p:scale>
        <p:origin x="99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E79203-3319-48A0-B2B9-9B80D8A43BB3}" type="doc">
      <dgm:prSet loTypeId="urn:microsoft.com/office/officeart/2008/layout/VerticalCurvedList" loCatId="list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zh-TW" altLang="en-US"/>
        </a:p>
      </dgm:t>
    </dgm:pt>
    <dgm:pt modelId="{D50A7C13-3F5C-4D93-A82A-7A697892913F}">
      <dgm:prSet phldrT="[文字]" custT="1"/>
      <dgm:spPr>
        <a:ln>
          <a:solidFill>
            <a:srgbClr val="0099FF"/>
          </a:solidFill>
        </a:ln>
      </dgm:spPr>
      <dgm:t>
        <a:bodyPr/>
        <a:lstStyle/>
        <a:p>
          <a:r>
            <a:rPr lang="zh-TW" altLang="en-US" sz="2800" b="0" dirty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設定 </a:t>
          </a:r>
          <a:r>
            <a:rPr lang="en-US" altLang="zh-TW" sz="2800" b="0" dirty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[</a:t>
          </a:r>
          <a:r>
            <a:rPr lang="zh-TW" altLang="en-US" sz="2800" b="0" dirty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學生資料預設值</a:t>
          </a:r>
          <a:r>
            <a:rPr lang="en-US" altLang="zh-TW" sz="2800" b="0" dirty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]</a:t>
          </a:r>
          <a:r>
            <a:rPr lang="zh-TW" altLang="en-US" sz="2800" b="0" dirty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，以方便輸入學生資料</a:t>
          </a:r>
        </a:p>
      </dgm:t>
    </dgm:pt>
    <dgm:pt modelId="{E05A497C-520A-4DA5-A05C-7128E5E4D3E3}" type="parTrans" cxnId="{F314ADA5-C085-432D-8379-FEB15FC16333}">
      <dgm:prSet/>
      <dgm:spPr/>
      <dgm:t>
        <a:bodyPr/>
        <a:lstStyle/>
        <a:p>
          <a:endParaRPr lang="zh-TW" altLang="en-US" sz="2800" b="0">
            <a:effectLst/>
          </a:endParaRPr>
        </a:p>
      </dgm:t>
    </dgm:pt>
    <dgm:pt modelId="{807DC564-9360-4C90-8174-A5D7D81C2042}" type="sibTrans" cxnId="{F314ADA5-C085-432D-8379-FEB15FC16333}">
      <dgm:prSet/>
      <dgm:spPr/>
      <dgm:t>
        <a:bodyPr/>
        <a:lstStyle/>
        <a:p>
          <a:endParaRPr lang="zh-TW" altLang="en-US" sz="2800" b="0">
            <a:effectLst/>
          </a:endParaRPr>
        </a:p>
      </dgm:t>
    </dgm:pt>
    <dgm:pt modelId="{AD595F95-57C0-4F74-86B6-4BC91FAD963B}">
      <dgm:prSet phldrT="[文字]" custT="1"/>
      <dgm:spPr>
        <a:ln>
          <a:solidFill>
            <a:srgbClr val="9900CC"/>
          </a:solidFill>
        </a:ln>
      </dgm:spPr>
      <dgm:t>
        <a:bodyPr/>
        <a:lstStyle/>
        <a:p>
          <a:r>
            <a:rPr lang="zh-TW" altLang="en-US" sz="2800" b="0" dirty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若為教育局分派的學生，可於「學位分配」模組匯入資料檔案後註冊</a:t>
          </a:r>
        </a:p>
      </dgm:t>
    </dgm:pt>
    <dgm:pt modelId="{18D9B29D-3F2C-447C-8A9B-169C499F6456}" type="parTrans" cxnId="{CF6E07F2-6848-4CA8-A2DB-DC59914DE3DB}">
      <dgm:prSet/>
      <dgm:spPr/>
      <dgm:t>
        <a:bodyPr/>
        <a:lstStyle/>
        <a:p>
          <a:endParaRPr lang="zh-TW" altLang="en-US" sz="2800" b="0">
            <a:effectLst/>
          </a:endParaRPr>
        </a:p>
      </dgm:t>
    </dgm:pt>
    <dgm:pt modelId="{F5393B46-C2BA-4F2F-8A9F-25605698229F}" type="sibTrans" cxnId="{CF6E07F2-6848-4CA8-A2DB-DC59914DE3DB}">
      <dgm:prSet/>
      <dgm:spPr/>
      <dgm:t>
        <a:bodyPr/>
        <a:lstStyle/>
        <a:p>
          <a:endParaRPr lang="zh-TW" altLang="en-US" sz="2800" b="0">
            <a:effectLst/>
          </a:endParaRPr>
        </a:p>
      </dgm:t>
    </dgm:pt>
    <dgm:pt modelId="{BF477DF9-E5BE-4A50-9A5D-F0D177A58443}">
      <dgm:prSet phldrT="[文字]" custT="1"/>
      <dgm:spPr>
        <a:ln>
          <a:solidFill>
            <a:srgbClr val="C00000"/>
          </a:solidFill>
        </a:ln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zh-TW" altLang="en-US" sz="2800" b="0" dirty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新生要先註冊，才能夠輸入詳細資料</a:t>
          </a:r>
        </a:p>
      </dgm:t>
    </dgm:pt>
    <dgm:pt modelId="{B6169925-B5FE-4A82-BC27-F70E9D9BFD8B}" type="parTrans" cxnId="{E4111BC7-7763-4284-9D4A-0F7DA6931EBD}">
      <dgm:prSet/>
      <dgm:spPr/>
      <dgm:t>
        <a:bodyPr/>
        <a:lstStyle/>
        <a:p>
          <a:endParaRPr lang="zh-TW" altLang="en-US" sz="2800" b="0">
            <a:effectLst/>
          </a:endParaRPr>
        </a:p>
      </dgm:t>
    </dgm:pt>
    <dgm:pt modelId="{F8578296-90FE-4DB5-AEAC-EF9AD83C6893}" type="sibTrans" cxnId="{E4111BC7-7763-4284-9D4A-0F7DA6931EBD}">
      <dgm:prSet/>
      <dgm:spPr/>
      <dgm:t>
        <a:bodyPr/>
        <a:lstStyle/>
        <a:p>
          <a:endParaRPr lang="zh-TW" altLang="en-US" sz="2800" b="0">
            <a:effectLst/>
          </a:endParaRPr>
        </a:p>
      </dgm:t>
    </dgm:pt>
    <dgm:pt modelId="{CCE8DAE9-1B03-4EF1-8D96-F24424611CF4}">
      <dgm:prSet custT="1"/>
      <dgm:spPr>
        <a:ln>
          <a:solidFill>
            <a:srgbClr val="00B050"/>
          </a:solidFill>
        </a:ln>
      </dgm:spPr>
      <dgm:t>
        <a:bodyPr/>
        <a:lstStyle/>
        <a:p>
          <a:r>
            <a:rPr lang="zh-TW" altLang="en-US" sz="2800" b="0" dirty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若為舊生，可在該學生的「 學生資料 </a:t>
          </a:r>
          <a:r>
            <a:rPr lang="en-US" altLang="en-US" sz="2800" b="0" dirty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&gt; </a:t>
          </a:r>
          <a:r>
            <a:rPr lang="zh-TW" altLang="en-US" sz="2800" b="0" dirty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學生概況 </a:t>
          </a:r>
          <a:r>
            <a:rPr lang="en-US" altLang="en-US" sz="2800" b="0" dirty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&gt; </a:t>
          </a:r>
          <a:r>
            <a:rPr lang="zh-TW" altLang="en-US" sz="2800" b="0" dirty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個人資料」頁內再註冊</a:t>
          </a:r>
        </a:p>
      </dgm:t>
    </dgm:pt>
    <dgm:pt modelId="{15E64044-92CF-4E08-9B22-A9F092345643}" type="parTrans" cxnId="{0386ABB9-4D2F-48CC-B71F-AED6C7710246}">
      <dgm:prSet/>
      <dgm:spPr/>
      <dgm:t>
        <a:bodyPr/>
        <a:lstStyle/>
        <a:p>
          <a:endParaRPr lang="zh-TW" altLang="en-US" sz="2800" b="0">
            <a:effectLst/>
          </a:endParaRPr>
        </a:p>
      </dgm:t>
    </dgm:pt>
    <dgm:pt modelId="{C5FA334A-7D25-4C06-B9C7-94DCF4C92E48}" type="sibTrans" cxnId="{0386ABB9-4D2F-48CC-B71F-AED6C7710246}">
      <dgm:prSet/>
      <dgm:spPr/>
      <dgm:t>
        <a:bodyPr/>
        <a:lstStyle/>
        <a:p>
          <a:endParaRPr lang="zh-TW" altLang="en-US" sz="2800" b="0">
            <a:effectLst/>
          </a:endParaRPr>
        </a:p>
      </dgm:t>
    </dgm:pt>
    <dgm:pt modelId="{3D284B53-D84D-4902-AB22-D7BE6382EDE2}" type="pres">
      <dgm:prSet presAssocID="{1DE79203-3319-48A0-B2B9-9B80D8A43BB3}" presName="Name0" presStyleCnt="0">
        <dgm:presLayoutVars>
          <dgm:chMax val="7"/>
          <dgm:chPref val="7"/>
          <dgm:dir/>
        </dgm:presLayoutVars>
      </dgm:prSet>
      <dgm:spPr/>
    </dgm:pt>
    <dgm:pt modelId="{400215BB-8FD0-4C03-A29E-D9688124D800}" type="pres">
      <dgm:prSet presAssocID="{1DE79203-3319-48A0-B2B9-9B80D8A43BB3}" presName="Name1" presStyleCnt="0"/>
      <dgm:spPr/>
    </dgm:pt>
    <dgm:pt modelId="{FEC16DC3-BB16-4BB2-AFAA-59DA084395BF}" type="pres">
      <dgm:prSet presAssocID="{1DE79203-3319-48A0-B2B9-9B80D8A43BB3}" presName="cycle" presStyleCnt="0"/>
      <dgm:spPr/>
    </dgm:pt>
    <dgm:pt modelId="{1F031147-3E07-47ED-9F0F-BAFFB363AA88}" type="pres">
      <dgm:prSet presAssocID="{1DE79203-3319-48A0-B2B9-9B80D8A43BB3}" presName="srcNode" presStyleLbl="node1" presStyleIdx="0" presStyleCnt="4"/>
      <dgm:spPr/>
    </dgm:pt>
    <dgm:pt modelId="{48D6FBF2-A16E-4803-BB2A-2A05FF7C2F8C}" type="pres">
      <dgm:prSet presAssocID="{1DE79203-3319-48A0-B2B9-9B80D8A43BB3}" presName="conn" presStyleLbl="parChTrans1D2" presStyleIdx="0" presStyleCnt="1"/>
      <dgm:spPr/>
    </dgm:pt>
    <dgm:pt modelId="{87239F95-904F-41A2-B599-D697C329CF1A}" type="pres">
      <dgm:prSet presAssocID="{1DE79203-3319-48A0-B2B9-9B80D8A43BB3}" presName="extraNode" presStyleLbl="node1" presStyleIdx="0" presStyleCnt="4"/>
      <dgm:spPr/>
    </dgm:pt>
    <dgm:pt modelId="{5E1BD927-AC3B-42B2-9DE4-85AE29D6C44C}" type="pres">
      <dgm:prSet presAssocID="{1DE79203-3319-48A0-B2B9-9B80D8A43BB3}" presName="dstNode" presStyleLbl="node1" presStyleIdx="0" presStyleCnt="4"/>
      <dgm:spPr/>
    </dgm:pt>
    <dgm:pt modelId="{FAC2CE31-1B24-4412-96D2-06ED70B5B50B}" type="pres">
      <dgm:prSet presAssocID="{D50A7C13-3F5C-4D93-A82A-7A697892913F}" presName="text_1" presStyleLbl="node1" presStyleIdx="0" presStyleCnt="4" custScaleY="140855" custLinFactNeighborY="5281">
        <dgm:presLayoutVars>
          <dgm:bulletEnabled val="1"/>
        </dgm:presLayoutVars>
      </dgm:prSet>
      <dgm:spPr/>
    </dgm:pt>
    <dgm:pt modelId="{BB6952D2-FBAA-47F3-8F20-5E507D220460}" type="pres">
      <dgm:prSet presAssocID="{D50A7C13-3F5C-4D93-A82A-7A697892913F}" presName="accent_1" presStyleCnt="0"/>
      <dgm:spPr/>
    </dgm:pt>
    <dgm:pt modelId="{5FACF823-253A-49F7-8082-212E764B8952}" type="pres">
      <dgm:prSet presAssocID="{D50A7C13-3F5C-4D93-A82A-7A697892913F}" presName="accentRepeatNode" presStyleLbl="solidFgAcc1" presStyleIdx="0" presStyleCnt="4" custLinFactNeighborY="3540"/>
      <dgm:spPr/>
    </dgm:pt>
    <dgm:pt modelId="{11D7D18D-DE07-49F9-BEDE-6AA88B7F8905}" type="pres">
      <dgm:prSet presAssocID="{AD595F95-57C0-4F74-86B6-4BC91FAD963B}" presName="text_2" presStyleLbl="node1" presStyleIdx="1" presStyleCnt="4" custScaleY="132457" custLinFactNeighborY="26353">
        <dgm:presLayoutVars>
          <dgm:bulletEnabled val="1"/>
        </dgm:presLayoutVars>
      </dgm:prSet>
      <dgm:spPr/>
    </dgm:pt>
    <dgm:pt modelId="{B0587275-236D-45D2-AAC9-94655BE25293}" type="pres">
      <dgm:prSet presAssocID="{AD595F95-57C0-4F74-86B6-4BC91FAD963B}" presName="accent_2" presStyleCnt="0"/>
      <dgm:spPr/>
    </dgm:pt>
    <dgm:pt modelId="{B7540DDD-4DDB-41B4-8F7A-B910E7DE1264}" type="pres">
      <dgm:prSet presAssocID="{AD595F95-57C0-4F74-86B6-4BC91FAD963B}" presName="accentRepeatNode" presStyleLbl="solidFgAcc1" presStyleIdx="1" presStyleCnt="4" custLinFactNeighborY="18655"/>
      <dgm:spPr/>
    </dgm:pt>
    <dgm:pt modelId="{E33B384B-9350-42D8-8929-D78B4E7C8F5D}" type="pres">
      <dgm:prSet presAssocID="{BF477DF9-E5BE-4A50-9A5D-F0D177A58443}" presName="text_3" presStyleLbl="node1" presStyleIdx="2" presStyleCnt="4" custScaleY="62184" custLinFactNeighborY="8784">
        <dgm:presLayoutVars>
          <dgm:bulletEnabled val="1"/>
        </dgm:presLayoutVars>
      </dgm:prSet>
      <dgm:spPr/>
    </dgm:pt>
    <dgm:pt modelId="{181C25D9-4DAA-4F79-93BB-48D04821D798}" type="pres">
      <dgm:prSet presAssocID="{BF477DF9-E5BE-4A50-9A5D-F0D177A58443}" presName="accent_3" presStyleCnt="0"/>
      <dgm:spPr/>
    </dgm:pt>
    <dgm:pt modelId="{EE18F6FD-5A32-457C-879C-086CAAA937B5}" type="pres">
      <dgm:prSet presAssocID="{BF477DF9-E5BE-4A50-9A5D-F0D177A58443}" presName="accentRepeatNode" presStyleLbl="solidFgAcc1" presStyleIdx="2" presStyleCnt="4" custLinFactNeighborY="9454"/>
      <dgm:spPr/>
    </dgm:pt>
    <dgm:pt modelId="{8D0830E9-BA11-48D1-ADB7-DAEDC158F4EF}" type="pres">
      <dgm:prSet presAssocID="{CCE8DAE9-1B03-4EF1-8D96-F24424611CF4}" presName="text_4" presStyleLbl="node1" presStyleIdx="3" presStyleCnt="4" custScaleY="140855" custLinFactNeighborY="3194">
        <dgm:presLayoutVars>
          <dgm:bulletEnabled val="1"/>
        </dgm:presLayoutVars>
      </dgm:prSet>
      <dgm:spPr/>
    </dgm:pt>
    <dgm:pt modelId="{ECF47FE4-A5D0-489B-A28F-1889147902B9}" type="pres">
      <dgm:prSet presAssocID="{CCE8DAE9-1B03-4EF1-8D96-F24424611CF4}" presName="accent_4" presStyleCnt="0"/>
      <dgm:spPr/>
    </dgm:pt>
    <dgm:pt modelId="{5143BF6D-6CA5-49E4-ABA7-7C75EF87B6C7}" type="pres">
      <dgm:prSet presAssocID="{CCE8DAE9-1B03-4EF1-8D96-F24424611CF4}" presName="accentRepeatNode" presStyleLbl="solidFgAcc1" presStyleIdx="3" presStyleCnt="4" custLinFactNeighborY="3488"/>
      <dgm:spPr/>
    </dgm:pt>
  </dgm:ptLst>
  <dgm:cxnLst>
    <dgm:cxn modelId="{FDF71032-94C3-4917-82FE-1D1846C1778A}" type="presOf" srcId="{1DE79203-3319-48A0-B2B9-9B80D8A43BB3}" destId="{3D284B53-D84D-4902-AB22-D7BE6382EDE2}" srcOrd="0" destOrd="0" presId="urn:microsoft.com/office/officeart/2008/layout/VerticalCurvedList"/>
    <dgm:cxn modelId="{4955945E-5E67-4EED-9F32-45BAF410D362}" type="presOf" srcId="{BF477DF9-E5BE-4A50-9A5D-F0D177A58443}" destId="{E33B384B-9350-42D8-8929-D78B4E7C8F5D}" srcOrd="0" destOrd="0" presId="urn:microsoft.com/office/officeart/2008/layout/VerticalCurvedList"/>
    <dgm:cxn modelId="{109C5886-958B-4B0D-BBD2-44E948520BA6}" type="presOf" srcId="{AD595F95-57C0-4F74-86B6-4BC91FAD963B}" destId="{11D7D18D-DE07-49F9-BEDE-6AA88B7F8905}" srcOrd="0" destOrd="0" presId="urn:microsoft.com/office/officeart/2008/layout/VerticalCurvedList"/>
    <dgm:cxn modelId="{05746D90-2470-4535-8C4D-5F3D24E61B72}" type="presOf" srcId="{D50A7C13-3F5C-4D93-A82A-7A697892913F}" destId="{FAC2CE31-1B24-4412-96D2-06ED70B5B50B}" srcOrd="0" destOrd="0" presId="urn:microsoft.com/office/officeart/2008/layout/VerticalCurvedList"/>
    <dgm:cxn modelId="{F314ADA5-C085-432D-8379-FEB15FC16333}" srcId="{1DE79203-3319-48A0-B2B9-9B80D8A43BB3}" destId="{D50A7C13-3F5C-4D93-A82A-7A697892913F}" srcOrd="0" destOrd="0" parTransId="{E05A497C-520A-4DA5-A05C-7128E5E4D3E3}" sibTransId="{807DC564-9360-4C90-8174-A5D7D81C2042}"/>
    <dgm:cxn modelId="{0386ABB9-4D2F-48CC-B71F-AED6C7710246}" srcId="{1DE79203-3319-48A0-B2B9-9B80D8A43BB3}" destId="{CCE8DAE9-1B03-4EF1-8D96-F24424611CF4}" srcOrd="3" destOrd="0" parTransId="{15E64044-92CF-4E08-9B22-A9F092345643}" sibTransId="{C5FA334A-7D25-4C06-B9C7-94DCF4C92E48}"/>
    <dgm:cxn modelId="{E4111BC7-7763-4284-9D4A-0F7DA6931EBD}" srcId="{1DE79203-3319-48A0-B2B9-9B80D8A43BB3}" destId="{BF477DF9-E5BE-4A50-9A5D-F0D177A58443}" srcOrd="2" destOrd="0" parTransId="{B6169925-B5FE-4A82-BC27-F70E9D9BFD8B}" sibTransId="{F8578296-90FE-4DB5-AEAC-EF9AD83C6893}"/>
    <dgm:cxn modelId="{1B0859CF-887F-4228-8C5D-787EFADFFB9F}" type="presOf" srcId="{807DC564-9360-4C90-8174-A5D7D81C2042}" destId="{48D6FBF2-A16E-4803-BB2A-2A05FF7C2F8C}" srcOrd="0" destOrd="0" presId="urn:microsoft.com/office/officeart/2008/layout/VerticalCurvedList"/>
    <dgm:cxn modelId="{8E0208EE-8F0E-402D-8D1B-CB46D43E65B6}" type="presOf" srcId="{CCE8DAE9-1B03-4EF1-8D96-F24424611CF4}" destId="{8D0830E9-BA11-48D1-ADB7-DAEDC158F4EF}" srcOrd="0" destOrd="0" presId="urn:microsoft.com/office/officeart/2008/layout/VerticalCurvedList"/>
    <dgm:cxn modelId="{CF6E07F2-6848-4CA8-A2DB-DC59914DE3DB}" srcId="{1DE79203-3319-48A0-B2B9-9B80D8A43BB3}" destId="{AD595F95-57C0-4F74-86B6-4BC91FAD963B}" srcOrd="1" destOrd="0" parTransId="{18D9B29D-3F2C-447C-8A9B-169C499F6456}" sibTransId="{F5393B46-C2BA-4F2F-8A9F-25605698229F}"/>
    <dgm:cxn modelId="{059D975E-77C3-4E8A-A11B-A6ADE9E4E764}" type="presParOf" srcId="{3D284B53-D84D-4902-AB22-D7BE6382EDE2}" destId="{400215BB-8FD0-4C03-A29E-D9688124D800}" srcOrd="0" destOrd="0" presId="urn:microsoft.com/office/officeart/2008/layout/VerticalCurvedList"/>
    <dgm:cxn modelId="{8E64B913-1E4A-488B-BF24-597B8C4B3D68}" type="presParOf" srcId="{400215BB-8FD0-4C03-A29E-D9688124D800}" destId="{FEC16DC3-BB16-4BB2-AFAA-59DA084395BF}" srcOrd="0" destOrd="0" presId="urn:microsoft.com/office/officeart/2008/layout/VerticalCurvedList"/>
    <dgm:cxn modelId="{4B77D029-8602-4CDE-A06A-04396CD7D744}" type="presParOf" srcId="{FEC16DC3-BB16-4BB2-AFAA-59DA084395BF}" destId="{1F031147-3E07-47ED-9F0F-BAFFB363AA88}" srcOrd="0" destOrd="0" presId="urn:microsoft.com/office/officeart/2008/layout/VerticalCurvedList"/>
    <dgm:cxn modelId="{2463AB39-6B6D-46FA-9E75-BEFC17B60510}" type="presParOf" srcId="{FEC16DC3-BB16-4BB2-AFAA-59DA084395BF}" destId="{48D6FBF2-A16E-4803-BB2A-2A05FF7C2F8C}" srcOrd="1" destOrd="0" presId="urn:microsoft.com/office/officeart/2008/layout/VerticalCurvedList"/>
    <dgm:cxn modelId="{18784338-5043-4D01-93A2-38C9B0ABFD94}" type="presParOf" srcId="{FEC16DC3-BB16-4BB2-AFAA-59DA084395BF}" destId="{87239F95-904F-41A2-B599-D697C329CF1A}" srcOrd="2" destOrd="0" presId="urn:microsoft.com/office/officeart/2008/layout/VerticalCurvedList"/>
    <dgm:cxn modelId="{F15FABEA-CB10-41FB-BAB0-C5FF0C23DBDE}" type="presParOf" srcId="{FEC16DC3-BB16-4BB2-AFAA-59DA084395BF}" destId="{5E1BD927-AC3B-42B2-9DE4-85AE29D6C44C}" srcOrd="3" destOrd="0" presId="urn:microsoft.com/office/officeart/2008/layout/VerticalCurvedList"/>
    <dgm:cxn modelId="{38EBA30A-F46C-4BC2-BBA2-1DAC4BB47DCD}" type="presParOf" srcId="{400215BB-8FD0-4C03-A29E-D9688124D800}" destId="{FAC2CE31-1B24-4412-96D2-06ED70B5B50B}" srcOrd="1" destOrd="0" presId="urn:microsoft.com/office/officeart/2008/layout/VerticalCurvedList"/>
    <dgm:cxn modelId="{BF69244B-66B3-40DE-9E3F-9463EC9801C0}" type="presParOf" srcId="{400215BB-8FD0-4C03-A29E-D9688124D800}" destId="{BB6952D2-FBAA-47F3-8F20-5E507D220460}" srcOrd="2" destOrd="0" presId="urn:microsoft.com/office/officeart/2008/layout/VerticalCurvedList"/>
    <dgm:cxn modelId="{EBBED737-79D7-43E2-B66A-BB8817E846BC}" type="presParOf" srcId="{BB6952D2-FBAA-47F3-8F20-5E507D220460}" destId="{5FACF823-253A-49F7-8082-212E764B8952}" srcOrd="0" destOrd="0" presId="urn:microsoft.com/office/officeart/2008/layout/VerticalCurvedList"/>
    <dgm:cxn modelId="{78EBF536-B145-4F6F-945E-AA89E822E7DD}" type="presParOf" srcId="{400215BB-8FD0-4C03-A29E-D9688124D800}" destId="{11D7D18D-DE07-49F9-BEDE-6AA88B7F8905}" srcOrd="3" destOrd="0" presId="urn:microsoft.com/office/officeart/2008/layout/VerticalCurvedList"/>
    <dgm:cxn modelId="{E9E1B5DB-994A-416A-BE3F-80F86B81E6A1}" type="presParOf" srcId="{400215BB-8FD0-4C03-A29E-D9688124D800}" destId="{B0587275-236D-45D2-AAC9-94655BE25293}" srcOrd="4" destOrd="0" presId="urn:microsoft.com/office/officeart/2008/layout/VerticalCurvedList"/>
    <dgm:cxn modelId="{2029F6D5-AA88-45BB-938B-456E3D117C53}" type="presParOf" srcId="{B0587275-236D-45D2-AAC9-94655BE25293}" destId="{B7540DDD-4DDB-41B4-8F7A-B910E7DE1264}" srcOrd="0" destOrd="0" presId="urn:microsoft.com/office/officeart/2008/layout/VerticalCurvedList"/>
    <dgm:cxn modelId="{263F367E-74D6-49EF-95A7-0639F49B8B64}" type="presParOf" srcId="{400215BB-8FD0-4C03-A29E-D9688124D800}" destId="{E33B384B-9350-42D8-8929-D78B4E7C8F5D}" srcOrd="5" destOrd="0" presId="urn:microsoft.com/office/officeart/2008/layout/VerticalCurvedList"/>
    <dgm:cxn modelId="{21901FF0-83CC-4226-A77E-738775414B8C}" type="presParOf" srcId="{400215BB-8FD0-4C03-A29E-D9688124D800}" destId="{181C25D9-4DAA-4F79-93BB-48D04821D798}" srcOrd="6" destOrd="0" presId="urn:microsoft.com/office/officeart/2008/layout/VerticalCurvedList"/>
    <dgm:cxn modelId="{AA38E8D3-B2FF-4026-B9E0-7CED565F4837}" type="presParOf" srcId="{181C25D9-4DAA-4F79-93BB-48D04821D798}" destId="{EE18F6FD-5A32-457C-879C-086CAAA937B5}" srcOrd="0" destOrd="0" presId="urn:microsoft.com/office/officeart/2008/layout/VerticalCurvedList"/>
    <dgm:cxn modelId="{4C3052E8-34EE-4C19-B166-7E2C8C7EBEDE}" type="presParOf" srcId="{400215BB-8FD0-4C03-A29E-D9688124D800}" destId="{8D0830E9-BA11-48D1-ADB7-DAEDC158F4EF}" srcOrd="7" destOrd="0" presId="urn:microsoft.com/office/officeart/2008/layout/VerticalCurvedList"/>
    <dgm:cxn modelId="{515D9D5F-BB38-4B05-9D92-1153B30D933F}" type="presParOf" srcId="{400215BB-8FD0-4C03-A29E-D9688124D800}" destId="{ECF47FE4-A5D0-489B-A28F-1889147902B9}" srcOrd="8" destOrd="0" presId="urn:microsoft.com/office/officeart/2008/layout/VerticalCurvedList"/>
    <dgm:cxn modelId="{022B6684-514A-454D-B326-D39A96999DD4}" type="presParOf" srcId="{ECF47FE4-A5D0-489B-A28F-1889147902B9}" destId="{5143BF6D-6CA5-49E4-ABA7-7C75EF87B6C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D6FBF2-A16E-4803-BB2A-2A05FF7C2F8C}">
      <dsp:nvSpPr>
        <dsp:cNvPr id="0" name=""/>
        <dsp:cNvSpPr/>
      </dsp:nvSpPr>
      <dsp:spPr>
        <a:xfrm>
          <a:off x="-6025072" y="-921917"/>
          <a:ext cx="7172427" cy="7172427"/>
        </a:xfrm>
        <a:prstGeom prst="blockArc">
          <a:avLst>
            <a:gd name="adj1" fmla="val 18900000"/>
            <a:gd name="adj2" fmla="val 2700000"/>
            <a:gd name="adj3" fmla="val 301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C2CE31-1B24-4412-96D2-06ED70B5B50B}">
      <dsp:nvSpPr>
        <dsp:cNvPr id="0" name=""/>
        <dsp:cNvSpPr/>
      </dsp:nvSpPr>
      <dsp:spPr>
        <a:xfrm>
          <a:off x="600506" y="285498"/>
          <a:ext cx="7533246" cy="115465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0099FF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50677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2800" b="0" kern="1200" dirty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設定 </a:t>
          </a:r>
          <a:r>
            <a:rPr lang="en-US" altLang="zh-TW" sz="2800" b="0" kern="1200" dirty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[</a:t>
          </a:r>
          <a:r>
            <a:rPr lang="zh-TW" altLang="en-US" sz="2800" b="0" kern="1200" dirty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學生資料預設值</a:t>
          </a:r>
          <a:r>
            <a:rPr lang="en-US" altLang="zh-TW" sz="2800" b="0" kern="1200" dirty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]</a:t>
          </a:r>
          <a:r>
            <a:rPr lang="zh-TW" altLang="en-US" sz="2800" b="0" kern="1200" dirty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，以方便輸入學生資料</a:t>
          </a:r>
        </a:p>
      </dsp:txBody>
      <dsp:txXfrm>
        <a:off x="600506" y="285498"/>
        <a:ext cx="7533246" cy="1154659"/>
      </dsp:txXfrm>
    </dsp:sp>
    <dsp:sp modelId="{5FACF823-253A-49F7-8082-212E764B8952}">
      <dsp:nvSpPr>
        <dsp:cNvPr id="0" name=""/>
        <dsp:cNvSpPr/>
      </dsp:nvSpPr>
      <dsp:spPr>
        <a:xfrm>
          <a:off x="88161" y="343467"/>
          <a:ext cx="1024688" cy="102468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D7D18D-DE07-49F9-BEDE-6AA88B7F8905}">
      <dsp:nvSpPr>
        <dsp:cNvPr id="0" name=""/>
        <dsp:cNvSpPr/>
      </dsp:nvSpPr>
      <dsp:spPr>
        <a:xfrm>
          <a:off x="1070487" y="1722496"/>
          <a:ext cx="7063264" cy="108581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9900CC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50677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2800" b="0" kern="1200" dirty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若為教育局分派的學生，可於「學位分配」模組匯入資料檔案後註冊</a:t>
          </a:r>
        </a:p>
      </dsp:txBody>
      <dsp:txXfrm>
        <a:off x="1070487" y="1722496"/>
        <a:ext cx="7063264" cy="1085817"/>
      </dsp:txXfrm>
    </dsp:sp>
    <dsp:sp modelId="{B7540DDD-4DDB-41B4-8F7A-B910E7DE1264}">
      <dsp:nvSpPr>
        <dsp:cNvPr id="0" name=""/>
        <dsp:cNvSpPr/>
      </dsp:nvSpPr>
      <dsp:spPr>
        <a:xfrm>
          <a:off x="558143" y="1728187"/>
          <a:ext cx="1024688" cy="102468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3B384B-9350-42D8-8929-D78B4E7C8F5D}">
      <dsp:nvSpPr>
        <dsp:cNvPr id="0" name=""/>
        <dsp:cNvSpPr/>
      </dsp:nvSpPr>
      <dsp:spPr>
        <a:xfrm>
          <a:off x="1070487" y="3096345"/>
          <a:ext cx="7063264" cy="50975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C0000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50677" tIns="71120" rIns="71120" bIns="7112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zh-TW" altLang="en-US" sz="2800" b="0" kern="1200" dirty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新生要先註冊，才能夠輸入詳細資料</a:t>
          </a:r>
        </a:p>
      </dsp:txBody>
      <dsp:txXfrm>
        <a:off x="1070487" y="3096345"/>
        <a:ext cx="7063264" cy="509753"/>
      </dsp:txXfrm>
    </dsp:sp>
    <dsp:sp modelId="{EE18F6FD-5A32-457C-879C-086CAAA937B5}">
      <dsp:nvSpPr>
        <dsp:cNvPr id="0" name=""/>
        <dsp:cNvSpPr/>
      </dsp:nvSpPr>
      <dsp:spPr>
        <a:xfrm>
          <a:off x="558143" y="2863745"/>
          <a:ext cx="1024688" cy="102468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0830E9-BA11-48D1-ADB7-DAEDC158F4EF}">
      <dsp:nvSpPr>
        <dsp:cNvPr id="0" name=""/>
        <dsp:cNvSpPr/>
      </dsp:nvSpPr>
      <dsp:spPr>
        <a:xfrm>
          <a:off x="600506" y="3957907"/>
          <a:ext cx="7533246" cy="115465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00B05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50677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2800" b="0" kern="1200" dirty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若為舊生，可在該學生的「 學生資料 </a:t>
          </a:r>
          <a:r>
            <a:rPr lang="en-US" altLang="en-US" sz="2800" b="0" kern="1200" dirty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&gt; </a:t>
          </a:r>
          <a:r>
            <a:rPr lang="zh-TW" altLang="en-US" sz="2800" b="0" kern="1200" dirty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學生概況 </a:t>
          </a:r>
          <a:r>
            <a:rPr lang="en-US" altLang="en-US" sz="2800" b="0" kern="1200" dirty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&gt; </a:t>
          </a:r>
          <a:r>
            <a:rPr lang="zh-TW" altLang="en-US" sz="2800" b="0" kern="1200" dirty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個人資料」頁內再註冊</a:t>
          </a:r>
        </a:p>
      </dsp:txBody>
      <dsp:txXfrm>
        <a:off x="600506" y="3957907"/>
        <a:ext cx="7533246" cy="1154659"/>
      </dsp:txXfrm>
    </dsp:sp>
    <dsp:sp modelId="{5143BF6D-6CA5-49E4-ABA7-7C75EF87B6C7}">
      <dsp:nvSpPr>
        <dsp:cNvPr id="0" name=""/>
        <dsp:cNvSpPr/>
      </dsp:nvSpPr>
      <dsp:spPr>
        <a:xfrm>
          <a:off x="88161" y="4032451"/>
          <a:ext cx="1024688" cy="102468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26" tIns="45864" rIns="91726" bIns="45864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kumimoji="1" sz="1200" smtClean="0">
                <a:solidFill>
                  <a:schemeClr val="tx1"/>
                </a:solidFill>
                <a:effectLst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6" y="0"/>
            <a:ext cx="2946400" cy="496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26" tIns="45864" rIns="91726" bIns="45864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kumimoji="1" sz="1200" smtClean="0">
                <a:solidFill>
                  <a:schemeClr val="tx1"/>
                </a:solidFill>
                <a:effectLst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34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338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26" tIns="45864" rIns="91726" bIns="45864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kumimoji="1" sz="1200" smtClean="0">
                <a:solidFill>
                  <a:schemeClr val="tx1"/>
                </a:solidFill>
                <a:effectLst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34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6" y="9431338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26" tIns="45864" rIns="91726" bIns="45864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kumimoji="1" sz="1200" smtClean="0">
                <a:solidFill>
                  <a:schemeClr val="tx1"/>
                </a:solidFill>
                <a:effectLst/>
              </a:defRPr>
            </a:lvl1pPr>
          </a:lstStyle>
          <a:p>
            <a:pPr>
              <a:defRPr/>
            </a:pPr>
            <a:fld id="{917D02B8-5A55-4D55-852F-332C563F04BC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417064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26" tIns="45864" rIns="91726" bIns="45864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kumimoji="1" sz="1200" smtClean="0">
                <a:solidFill>
                  <a:schemeClr val="tx1"/>
                </a:solidFill>
                <a:effectLst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6" y="0"/>
            <a:ext cx="2946400" cy="496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26" tIns="45864" rIns="91726" bIns="45864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kumimoji="1" sz="1200" smtClean="0">
                <a:solidFill>
                  <a:schemeClr val="tx1"/>
                </a:solidFill>
                <a:effectLst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6464"/>
            <a:ext cx="4984750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26" tIns="45864" rIns="91726" bIns="4586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noProof="0"/>
              <a:t>按一下以編輯母片</a:t>
            </a:r>
          </a:p>
          <a:p>
            <a:pPr lvl="1"/>
            <a:r>
              <a:rPr lang="zh-TW" altLang="en-US" noProof="0"/>
              <a:t>第二層</a:t>
            </a:r>
          </a:p>
          <a:p>
            <a:pPr lvl="2"/>
            <a:r>
              <a:rPr lang="zh-TW" altLang="en-US" noProof="0"/>
              <a:t>第三層</a:t>
            </a:r>
          </a:p>
          <a:p>
            <a:pPr lvl="3"/>
            <a:r>
              <a:rPr lang="zh-TW" altLang="en-US" noProof="0"/>
              <a:t>第四層</a:t>
            </a:r>
          </a:p>
          <a:p>
            <a:pPr lvl="4"/>
            <a:r>
              <a:rPr lang="zh-TW" altLang="en-US" noProof="0"/>
              <a:t>第五層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26" tIns="45864" rIns="91726" bIns="45864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kumimoji="1" sz="1200" smtClean="0">
                <a:solidFill>
                  <a:schemeClr val="tx1"/>
                </a:solidFill>
                <a:effectLst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6" y="9431338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26" tIns="45864" rIns="91726" bIns="45864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kumimoji="1" sz="1200" smtClean="0">
                <a:solidFill>
                  <a:schemeClr val="tx1"/>
                </a:solidFill>
                <a:effectLst/>
              </a:defRPr>
            </a:lvl1pPr>
          </a:lstStyle>
          <a:p>
            <a:pPr>
              <a:defRPr/>
            </a:pPr>
            <a:fld id="{1ED18916-89E3-4E60-9512-7252A171E813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2720589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9900CC"/>
                </a:solidFill>
                <a:latin typeface="Tahoma" pitchFamily="34" charset="0"/>
                <a:ea typeface="新細明體" pitchFamily="18" charset="-120"/>
              </a:defRPr>
            </a:lvl1pPr>
            <a:lvl2pPr marL="745278" indent="-286646" eaLnBrk="0" hangingPunct="0">
              <a:defRPr sz="2000">
                <a:solidFill>
                  <a:srgbClr val="9900CC"/>
                </a:solidFill>
                <a:latin typeface="Tahoma" pitchFamily="34" charset="0"/>
                <a:ea typeface="新細明體" pitchFamily="18" charset="-120"/>
              </a:defRPr>
            </a:lvl2pPr>
            <a:lvl3pPr marL="1146582" indent="-229316" eaLnBrk="0" hangingPunct="0">
              <a:defRPr sz="2000">
                <a:solidFill>
                  <a:srgbClr val="9900CC"/>
                </a:solidFill>
                <a:latin typeface="Tahoma" pitchFamily="34" charset="0"/>
                <a:ea typeface="新細明體" pitchFamily="18" charset="-120"/>
              </a:defRPr>
            </a:lvl3pPr>
            <a:lvl4pPr marL="1605215" indent="-229316" eaLnBrk="0" hangingPunct="0">
              <a:defRPr sz="2000">
                <a:solidFill>
                  <a:srgbClr val="9900CC"/>
                </a:solidFill>
                <a:latin typeface="Tahoma" pitchFamily="34" charset="0"/>
                <a:ea typeface="新細明體" pitchFamily="18" charset="-120"/>
              </a:defRPr>
            </a:lvl4pPr>
            <a:lvl5pPr marL="2063847" indent="-229316" eaLnBrk="0" hangingPunct="0">
              <a:defRPr sz="2000">
                <a:solidFill>
                  <a:srgbClr val="9900CC"/>
                </a:solidFill>
                <a:latin typeface="Tahoma" pitchFamily="34" charset="0"/>
                <a:ea typeface="新細明體" pitchFamily="18" charset="-120"/>
              </a:defRPr>
            </a:lvl5pPr>
            <a:lvl6pPr marL="2522480" indent="-229316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Char char="n"/>
              <a:defRPr sz="2000">
                <a:solidFill>
                  <a:srgbClr val="9900CC"/>
                </a:solidFill>
                <a:latin typeface="Tahoma" pitchFamily="34" charset="0"/>
                <a:ea typeface="新細明體" pitchFamily="18" charset="-120"/>
              </a:defRPr>
            </a:lvl6pPr>
            <a:lvl7pPr marL="2981113" indent="-229316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Char char="n"/>
              <a:defRPr sz="2000">
                <a:solidFill>
                  <a:srgbClr val="9900CC"/>
                </a:solidFill>
                <a:latin typeface="Tahoma" pitchFamily="34" charset="0"/>
                <a:ea typeface="新細明體" pitchFamily="18" charset="-120"/>
              </a:defRPr>
            </a:lvl7pPr>
            <a:lvl8pPr marL="3439745" indent="-229316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Char char="n"/>
              <a:defRPr sz="2000">
                <a:solidFill>
                  <a:srgbClr val="9900CC"/>
                </a:solidFill>
                <a:latin typeface="Tahoma" pitchFamily="34" charset="0"/>
                <a:ea typeface="新細明體" pitchFamily="18" charset="-120"/>
              </a:defRPr>
            </a:lvl8pPr>
            <a:lvl9pPr marL="3898378" indent="-229316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Char char="n"/>
              <a:defRPr sz="2000">
                <a:solidFill>
                  <a:srgbClr val="9900CC"/>
                </a:solidFill>
                <a:latin typeface="Tahoma" pitchFamily="34" charset="0"/>
                <a:ea typeface="新細明體" pitchFamily="18" charset="-120"/>
              </a:defRPr>
            </a:lvl9pPr>
          </a:lstStyle>
          <a:p>
            <a:pPr eaLnBrk="1" hangingPunct="1"/>
            <a:fld id="{70281E71-6059-44D4-89F0-6E63AD4252B5}" type="slidenum">
              <a:rPr lang="en-US" altLang="zh-TW" sz="1200">
                <a:solidFill>
                  <a:schemeClr val="tx1"/>
                </a:solidFill>
              </a:rPr>
              <a:pPr eaLnBrk="1" hangingPunct="1"/>
              <a:t>1</a:t>
            </a:fld>
            <a:endParaRPr lang="en-US" altLang="zh-TW" sz="1200" dirty="0">
              <a:solidFill>
                <a:schemeClr val="tx1"/>
              </a:solidFill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5700" cy="3724275"/>
          </a:xfrm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TW" altLang="zh-TW"/>
          </a:p>
        </p:txBody>
      </p:sp>
    </p:spTree>
    <p:extLst>
      <p:ext uri="{BB962C8B-B14F-4D97-AF65-F5344CB8AC3E}">
        <p14:creationId xmlns:p14="http://schemas.microsoft.com/office/powerpoint/2010/main" val="1609788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458407-CB94-4711-B1E0-6D87A989CEBE}" type="slidenum">
              <a:rPr lang="en-US" altLang="zh-TW" smtClean="0"/>
              <a:pPr>
                <a:defRPr/>
              </a:pPr>
              <a:t>10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4064685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458407-CB94-4711-B1E0-6D87A989CEBE}" type="slidenum">
              <a:rPr lang="en-US" altLang="zh-TW" smtClean="0"/>
              <a:pPr>
                <a:defRPr/>
              </a:pPr>
              <a:t>18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6588473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458407-CB94-4711-B1E0-6D87A989CEBE}" type="slidenum">
              <a:rPr lang="en-US" altLang="zh-TW" smtClean="0"/>
              <a:pPr>
                <a:defRPr/>
              </a:pPr>
              <a:t>20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9459693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458407-CB94-4711-B1E0-6D87A989CEBE}" type="slidenum">
              <a:rPr lang="en-US" altLang="zh-TW" smtClean="0"/>
              <a:pPr>
                <a:defRPr/>
              </a:pPr>
              <a:t>22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438520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458407-CB94-4711-B1E0-6D87A989CEBE}" type="slidenum">
              <a:rPr lang="en-US" altLang="zh-TW" smtClean="0"/>
              <a:pPr>
                <a:defRPr/>
              </a:pPr>
              <a:t>26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1345319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458407-CB94-4711-B1E0-6D87A989CEBE}" type="slidenum">
              <a:rPr lang="en-US" altLang="zh-TW" smtClean="0"/>
              <a:pPr>
                <a:defRPr/>
              </a:pPr>
              <a:t>27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5191557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ED18916-89E3-4E60-9512-7252A171E813}" type="slidenum">
              <a:rPr kumimoji="1" lang="en-US" altLang="zh-TW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新細明體" pitchFamily="18" charset="-120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1" lang="en-US" altLang="zh-TW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新細明體" pitchFamily="18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683169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9900CC"/>
                </a:solidFill>
                <a:latin typeface="Tahoma" pitchFamily="34" charset="0"/>
                <a:ea typeface="新細明體" pitchFamily="18" charset="-120"/>
              </a:defRPr>
            </a:lvl1pPr>
            <a:lvl2pPr marL="745278" indent="-286646" eaLnBrk="0" hangingPunct="0">
              <a:defRPr sz="2000">
                <a:solidFill>
                  <a:srgbClr val="9900CC"/>
                </a:solidFill>
                <a:latin typeface="Tahoma" pitchFamily="34" charset="0"/>
                <a:ea typeface="新細明體" pitchFamily="18" charset="-120"/>
              </a:defRPr>
            </a:lvl2pPr>
            <a:lvl3pPr marL="1146582" indent="-229316" eaLnBrk="0" hangingPunct="0">
              <a:defRPr sz="2000">
                <a:solidFill>
                  <a:srgbClr val="9900CC"/>
                </a:solidFill>
                <a:latin typeface="Tahoma" pitchFamily="34" charset="0"/>
                <a:ea typeface="新細明體" pitchFamily="18" charset="-120"/>
              </a:defRPr>
            </a:lvl3pPr>
            <a:lvl4pPr marL="1605215" indent="-229316" eaLnBrk="0" hangingPunct="0">
              <a:defRPr sz="2000">
                <a:solidFill>
                  <a:srgbClr val="9900CC"/>
                </a:solidFill>
                <a:latin typeface="Tahoma" pitchFamily="34" charset="0"/>
                <a:ea typeface="新細明體" pitchFamily="18" charset="-120"/>
              </a:defRPr>
            </a:lvl4pPr>
            <a:lvl5pPr marL="2063847" indent="-229316" eaLnBrk="0" hangingPunct="0">
              <a:defRPr sz="2000">
                <a:solidFill>
                  <a:srgbClr val="9900CC"/>
                </a:solidFill>
                <a:latin typeface="Tahoma" pitchFamily="34" charset="0"/>
                <a:ea typeface="新細明體" pitchFamily="18" charset="-120"/>
              </a:defRPr>
            </a:lvl5pPr>
            <a:lvl6pPr marL="2522480" indent="-229316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Char char="n"/>
              <a:defRPr sz="2000">
                <a:solidFill>
                  <a:srgbClr val="9900CC"/>
                </a:solidFill>
                <a:latin typeface="Tahoma" pitchFamily="34" charset="0"/>
                <a:ea typeface="新細明體" pitchFamily="18" charset="-120"/>
              </a:defRPr>
            </a:lvl6pPr>
            <a:lvl7pPr marL="2981113" indent="-229316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Char char="n"/>
              <a:defRPr sz="2000">
                <a:solidFill>
                  <a:srgbClr val="9900CC"/>
                </a:solidFill>
                <a:latin typeface="Tahoma" pitchFamily="34" charset="0"/>
                <a:ea typeface="新細明體" pitchFamily="18" charset="-120"/>
              </a:defRPr>
            </a:lvl7pPr>
            <a:lvl8pPr marL="3439745" indent="-229316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Char char="n"/>
              <a:defRPr sz="2000">
                <a:solidFill>
                  <a:srgbClr val="9900CC"/>
                </a:solidFill>
                <a:latin typeface="Tahoma" pitchFamily="34" charset="0"/>
                <a:ea typeface="新細明體" pitchFamily="18" charset="-120"/>
              </a:defRPr>
            </a:lvl8pPr>
            <a:lvl9pPr marL="3898378" indent="-229316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Char char="n"/>
              <a:defRPr sz="2000">
                <a:solidFill>
                  <a:srgbClr val="9900CC"/>
                </a:solidFill>
                <a:latin typeface="Tahoma" pitchFamily="34" charset="0"/>
                <a:ea typeface="新細明體" pitchFamily="18" charset="-120"/>
              </a:defRPr>
            </a:lvl9pPr>
          </a:lstStyle>
          <a:p>
            <a:pPr eaLnBrk="1" hangingPunct="1"/>
            <a:fld id="{70281E71-6059-44D4-89F0-6E63AD4252B5}" type="slidenum">
              <a:rPr lang="en-US" altLang="zh-TW" sz="1200">
                <a:solidFill>
                  <a:schemeClr val="tx1"/>
                </a:solidFill>
              </a:rPr>
              <a:pPr eaLnBrk="1" hangingPunct="1"/>
              <a:t>42</a:t>
            </a:fld>
            <a:endParaRPr lang="en-US" altLang="zh-TW" sz="1200">
              <a:solidFill>
                <a:schemeClr val="tx1"/>
              </a:solidFill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5700" cy="3724275"/>
          </a:xfrm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TW" altLang="zh-TW"/>
          </a:p>
        </p:txBody>
      </p:sp>
    </p:spTree>
    <p:extLst>
      <p:ext uri="{BB962C8B-B14F-4D97-AF65-F5344CB8AC3E}">
        <p14:creationId xmlns:p14="http://schemas.microsoft.com/office/powerpoint/2010/main" val="41755064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"/>
          <p:cNvSpPr>
            <a:spLocks noChangeShapeType="1"/>
          </p:cNvSpPr>
          <p:nvPr/>
        </p:nvSpPr>
        <p:spPr bwMode="gray">
          <a:xfrm>
            <a:off x="1143000" y="3200400"/>
            <a:ext cx="0" cy="1676400"/>
          </a:xfrm>
          <a:prstGeom prst="line">
            <a:avLst/>
          </a:prstGeom>
          <a:noFill/>
          <a:ln w="28575">
            <a:solidFill>
              <a:srgbClr val="9933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TW" altLang="en-US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gray">
          <a:xfrm>
            <a:off x="914400" y="3702050"/>
            <a:ext cx="7197725" cy="31750"/>
          </a:xfrm>
          <a:prstGeom prst="rect">
            <a:avLst/>
          </a:prstGeom>
          <a:gradFill rotWithShape="0">
            <a:gsLst>
              <a:gs pos="0">
                <a:srgbClr val="00ECAE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zh-TW" altLang="zh-TW" sz="2400">
              <a:solidFill>
                <a:schemeClr val="tx1"/>
              </a:solidFill>
              <a:effectLst/>
            </a:endParaRPr>
          </a:p>
        </p:txBody>
      </p:sp>
      <p:grpSp>
        <p:nvGrpSpPr>
          <p:cNvPr id="7" name="Group 15"/>
          <p:cNvGrpSpPr>
            <a:grpSpLocks/>
          </p:cNvGrpSpPr>
          <p:nvPr userDrawn="1"/>
        </p:nvGrpSpPr>
        <p:grpSpPr bwMode="auto">
          <a:xfrm>
            <a:off x="1223963" y="1339850"/>
            <a:ext cx="6697662" cy="4179888"/>
            <a:chOff x="0" y="2633"/>
            <a:chExt cx="4219" cy="2633"/>
          </a:xfrm>
        </p:grpSpPr>
        <p:sp>
          <p:nvSpPr>
            <p:cNvPr id="8" name="Rectangle 12"/>
            <p:cNvSpPr>
              <a:spLocks noChangeArrowheads="1"/>
            </p:cNvSpPr>
            <p:nvPr userDrawn="1"/>
          </p:nvSpPr>
          <p:spPr bwMode="gray">
            <a:xfrm>
              <a:off x="0" y="2633"/>
              <a:ext cx="4219" cy="26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bg2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9" name="Rectangle 13"/>
            <p:cNvSpPr>
              <a:spLocks noChangeArrowheads="1"/>
            </p:cNvSpPr>
            <p:nvPr userDrawn="1"/>
          </p:nvSpPr>
          <p:spPr bwMode="gray">
            <a:xfrm>
              <a:off x="0" y="2633"/>
              <a:ext cx="4219" cy="9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bg2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1" lang="en-US" altLang="zh-TW" sz="900" b="1">
                  <a:solidFill>
                    <a:srgbClr val="003333"/>
                  </a:solidFill>
                  <a:effectLst/>
                  <a:latin typeface="Arial" charset="0"/>
                </a:rPr>
                <a:t>  </a:t>
              </a:r>
              <a:r>
                <a:rPr kumimoji="1" lang="en-US" altLang="zh-TW" sz="9300" b="1">
                  <a:solidFill>
                    <a:srgbClr val="003333"/>
                  </a:solidFill>
                  <a:effectLst/>
                  <a:latin typeface="Times New Roman" pitchFamily="18" charset="0"/>
                </a:rPr>
                <a:t> </a:t>
              </a:r>
              <a:r>
                <a:rPr kumimoji="1" lang="en-US" altLang="zh-TW" sz="900" b="1">
                  <a:solidFill>
                    <a:srgbClr val="003333"/>
                  </a:solidFill>
                  <a:effectLst/>
                  <a:latin typeface="Times New Roman" pitchFamily="18" charset="0"/>
                </a:rPr>
                <a:t>                                                                                       </a:t>
              </a:r>
              <a:endParaRPr kumimoji="1" lang="en-US" altLang="zh-TW" sz="900" b="1">
                <a:solidFill>
                  <a:srgbClr val="003333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33600" y="2438400"/>
            <a:ext cx="5943600" cy="1143000"/>
          </a:xfrm>
        </p:spPr>
        <p:txBody>
          <a:bodyPr/>
          <a:lstStyle>
            <a:lvl1pPr algn="r">
              <a:defRPr sz="3200"/>
            </a:lvl1pPr>
          </a:lstStyle>
          <a:p>
            <a:pPr lvl="0"/>
            <a:r>
              <a:rPr lang="en-US" altLang="zh-TW" noProof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810000"/>
            <a:ext cx="5943600" cy="5334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>
                <a:solidFill>
                  <a:srgbClr val="004A48"/>
                </a:solidFill>
                <a:latin typeface="Monotype Corsiva" pitchFamily="66" charset="0"/>
              </a:defRPr>
            </a:lvl1pPr>
          </a:lstStyle>
          <a:p>
            <a:pPr lvl="0"/>
            <a:r>
              <a:rPr lang="en-US" altLang="zh-TW" noProof="0"/>
              <a:t>Click to edit Master subtitle style</a:t>
            </a:r>
          </a:p>
        </p:txBody>
      </p:sp>
      <p:sp>
        <p:nvSpPr>
          <p:cNvPr id="1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b="1"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6C127F95-C5AC-4EE7-97B0-F599D5BEB699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15" name="矩形 1"/>
          <p:cNvSpPr>
            <a:spLocks noChangeArrowheads="1"/>
          </p:cNvSpPr>
          <p:nvPr userDrawn="1"/>
        </p:nvSpPr>
        <p:spPr bwMode="auto">
          <a:xfrm>
            <a:off x="0" y="0"/>
            <a:ext cx="9144000" cy="980728"/>
          </a:xfrm>
          <a:prstGeom prst="rect">
            <a:avLst/>
          </a:prstGeom>
          <a:solidFill>
            <a:srgbClr val="AAEBF4"/>
          </a:solidFill>
          <a:ln>
            <a:noFill/>
          </a:ln>
          <a:extLs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4000" b="1">
                <a:solidFill>
                  <a:schemeClr val="folHlink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1pPr>
            <a:lvl2pPr marL="742950" indent="-285750">
              <a:defRPr sz="4000" b="1">
                <a:solidFill>
                  <a:schemeClr val="folHlink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2pPr>
            <a:lvl3pPr marL="1143000" indent="-228600">
              <a:defRPr sz="4000" b="1">
                <a:solidFill>
                  <a:schemeClr val="folHlink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3pPr>
            <a:lvl4pPr marL="1600200" indent="-228600">
              <a:defRPr sz="4000" b="1">
                <a:solidFill>
                  <a:schemeClr val="folHlink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4pPr>
            <a:lvl5pPr marL="2057400" indent="-228600">
              <a:defRPr sz="4000" b="1">
                <a:solidFill>
                  <a:schemeClr val="folHlink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folHlink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folHlink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folHlink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folHlink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None/>
              <a:defRPr/>
            </a:pPr>
            <a:endParaRPr lang="zh-HK" altLang="en-US"/>
          </a:p>
        </p:txBody>
      </p:sp>
      <p:graphicFrame>
        <p:nvGraphicFramePr>
          <p:cNvPr id="16" name="Object 1037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1459250437"/>
              </p:ext>
            </p:extLst>
          </p:nvPr>
        </p:nvGraphicFramePr>
        <p:xfrm>
          <a:off x="107503" y="1040979"/>
          <a:ext cx="2736305" cy="14519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32" r:id="rId3" imgW="2333333" imgH="1238423" progId="">
                  <p:embed/>
                </p:oleObj>
              </mc:Choice>
              <mc:Fallback>
                <p:oleObj r:id="rId3" imgW="2333333" imgH="1238423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gray">
                      <a:xfrm>
                        <a:off x="107503" y="1040979"/>
                        <a:ext cx="2736305" cy="145191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22"/>
          <p:cNvSpPr>
            <a:spLocks noChangeArrowheads="1"/>
          </p:cNvSpPr>
          <p:nvPr userDrawn="1"/>
        </p:nvSpPr>
        <p:spPr bwMode="auto">
          <a:xfrm>
            <a:off x="0" y="6713620"/>
            <a:ext cx="9144000" cy="144379"/>
          </a:xfrm>
          <a:prstGeom prst="rect">
            <a:avLst/>
          </a:prstGeom>
          <a:solidFill>
            <a:srgbClr val="AAEBF4"/>
          </a:solidFill>
          <a:ln>
            <a:noFill/>
          </a:ln>
          <a:effectLst/>
          <a:extLst/>
        </p:spPr>
        <p:txBody>
          <a:bodyPr wrap="none" lIns="90000" tIns="46800" rIns="90000" bIns="46800" anchor="ctr"/>
          <a:lstStyle>
            <a:lvl1pPr eaLnBrk="0" hangingPunct="0">
              <a:defRPr kumimoji="1" sz="1400">
                <a:solidFill>
                  <a:schemeClr val="tx2"/>
                </a:solidFill>
                <a:latin typeface="新細明體" pitchFamily="18" charset="-120"/>
                <a:ea typeface="新細明體" pitchFamily="18" charset="-120"/>
              </a:defRPr>
            </a:lvl1pPr>
            <a:lvl2pPr marL="742950" indent="-285750" eaLnBrk="0" hangingPunct="0">
              <a:defRPr kumimoji="1" sz="1400">
                <a:solidFill>
                  <a:schemeClr val="tx2"/>
                </a:solidFill>
                <a:latin typeface="新細明體" pitchFamily="18" charset="-120"/>
                <a:ea typeface="新細明體" pitchFamily="18" charset="-120"/>
              </a:defRPr>
            </a:lvl2pPr>
            <a:lvl3pPr marL="1143000" indent="-228600" eaLnBrk="0" hangingPunct="0">
              <a:defRPr kumimoji="1" sz="1400">
                <a:solidFill>
                  <a:schemeClr val="tx2"/>
                </a:solidFill>
                <a:latin typeface="新細明體" pitchFamily="18" charset="-120"/>
                <a:ea typeface="新細明體" pitchFamily="18" charset="-120"/>
              </a:defRPr>
            </a:lvl3pPr>
            <a:lvl4pPr marL="1600200" indent="-228600" eaLnBrk="0" hangingPunct="0">
              <a:defRPr kumimoji="1" sz="1400">
                <a:solidFill>
                  <a:schemeClr val="tx2"/>
                </a:solidFill>
                <a:latin typeface="新細明體" pitchFamily="18" charset="-120"/>
                <a:ea typeface="新細明體" pitchFamily="18" charset="-120"/>
              </a:defRPr>
            </a:lvl4pPr>
            <a:lvl5pPr marL="2057400" indent="-228600" eaLnBrk="0" hangingPunct="0">
              <a:defRPr kumimoji="1" sz="1400">
                <a:solidFill>
                  <a:schemeClr val="tx2"/>
                </a:solidFill>
                <a:latin typeface="新細明體" pitchFamily="18" charset="-120"/>
                <a:ea typeface="新細明體" pitchFamily="18" charset="-12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400">
                <a:solidFill>
                  <a:schemeClr val="tx2"/>
                </a:solidFill>
                <a:latin typeface="新細明體" pitchFamily="18" charset="-120"/>
                <a:ea typeface="新細明體" pitchFamily="18" charset="-12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400">
                <a:solidFill>
                  <a:schemeClr val="tx2"/>
                </a:solidFill>
                <a:latin typeface="新細明體" pitchFamily="18" charset="-120"/>
                <a:ea typeface="新細明體" pitchFamily="18" charset="-12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400">
                <a:solidFill>
                  <a:schemeClr val="tx2"/>
                </a:solidFill>
                <a:latin typeface="新細明體" pitchFamily="18" charset="-120"/>
                <a:ea typeface="新細明體" pitchFamily="18" charset="-12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400">
                <a:solidFill>
                  <a:schemeClr val="tx2"/>
                </a:solidFill>
                <a:latin typeface="新細明體" pitchFamily="18" charset="-120"/>
                <a:ea typeface="新細明體" pitchFamily="18" charset="-120"/>
              </a:defRPr>
            </a:lvl9pPr>
          </a:lstStyle>
          <a:p>
            <a:pPr eaLnBrk="1" hangingPunct="1">
              <a:defRPr/>
            </a:pPr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23515354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103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103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99C93D-C187-4325-8087-537148CA81AA}" type="slidenum">
              <a:rPr lang="en-US" altLang="zh-TW" smtClean="0"/>
              <a:pPr>
                <a:defRPr/>
              </a:pPr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95316179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929438" y="254000"/>
            <a:ext cx="2000250" cy="5827713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928688" y="254000"/>
            <a:ext cx="5848350" cy="5827713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103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103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AA5909-39A4-415C-AA07-432C5E8EFE21}" type="slidenum">
              <a:rPr lang="en-US" altLang="zh-TW" smtClean="0"/>
              <a:pPr>
                <a:defRPr/>
              </a:pPr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695838037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103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103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CA7236-5062-4D1E-B9CD-F5372C213BC2}" type="slidenum">
              <a:rPr lang="en-US" altLang="zh-TW" smtClean="0"/>
              <a:pPr>
                <a:defRPr/>
              </a:pPr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011762046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103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103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AB535-F123-4434-ADD8-A86BF1C872ED}" type="slidenum">
              <a:rPr lang="en-US" altLang="zh-TW" smtClean="0"/>
              <a:pPr>
                <a:defRPr/>
              </a:pPr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028994408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928688" y="1473200"/>
            <a:ext cx="3802062" cy="4608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883150" y="1473200"/>
            <a:ext cx="3803650" cy="4608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103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103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A7BD9E-8F60-4B10-816C-34CAA7252127}" type="slidenum">
              <a:rPr lang="en-US" altLang="zh-TW" smtClean="0"/>
              <a:pPr>
                <a:defRPr/>
              </a:pPr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144428723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Rectangle 103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103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Rectangle 103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BD5BD4-49F7-4BB5-BF6F-53713ECB18B9}" type="slidenum">
              <a:rPr lang="en-US" altLang="zh-TW" smtClean="0"/>
              <a:pPr>
                <a:defRPr/>
              </a:pPr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4148992149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103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103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AEACE-E9E3-4C0A-A21A-AF6B25DEF7D8}" type="slidenum">
              <a:rPr lang="en-US" altLang="zh-TW" smtClean="0"/>
              <a:pPr>
                <a:defRPr/>
              </a:pPr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867826104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3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" name="Rectangle 103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103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8D0F84-5112-46CC-8C85-5AAB423749D7}" type="slidenum">
              <a:rPr lang="en-US" altLang="zh-TW" smtClean="0"/>
              <a:pPr>
                <a:defRPr/>
              </a:pPr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831767387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103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103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FF169-FE1F-4A10-9468-5561141119D0}" type="slidenum">
              <a:rPr lang="en-US" altLang="zh-TW" smtClean="0"/>
              <a:pPr>
                <a:defRPr/>
              </a:pPr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685727517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103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103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4F8A61-C9EA-48AD-B966-80A957E4C8C4}" type="slidenum">
              <a:rPr lang="en-US" altLang="zh-TW" smtClean="0"/>
              <a:pPr>
                <a:defRPr/>
              </a:pPr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299434241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"/>
          <p:cNvSpPr>
            <a:spLocks noChangeArrowheads="1"/>
          </p:cNvSpPr>
          <p:nvPr userDrawn="1"/>
        </p:nvSpPr>
        <p:spPr bwMode="auto">
          <a:xfrm>
            <a:off x="0" y="0"/>
            <a:ext cx="9144000" cy="976313"/>
          </a:xfrm>
          <a:prstGeom prst="rect">
            <a:avLst/>
          </a:prstGeom>
          <a:solidFill>
            <a:srgbClr val="AAEBF4"/>
          </a:solidFill>
          <a:ln>
            <a:noFill/>
          </a:ln>
          <a:extLs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4000" b="1">
                <a:solidFill>
                  <a:schemeClr val="folHlink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1pPr>
            <a:lvl2pPr marL="742950" indent="-285750">
              <a:defRPr sz="4000" b="1">
                <a:solidFill>
                  <a:schemeClr val="folHlink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2pPr>
            <a:lvl3pPr marL="1143000" indent="-228600">
              <a:defRPr sz="4000" b="1">
                <a:solidFill>
                  <a:schemeClr val="folHlink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3pPr>
            <a:lvl4pPr marL="1600200" indent="-228600">
              <a:defRPr sz="4000" b="1">
                <a:solidFill>
                  <a:schemeClr val="folHlink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4pPr>
            <a:lvl5pPr marL="2057400" indent="-228600">
              <a:defRPr sz="4000" b="1">
                <a:solidFill>
                  <a:schemeClr val="folHlink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folHlink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folHlink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folHlink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folHlink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None/>
              <a:defRPr/>
            </a:pPr>
            <a:endParaRPr lang="zh-HK" altLang="en-US"/>
          </a:p>
        </p:txBody>
      </p:sp>
      <p:sp>
        <p:nvSpPr>
          <p:cNvPr id="1026" name="Rectangle 1026"/>
          <p:cNvSpPr>
            <a:spLocks noChangeArrowheads="1"/>
          </p:cNvSpPr>
          <p:nvPr/>
        </p:nvSpPr>
        <p:spPr bwMode="gray">
          <a:xfrm>
            <a:off x="1538287" y="330200"/>
            <a:ext cx="45719" cy="900113"/>
          </a:xfrm>
          <a:prstGeom prst="rect">
            <a:avLst/>
          </a:prstGeom>
          <a:solidFill>
            <a:srgbClr val="33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zh-TW" altLang="zh-TW" sz="2400">
              <a:solidFill>
                <a:schemeClr val="tx1"/>
              </a:solidFill>
              <a:effectLst/>
            </a:endParaRPr>
          </a:p>
        </p:txBody>
      </p:sp>
      <p:sp>
        <p:nvSpPr>
          <p:cNvPr id="1027" name="Rectangle 1027"/>
          <p:cNvSpPr>
            <a:spLocks noChangeArrowheads="1"/>
          </p:cNvSpPr>
          <p:nvPr/>
        </p:nvSpPr>
        <p:spPr bwMode="gray">
          <a:xfrm>
            <a:off x="471488" y="1016000"/>
            <a:ext cx="8226425" cy="317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zh-TW" altLang="zh-TW" sz="2400">
              <a:solidFill>
                <a:schemeClr val="tx1"/>
              </a:solidFill>
              <a:effectLst/>
            </a:endParaRPr>
          </a:p>
        </p:txBody>
      </p:sp>
      <p:sp>
        <p:nvSpPr>
          <p:cNvPr id="14340" name="Rectangle 1028"/>
          <p:cNvSpPr>
            <a:spLocks noGrp="1" noChangeArrowheads="1"/>
          </p:cNvSpPr>
          <p:nvPr>
            <p:ph type="title"/>
          </p:nvPr>
        </p:nvSpPr>
        <p:spPr bwMode="auto">
          <a:xfrm>
            <a:off x="1766888" y="254000"/>
            <a:ext cx="7162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title style</a:t>
            </a:r>
          </a:p>
        </p:txBody>
      </p:sp>
      <p:sp>
        <p:nvSpPr>
          <p:cNvPr id="14341" name="Rectangle 10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928688" y="1473200"/>
            <a:ext cx="7758112" cy="460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</p:txBody>
      </p:sp>
      <p:sp>
        <p:nvSpPr>
          <p:cNvPr id="14342" name="Rectangle 103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28688" y="6273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000" smtClean="0">
                <a:solidFill>
                  <a:schemeClr val="tx1"/>
                </a:solidFill>
                <a:effectLst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4343" name="Rectangle 103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67088" y="62738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000" smtClean="0">
                <a:solidFill>
                  <a:schemeClr val="tx1"/>
                </a:solidFill>
                <a:effectLst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33" name="Rectangle 1034"/>
          <p:cNvSpPr>
            <a:spLocks noChangeArrowheads="1"/>
          </p:cNvSpPr>
          <p:nvPr/>
        </p:nvSpPr>
        <p:spPr bwMode="gray">
          <a:xfrm>
            <a:off x="1538287" y="330201"/>
            <a:ext cx="45719" cy="838200"/>
          </a:xfrm>
          <a:prstGeom prst="rect">
            <a:avLst/>
          </a:prstGeom>
          <a:solidFill>
            <a:srgbClr val="33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zh-TW" altLang="zh-TW" sz="2400">
              <a:solidFill>
                <a:schemeClr val="tx1"/>
              </a:solidFill>
              <a:effectLst/>
            </a:endParaRPr>
          </a:p>
        </p:txBody>
      </p:sp>
      <p:sp>
        <p:nvSpPr>
          <p:cNvPr id="1034" name="Rectangle 1035"/>
          <p:cNvSpPr>
            <a:spLocks noChangeArrowheads="1"/>
          </p:cNvSpPr>
          <p:nvPr/>
        </p:nvSpPr>
        <p:spPr bwMode="gray">
          <a:xfrm>
            <a:off x="471488" y="1016000"/>
            <a:ext cx="8226425" cy="31750"/>
          </a:xfrm>
          <a:prstGeom prst="rect">
            <a:avLst/>
          </a:prstGeom>
          <a:solidFill>
            <a:srgbClr val="3F8DA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zh-TW" altLang="zh-TW" sz="2400">
              <a:solidFill>
                <a:schemeClr val="tx1"/>
              </a:solidFill>
              <a:effectLst/>
            </a:endParaRPr>
          </a:p>
        </p:txBody>
      </p:sp>
      <p:sp>
        <p:nvSpPr>
          <p:cNvPr id="1035" name="Rectangle 1036"/>
          <p:cNvSpPr>
            <a:spLocks noChangeArrowheads="1"/>
          </p:cNvSpPr>
          <p:nvPr/>
        </p:nvSpPr>
        <p:spPr bwMode="gray">
          <a:xfrm>
            <a:off x="3519488" y="1092200"/>
            <a:ext cx="3959225" cy="31750"/>
          </a:xfrm>
          <a:prstGeom prst="rect">
            <a:avLst/>
          </a:prstGeom>
          <a:gradFill rotWithShape="0">
            <a:gsLst>
              <a:gs pos="0">
                <a:srgbClr val="3F8DA5"/>
              </a:gs>
              <a:gs pos="100000">
                <a:srgbClr val="9BCAD9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zh-TW" altLang="zh-TW" sz="2400">
              <a:solidFill>
                <a:schemeClr val="tx1"/>
              </a:solidFill>
              <a:effectLst/>
            </a:endParaRPr>
          </a:p>
        </p:txBody>
      </p:sp>
      <p:sp>
        <p:nvSpPr>
          <p:cNvPr id="1036" name="Rectangle 1037"/>
          <p:cNvSpPr>
            <a:spLocks noChangeArrowheads="1"/>
          </p:cNvSpPr>
          <p:nvPr/>
        </p:nvSpPr>
        <p:spPr bwMode="gray">
          <a:xfrm>
            <a:off x="5572125" y="1187450"/>
            <a:ext cx="2519363" cy="31750"/>
          </a:xfrm>
          <a:prstGeom prst="rect">
            <a:avLst/>
          </a:prstGeom>
          <a:solidFill>
            <a:srgbClr val="A1CD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zh-TW" altLang="zh-TW" sz="2400">
              <a:solidFill>
                <a:schemeClr val="tx1"/>
              </a:solidFill>
              <a:effectLst/>
            </a:endParaRPr>
          </a:p>
        </p:txBody>
      </p:sp>
      <p:sp>
        <p:nvSpPr>
          <p:cNvPr id="14344" name="Rectangle 103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96088" y="6273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000" b="1" smtClean="0">
                <a:solidFill>
                  <a:schemeClr val="tx1"/>
                </a:solidFill>
                <a:effectLst/>
              </a:defRPr>
            </a:lvl1pPr>
          </a:lstStyle>
          <a:p>
            <a:pPr>
              <a:defRPr/>
            </a:pPr>
            <a:fld id="{E978D933-A472-4D26-9BDB-03C44288B13F}" type="slidenum">
              <a:rPr lang="en-US" altLang="zh-TW" smtClean="0"/>
              <a:pPr>
                <a:defRPr/>
              </a:pPr>
              <a:t>‹#›</a:t>
            </a:fld>
            <a:endParaRPr lang="en-US" altLang="zh-TW" dirty="0"/>
          </a:p>
        </p:txBody>
      </p:sp>
      <p:sp>
        <p:nvSpPr>
          <p:cNvPr id="15" name="Rectangle 22"/>
          <p:cNvSpPr>
            <a:spLocks noChangeArrowheads="1"/>
          </p:cNvSpPr>
          <p:nvPr userDrawn="1"/>
        </p:nvSpPr>
        <p:spPr bwMode="auto">
          <a:xfrm>
            <a:off x="0" y="6713620"/>
            <a:ext cx="9144000" cy="144379"/>
          </a:xfrm>
          <a:prstGeom prst="rect">
            <a:avLst/>
          </a:prstGeom>
          <a:solidFill>
            <a:srgbClr val="AAEBF4"/>
          </a:solidFill>
          <a:ln>
            <a:noFill/>
          </a:ln>
          <a:effectLst/>
          <a:extLst/>
        </p:spPr>
        <p:txBody>
          <a:bodyPr wrap="none" lIns="90000" tIns="46800" rIns="90000" bIns="46800" anchor="ctr"/>
          <a:lstStyle>
            <a:lvl1pPr eaLnBrk="0" hangingPunct="0">
              <a:defRPr kumimoji="1" sz="1400">
                <a:solidFill>
                  <a:schemeClr val="tx2"/>
                </a:solidFill>
                <a:latin typeface="新細明體" pitchFamily="18" charset="-120"/>
                <a:ea typeface="新細明體" pitchFamily="18" charset="-120"/>
              </a:defRPr>
            </a:lvl1pPr>
            <a:lvl2pPr marL="742950" indent="-285750" eaLnBrk="0" hangingPunct="0">
              <a:defRPr kumimoji="1" sz="1400">
                <a:solidFill>
                  <a:schemeClr val="tx2"/>
                </a:solidFill>
                <a:latin typeface="新細明體" pitchFamily="18" charset="-120"/>
                <a:ea typeface="新細明體" pitchFamily="18" charset="-120"/>
              </a:defRPr>
            </a:lvl2pPr>
            <a:lvl3pPr marL="1143000" indent="-228600" eaLnBrk="0" hangingPunct="0">
              <a:defRPr kumimoji="1" sz="1400">
                <a:solidFill>
                  <a:schemeClr val="tx2"/>
                </a:solidFill>
                <a:latin typeface="新細明體" pitchFamily="18" charset="-120"/>
                <a:ea typeface="新細明體" pitchFamily="18" charset="-120"/>
              </a:defRPr>
            </a:lvl3pPr>
            <a:lvl4pPr marL="1600200" indent="-228600" eaLnBrk="0" hangingPunct="0">
              <a:defRPr kumimoji="1" sz="1400">
                <a:solidFill>
                  <a:schemeClr val="tx2"/>
                </a:solidFill>
                <a:latin typeface="新細明體" pitchFamily="18" charset="-120"/>
                <a:ea typeface="新細明體" pitchFamily="18" charset="-120"/>
              </a:defRPr>
            </a:lvl4pPr>
            <a:lvl5pPr marL="2057400" indent="-228600" eaLnBrk="0" hangingPunct="0">
              <a:defRPr kumimoji="1" sz="1400">
                <a:solidFill>
                  <a:schemeClr val="tx2"/>
                </a:solidFill>
                <a:latin typeface="新細明體" pitchFamily="18" charset="-120"/>
                <a:ea typeface="新細明體" pitchFamily="18" charset="-12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400">
                <a:solidFill>
                  <a:schemeClr val="tx2"/>
                </a:solidFill>
                <a:latin typeface="新細明體" pitchFamily="18" charset="-120"/>
                <a:ea typeface="新細明體" pitchFamily="18" charset="-12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400">
                <a:solidFill>
                  <a:schemeClr val="tx2"/>
                </a:solidFill>
                <a:latin typeface="新細明體" pitchFamily="18" charset="-120"/>
                <a:ea typeface="新細明體" pitchFamily="18" charset="-12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400">
                <a:solidFill>
                  <a:schemeClr val="tx2"/>
                </a:solidFill>
                <a:latin typeface="新細明體" pitchFamily="18" charset="-120"/>
                <a:ea typeface="新細明體" pitchFamily="18" charset="-12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400">
                <a:solidFill>
                  <a:schemeClr val="tx2"/>
                </a:solidFill>
                <a:latin typeface="新細明體" pitchFamily="18" charset="-120"/>
                <a:ea typeface="新細明體" pitchFamily="18" charset="-120"/>
              </a:defRPr>
            </a:lvl9pPr>
          </a:lstStyle>
          <a:p>
            <a:pPr eaLnBrk="1" hangingPunct="1">
              <a:defRPr/>
            </a:pPr>
            <a:endParaRPr lang="zh-HK" altLang="en-US"/>
          </a:p>
        </p:txBody>
      </p:sp>
      <p:graphicFrame>
        <p:nvGraphicFramePr>
          <p:cNvPr id="17" name="Object 1037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588545075"/>
              </p:ext>
            </p:extLst>
          </p:nvPr>
        </p:nvGraphicFramePr>
        <p:xfrm>
          <a:off x="7694" y="151729"/>
          <a:ext cx="1562344" cy="8289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087" r:id="rId14" imgW="2333333" imgH="1238423" progId="">
                  <p:embed/>
                </p:oleObj>
              </mc:Choice>
              <mc:Fallback>
                <p:oleObj r:id="rId14" imgW="2333333" imgH="1238423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gray">
                      <a:xfrm>
                        <a:off x="7694" y="151729"/>
                        <a:ext cx="1562344" cy="82899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rgbClr val="660066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55000"/>
        <a:buFont typeface="Wingdings" pitchFamily="2" charset="2"/>
        <a:buChar char="n"/>
        <a:defRPr sz="2000">
          <a:solidFill>
            <a:srgbClr val="9900CC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>
          <a:solidFill>
            <a:srgbClr val="6600CC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1600">
          <a:solidFill>
            <a:srgbClr val="333399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圖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2257" y="3763942"/>
            <a:ext cx="6467475" cy="914400"/>
          </a:xfrm>
          <a:prstGeom prst="rect">
            <a:avLst/>
          </a:prstGeom>
        </p:spPr>
      </p:pic>
      <p:sp>
        <p:nvSpPr>
          <p:cNvPr id="1034" name="Text Box 10"/>
          <p:cNvSpPr txBox="1">
            <a:spLocks noChangeArrowheads="1"/>
          </p:cNvSpPr>
          <p:nvPr/>
        </p:nvSpPr>
        <p:spPr bwMode="gray">
          <a:xfrm>
            <a:off x="467544" y="5478323"/>
            <a:ext cx="264687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1" lang="zh-TW" altLang="en-US" sz="2400" b="1" dirty="0">
                <a:solidFill>
                  <a:srgbClr val="0070C0"/>
                </a:solidFill>
                <a:effectLst/>
                <a:latin typeface="微軟正黑體" pitchFamily="34" charset="-120"/>
                <a:ea typeface="微軟正黑體" pitchFamily="34" charset="-120"/>
              </a:rPr>
              <a:t>教育局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1" lang="zh-TW" altLang="en-US" sz="2400" b="1" dirty="0">
                <a:solidFill>
                  <a:srgbClr val="0070C0"/>
                </a:solidFill>
                <a:effectLst/>
                <a:latin typeface="微軟正黑體" pitchFamily="34" charset="-120"/>
                <a:ea typeface="微軟正黑體" pitchFamily="34" charset="-120"/>
              </a:rPr>
              <a:t>系統及資訊管理組</a:t>
            </a:r>
          </a:p>
        </p:txBody>
      </p:sp>
      <p:sp>
        <p:nvSpPr>
          <p:cNvPr id="2" name="矩形 1"/>
          <p:cNvSpPr/>
          <p:nvPr/>
        </p:nvSpPr>
        <p:spPr>
          <a:xfrm>
            <a:off x="755576" y="2520424"/>
            <a:ext cx="75608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buNone/>
              <a:defRPr/>
            </a:pPr>
            <a:r>
              <a:rPr lang="zh-TW" altLang="en-US" sz="7200" b="1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學生相關模組</a:t>
            </a:r>
            <a:endParaRPr lang="en-US" altLang="zh-TW" sz="7200" b="1" dirty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標題 1"/>
          <p:cNvSpPr txBox="1">
            <a:spLocks/>
          </p:cNvSpPr>
          <p:nvPr/>
        </p:nvSpPr>
        <p:spPr bwMode="auto">
          <a:xfrm>
            <a:off x="0" y="115888"/>
            <a:ext cx="9144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ungsuh" pitchFamily="18" charset="-127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9pPr>
          </a:lstStyle>
          <a:p>
            <a:pPr algn="ctr">
              <a:buNone/>
            </a:pPr>
            <a:r>
              <a:rPr lang="zh-TW" altLang="en-US" sz="4000" kern="0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「網上校管系統」新學年策劃簡介會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127F95-C5AC-4EE7-97B0-F599D5BEB699}" type="slidenum">
              <a:rPr lang="en-US" altLang="zh-TW" smtClean="0"/>
              <a:pPr>
                <a:defRPr/>
              </a:pPr>
              <a:t>1</a:t>
            </a:fld>
            <a:endParaRPr lang="en-US" altLang="zh-TW" dirty="0"/>
          </a:p>
        </p:txBody>
      </p:sp>
      <p:grpSp>
        <p:nvGrpSpPr>
          <p:cNvPr id="8" name="群組 7"/>
          <p:cNvGrpSpPr/>
          <p:nvPr/>
        </p:nvGrpSpPr>
        <p:grpSpPr>
          <a:xfrm>
            <a:off x="2051720" y="4581128"/>
            <a:ext cx="5105139" cy="1282546"/>
            <a:chOff x="1262697" y="3843863"/>
            <a:chExt cx="5757576" cy="1445636"/>
          </a:xfrm>
        </p:grpSpPr>
        <p:pic>
          <p:nvPicPr>
            <p:cNvPr id="6" name="圖片 5"/>
            <p:cNvPicPr>
              <a:picLocks noChangeAspect="1"/>
            </p:cNvPicPr>
            <p:nvPr/>
          </p:nvPicPr>
          <p:blipFill rotWithShape="1">
            <a:blip r:embed="rId4"/>
            <a:srcRect l="13639" t="18500" r="57855" b="73646"/>
            <a:stretch/>
          </p:blipFill>
          <p:spPr>
            <a:xfrm>
              <a:off x="1262697" y="3843863"/>
              <a:ext cx="5757576" cy="1445636"/>
            </a:xfrm>
            <a:prstGeom prst="rect">
              <a:avLst/>
            </a:prstGeom>
          </p:spPr>
        </p:pic>
        <p:pic>
          <p:nvPicPr>
            <p:cNvPr id="7" name="圖片 6"/>
            <p:cNvPicPr>
              <a:picLocks noChangeAspect="1"/>
            </p:cNvPicPr>
            <p:nvPr/>
          </p:nvPicPr>
          <p:blipFill rotWithShape="1">
            <a:blip r:embed="rId4"/>
            <a:srcRect l="31408" t="23242" r="67523" b="73646"/>
            <a:stretch/>
          </p:blipFill>
          <p:spPr>
            <a:xfrm>
              <a:off x="5292080" y="4594563"/>
              <a:ext cx="576065" cy="634637"/>
            </a:xfrm>
            <a:prstGeom prst="rect">
              <a:avLst/>
            </a:prstGeom>
          </p:spPr>
        </p:pic>
      </p:grpSp>
      <p:sp>
        <p:nvSpPr>
          <p:cNvPr id="9" name="矩形 8"/>
          <p:cNvSpPr/>
          <p:nvPr/>
        </p:nvSpPr>
        <p:spPr bwMode="auto">
          <a:xfrm>
            <a:off x="3419872" y="4204190"/>
            <a:ext cx="1727221" cy="352596"/>
          </a:xfrm>
          <a:prstGeom prst="rect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Char char="n"/>
              <a:tabLst/>
            </a:pPr>
            <a:endParaRPr kumimoji="0" lang="zh-HK" altLang="en-US" sz="2000" b="0" i="0" u="none" strike="noStrike" cap="none" normalizeH="0" baseline="0">
              <a:ln>
                <a:noFill/>
              </a:ln>
              <a:solidFill>
                <a:srgbClr val="99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新細明體" pitchFamily="18" charset="-12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0452" y="3977463"/>
            <a:ext cx="3105484" cy="2592181"/>
          </a:xfrm>
          <a:prstGeom prst="rect">
            <a:avLst/>
          </a:prstGeom>
        </p:spPr>
      </p:pic>
      <p:sp>
        <p:nvSpPr>
          <p:cNvPr id="171013" name="Rectangle 5"/>
          <p:cNvSpPr>
            <a:spLocks noGrp="1" noChangeArrowheads="1"/>
          </p:cNvSpPr>
          <p:nvPr>
            <p:ph type="title"/>
          </p:nvPr>
        </p:nvSpPr>
        <p:spPr>
          <a:xfrm>
            <a:off x="1547664" y="254000"/>
            <a:ext cx="7162800" cy="762000"/>
          </a:xfrm>
        </p:spPr>
        <p:txBody>
          <a:bodyPr/>
          <a:lstStyle/>
          <a:p>
            <a:pPr eaLnBrk="1" hangingPunct="1">
              <a:defRPr/>
            </a:pPr>
            <a:r>
              <a:rPr lang="zh-TW" altLang="en-US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學生資料 </a:t>
            </a:r>
            <a:r>
              <a:rPr lang="en-US" altLang="zh-TW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(STU) – </a:t>
            </a:r>
            <a:r>
              <a:rPr lang="zh-TW" altLang="en-US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大量更新學生資料</a:t>
            </a:r>
            <a:endParaRPr lang="zh-TW" altLang="en-US" sz="3200" dirty="0">
              <a:solidFill>
                <a:schemeClr val="tx1"/>
              </a:solidFill>
            </a:endParaRPr>
          </a:p>
        </p:txBody>
      </p:sp>
      <p:sp>
        <p:nvSpPr>
          <p:cNvPr id="41996" name="投影片編號版面配置區 2"/>
          <p:cNvSpPr>
            <a:spLocks noGrp="1"/>
          </p:cNvSpPr>
          <p:nvPr>
            <p:ph type="sldNum" sz="quarter" idx="12"/>
          </p:nvPr>
        </p:nvSpPr>
        <p:spPr>
          <a:xfrm>
            <a:off x="6796088" y="6284168"/>
            <a:ext cx="1905000" cy="457200"/>
          </a:xfrm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CE17425-C475-418B-9CFE-C4D33766B870}" type="slidenum">
              <a:rPr lang="en-US" altLang="zh-TW" sz="1000" smtClean="0">
                <a:solidFill>
                  <a:schemeClr val="tx1"/>
                </a:solidFill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en-US" altLang="zh-TW" sz="1000" dirty="0">
              <a:solidFill>
                <a:schemeClr val="tx1"/>
              </a:solidFill>
              <a:latin typeface="Tahoma" panose="020B0604030504040204" pitchFamily="34" charset="0"/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1152735" y="3124080"/>
            <a:ext cx="3851313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Pct val="90000"/>
              <a:buNone/>
            </a:pPr>
            <a:r>
              <a:rPr lang="zh-TW" altLang="en-US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留意儲存格的格式及所用的代碼表是否正確</a:t>
            </a:r>
            <a:endParaRPr lang="en-US" altLang="zh-TW" dirty="0">
              <a:solidFill>
                <a:srgbClr val="FF0000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1992" name="Line 10"/>
          <p:cNvSpPr>
            <a:spLocks noChangeShapeType="1"/>
          </p:cNvSpPr>
          <p:nvPr/>
        </p:nvSpPr>
        <p:spPr bwMode="auto">
          <a:xfrm flipH="1">
            <a:off x="3738661" y="2710208"/>
            <a:ext cx="3240251" cy="409149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HK" altLang="en-US"/>
          </a:p>
        </p:txBody>
      </p:sp>
      <p:sp>
        <p:nvSpPr>
          <p:cNvPr id="41994" name="Line 13"/>
          <p:cNvSpPr>
            <a:spLocks noChangeShapeType="1"/>
          </p:cNvSpPr>
          <p:nvPr/>
        </p:nvSpPr>
        <p:spPr bwMode="auto">
          <a:xfrm>
            <a:off x="1619672" y="2852936"/>
            <a:ext cx="1296144" cy="300993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HK" altLang="en-US"/>
          </a:p>
        </p:txBody>
      </p:sp>
      <p:grpSp>
        <p:nvGrpSpPr>
          <p:cNvPr id="6" name="Group 5"/>
          <p:cNvGrpSpPr/>
          <p:nvPr/>
        </p:nvGrpSpPr>
        <p:grpSpPr>
          <a:xfrm>
            <a:off x="179512" y="1394769"/>
            <a:ext cx="8800398" cy="1234445"/>
            <a:chOff x="179512" y="1394769"/>
            <a:chExt cx="8800398" cy="1234445"/>
          </a:xfrm>
        </p:grpSpPr>
        <p:pic>
          <p:nvPicPr>
            <p:cNvPr id="3" name="圖片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9512" y="1394769"/>
              <a:ext cx="8800398" cy="1234445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/>
          </p:nvSpPr>
          <p:spPr bwMode="auto">
            <a:xfrm>
              <a:off x="3251200" y="1625600"/>
              <a:ext cx="70375" cy="219224"/>
            </a:xfrm>
            <a:prstGeom prst="rect">
              <a:avLst/>
            </a:prstGeom>
            <a:ln w="9525">
              <a:headEnd type="none" w="med" len="med"/>
              <a:tailEnd type="none" w="med" len="med"/>
            </a:ln>
            <a:extLst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742950" marR="0" indent="-2857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CC0099"/>
                </a:buClr>
                <a:buSzPct val="55000"/>
                <a:buFont typeface="Wingdings" pitchFamily="2" charset="2"/>
                <a:buChar char="n"/>
                <a:tabLst/>
              </a:pPr>
              <a:endParaRPr kumimoji="0" lang="zh-TW" altLang="en-US" sz="2000" b="0" i="0" u="none" strike="noStrike" cap="none" normalizeH="0" baseline="0">
                <a:ln>
                  <a:noFill/>
                </a:ln>
                <a:solidFill>
                  <a:srgbClr val="99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新細明體" pitchFamily="18" charset="-120"/>
              </a:endParaRPr>
            </a:p>
          </p:txBody>
        </p:sp>
      </p:grpSp>
      <p:sp>
        <p:nvSpPr>
          <p:cNvPr id="41997" name="Oval 7"/>
          <p:cNvSpPr>
            <a:spLocks noChangeArrowheads="1"/>
          </p:cNvSpPr>
          <p:nvPr/>
        </p:nvSpPr>
        <p:spPr bwMode="auto">
          <a:xfrm>
            <a:off x="4233044" y="2221097"/>
            <a:ext cx="1792040" cy="466725"/>
          </a:xfrm>
          <a:prstGeom prst="ellipse">
            <a:avLst/>
          </a:prstGeom>
          <a:noFill/>
          <a:ln w="28575" algn="ctr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HK" altLang="en-US" sz="2000">
              <a:solidFill>
                <a:srgbClr val="0000FF"/>
              </a:solidFill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91707" y="3282678"/>
            <a:ext cx="4015954" cy="3108394"/>
          </a:xfrm>
          <a:prstGeom prst="rect">
            <a:avLst/>
          </a:prstGeom>
        </p:spPr>
      </p:pic>
      <p:pic>
        <p:nvPicPr>
          <p:cNvPr id="171017" name="Picture 9"/>
          <p:cNvPicPr>
            <a:picLocks noChangeAspect="1" noChangeArrowheads="1"/>
          </p:cNvPicPr>
          <p:nvPr/>
        </p:nvPicPr>
        <p:blipFill>
          <a:blip r:embed="rId6"/>
          <a:srcRect l="68669" t="15733" r="12874" b="77365"/>
          <a:stretch>
            <a:fillRect/>
          </a:stretch>
        </p:blipFill>
        <p:spPr bwMode="auto">
          <a:xfrm>
            <a:off x="889155" y="2387207"/>
            <a:ext cx="2736850" cy="766762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171019" name="Picture 11"/>
          <p:cNvPicPr>
            <a:picLocks noChangeAspect="1" noChangeArrowheads="1"/>
          </p:cNvPicPr>
          <p:nvPr/>
        </p:nvPicPr>
        <p:blipFill rotWithShape="1">
          <a:blip r:embed="rId6"/>
          <a:srcRect l="22633" t="14757" r="61644" b="78342"/>
          <a:stretch/>
        </p:blipFill>
        <p:spPr bwMode="auto">
          <a:xfrm>
            <a:off x="6674235" y="2407424"/>
            <a:ext cx="2333426" cy="768350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41989" name="Oval 7"/>
          <p:cNvSpPr>
            <a:spLocks noChangeArrowheads="1"/>
          </p:cNvSpPr>
          <p:nvPr/>
        </p:nvSpPr>
        <p:spPr bwMode="auto">
          <a:xfrm>
            <a:off x="81436" y="2237364"/>
            <a:ext cx="900162" cy="498475"/>
          </a:xfrm>
          <a:prstGeom prst="ellipse">
            <a:avLst/>
          </a:prstGeom>
          <a:noFill/>
          <a:ln w="28575" algn="ctr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HK" altLang="en-US" sz="200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156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3" y="2975542"/>
            <a:ext cx="6511069" cy="2811250"/>
          </a:xfrm>
          <a:prstGeom prst="rect">
            <a:avLst/>
          </a:prstGeom>
        </p:spPr>
      </p:pic>
      <p:sp>
        <p:nvSpPr>
          <p:cNvPr id="149507" name="Rectangle 3"/>
          <p:cNvSpPr>
            <a:spLocks noChangeArrowheads="1"/>
          </p:cNvSpPr>
          <p:nvPr/>
        </p:nvSpPr>
        <p:spPr bwMode="auto">
          <a:xfrm>
            <a:off x="1043608" y="3789040"/>
            <a:ext cx="864096" cy="151565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TW" altLang="en-US"/>
          </a:p>
        </p:txBody>
      </p:sp>
      <p:sp>
        <p:nvSpPr>
          <p:cNvPr id="149508" name="Rectangle 4"/>
          <p:cNvSpPr>
            <a:spLocks noGrp="1" noChangeArrowheads="1"/>
          </p:cNvSpPr>
          <p:nvPr>
            <p:ph type="title"/>
          </p:nvPr>
        </p:nvSpPr>
        <p:spPr>
          <a:xfrm>
            <a:off x="1547664" y="254000"/>
            <a:ext cx="7162800" cy="7620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zh-TW" altLang="en-US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學生資料 </a:t>
            </a:r>
            <a:r>
              <a:rPr lang="en-US" altLang="zh-TW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(STU) –</a:t>
            </a:r>
            <a:r>
              <a:rPr lang="zh-TW" altLang="en-US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 大量更新</a:t>
            </a:r>
            <a:r>
              <a:rPr lang="zh-TW" altLang="en-US" sz="3200" dirty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監護人</a:t>
            </a:r>
            <a:r>
              <a:rPr lang="zh-TW" altLang="en-US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資料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CA7236-5062-4D1E-B9CD-F5372C213BC2}" type="slidenum">
              <a:rPr lang="en-US" altLang="zh-TW" smtClean="0"/>
              <a:pPr>
                <a:defRPr/>
              </a:pPr>
              <a:t>11</a:t>
            </a:fld>
            <a:endParaRPr lang="en-US" altLang="zh-TW" dirty="0"/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gray">
          <a:xfrm>
            <a:off x="323850" y="1253078"/>
            <a:ext cx="8632825" cy="181588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marL="0" lvl="1">
              <a:spcBef>
                <a:spcPts val="0"/>
              </a:spcBef>
              <a:buNone/>
              <a:defRPr/>
            </a:pPr>
            <a:r>
              <a:rPr lang="zh-TW" altLang="en-US" sz="28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先決條件：未過渡到新學年</a:t>
            </a:r>
          </a:p>
          <a:p>
            <a:pPr eaLnBrk="1" hangingPunct="1">
              <a:spcBef>
                <a:spcPts val="0"/>
              </a:spcBef>
              <a:buNone/>
              <a:defRPr/>
            </a:pP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1. 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學生資料 </a:t>
            </a: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&gt; 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資料上載 </a:t>
            </a: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&gt; </a:t>
            </a:r>
            <a:r>
              <a:rPr kumimoji="1" lang="zh-TW" altLang="en-US" sz="2800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監護人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資料</a:t>
            </a:r>
            <a:endParaRPr kumimoji="1" lang="en-US" altLang="zh-TW" sz="2800" dirty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eaLnBrk="1" hangingPunct="1">
              <a:spcBef>
                <a:spcPts val="0"/>
              </a:spcBef>
              <a:buNone/>
              <a:defRPr/>
            </a:pP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2.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 下載</a:t>
            </a: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[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班別資料</a:t>
            </a: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]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外，也要下載</a:t>
            </a: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[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樣本代碼表</a:t>
            </a: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]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參考。</a:t>
            </a:r>
            <a:endParaRPr kumimoji="1" lang="en-US" altLang="zh-TW" sz="2800" dirty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eaLnBrk="1" hangingPunct="1">
              <a:spcBef>
                <a:spcPts val="0"/>
              </a:spcBef>
              <a:buNone/>
              <a:defRPr/>
            </a:pP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註</a:t>
            </a: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上載檔案內的學生紀錄不多於</a:t>
            </a: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100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個 </a:t>
            </a: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 rotWithShape="1">
          <a:blip r:embed="rId3"/>
          <a:srcRect l="17854" t="68689" r="58419" b="24973"/>
          <a:stretch/>
        </p:blipFill>
        <p:spPr>
          <a:xfrm>
            <a:off x="539552" y="5769369"/>
            <a:ext cx="3070296" cy="678561"/>
          </a:xfrm>
          <a:prstGeom prst="rect">
            <a:avLst/>
          </a:prstGeom>
        </p:spPr>
      </p:pic>
      <p:pic>
        <p:nvPicPr>
          <p:cNvPr id="15" name="圖片 14"/>
          <p:cNvPicPr>
            <a:picLocks noChangeAspect="1"/>
          </p:cNvPicPr>
          <p:nvPr/>
        </p:nvPicPr>
        <p:blipFill rotWithShape="1">
          <a:blip r:embed="rId3"/>
          <a:srcRect l="17854" t="61735" r="58643" b="31392"/>
          <a:stretch/>
        </p:blipFill>
        <p:spPr>
          <a:xfrm>
            <a:off x="4546432" y="5769369"/>
            <a:ext cx="2826658" cy="683967"/>
          </a:xfrm>
          <a:prstGeom prst="rect">
            <a:avLst/>
          </a:prstGeom>
        </p:spPr>
      </p:pic>
      <p:sp>
        <p:nvSpPr>
          <p:cNvPr id="11" name="Oval 7"/>
          <p:cNvSpPr>
            <a:spLocks noChangeArrowheads="1"/>
          </p:cNvSpPr>
          <p:nvPr/>
        </p:nvSpPr>
        <p:spPr bwMode="auto">
          <a:xfrm>
            <a:off x="4826906" y="5539866"/>
            <a:ext cx="719757" cy="238739"/>
          </a:xfrm>
          <a:prstGeom prst="ellipse">
            <a:avLst/>
          </a:prstGeom>
          <a:noFill/>
          <a:ln w="28575" algn="ctr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HK" altLang="en-US" sz="2000">
              <a:solidFill>
                <a:srgbClr val="0000FF"/>
              </a:solidFill>
            </a:endParaRPr>
          </a:p>
        </p:txBody>
      </p:sp>
      <p:sp>
        <p:nvSpPr>
          <p:cNvPr id="10" name="Oval 7"/>
          <p:cNvSpPr>
            <a:spLocks noChangeArrowheads="1"/>
          </p:cNvSpPr>
          <p:nvPr/>
        </p:nvSpPr>
        <p:spPr bwMode="auto">
          <a:xfrm>
            <a:off x="2267744" y="5550013"/>
            <a:ext cx="504056" cy="252137"/>
          </a:xfrm>
          <a:prstGeom prst="ellipse">
            <a:avLst/>
          </a:prstGeom>
          <a:noFill/>
          <a:ln w="28575" algn="ctr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HK" altLang="en-US" sz="2000">
              <a:solidFill>
                <a:srgbClr val="0000FF"/>
              </a:solidFill>
            </a:endParaRPr>
          </a:p>
        </p:txBody>
      </p:sp>
      <p:sp>
        <p:nvSpPr>
          <p:cNvPr id="13" name="雙波浪線 12"/>
          <p:cNvSpPr/>
          <p:nvPr/>
        </p:nvSpPr>
        <p:spPr bwMode="auto">
          <a:xfrm>
            <a:off x="4788024" y="1198649"/>
            <a:ext cx="1732111" cy="485567"/>
          </a:xfrm>
          <a:prstGeom prst="doubleWave">
            <a:avLst/>
          </a:prstGeom>
          <a:solidFill>
            <a:srgbClr val="FFC000"/>
          </a:solidFill>
          <a:ln w="3175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ts val="2500"/>
              </a:lnSpc>
              <a:spcBef>
                <a:spcPts val="0"/>
              </a:spcBef>
              <a:buNone/>
            </a:pPr>
            <a:r>
              <a:rPr lang="zh-HK" altLang="en-US" sz="1600" b="1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 panose="020B0604020202020204" pitchFamily="34" charset="-120"/>
              </a:rPr>
              <a:t>現學年：</a:t>
            </a:r>
            <a:r>
              <a:rPr kumimoji="0" lang="en-US" altLang="zh-TW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2023</a:t>
            </a:r>
            <a:endParaRPr kumimoji="0" lang="zh-HK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4067944" y="4149080"/>
            <a:ext cx="72008" cy="72008"/>
          </a:xfrm>
          <a:prstGeom prst="rect">
            <a:avLst/>
          </a:prstGeom>
          <a:solidFill>
            <a:schemeClr val="accent3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Char char="n"/>
              <a:tabLst/>
            </a:pPr>
            <a:endParaRPr kumimoji="0" lang="zh-TW" altLang="en-US" sz="2000" b="0" i="0" u="none" strike="noStrike" cap="none" normalizeH="0" baseline="0">
              <a:ln>
                <a:noFill/>
              </a:ln>
              <a:solidFill>
                <a:srgbClr val="99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47733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82" name="Rectangle 18"/>
          <p:cNvSpPr>
            <a:spLocks noGrp="1" noChangeArrowheads="1"/>
          </p:cNvSpPr>
          <p:nvPr>
            <p:ph type="title"/>
          </p:nvPr>
        </p:nvSpPr>
        <p:spPr>
          <a:xfrm>
            <a:off x="1547664" y="254000"/>
            <a:ext cx="7162800" cy="7620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zh-TW" altLang="en-US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學生資料 </a:t>
            </a:r>
            <a:r>
              <a:rPr lang="en-US" altLang="zh-TW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(STU) – </a:t>
            </a:r>
            <a:r>
              <a:rPr lang="zh-TW" altLang="en-US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更新學生</a:t>
            </a:r>
            <a:r>
              <a:rPr lang="zh-TW" altLang="en-US" sz="3200" dirty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在學資料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CA7236-5062-4D1E-B9CD-F5372C213BC2}" type="slidenum">
              <a:rPr lang="en-US" altLang="zh-TW" smtClean="0"/>
              <a:pPr>
                <a:defRPr/>
              </a:pPr>
              <a:t>12</a:t>
            </a:fld>
            <a:endParaRPr lang="en-US" altLang="zh-TW" dirty="0"/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gray">
          <a:xfrm>
            <a:off x="323528" y="1268760"/>
            <a:ext cx="8632825" cy="138499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 marL="0" lvl="1">
              <a:spcBef>
                <a:spcPts val="0"/>
              </a:spcBef>
              <a:buNone/>
              <a:defRPr/>
            </a:pPr>
            <a:r>
              <a:rPr lang="zh-TW" altLang="en-US" sz="28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先決條件：</a:t>
            </a:r>
            <a:r>
              <a:rPr lang="zh-TW" altLang="en-US" sz="2800" b="1" dirty="0">
                <a:solidFill>
                  <a:schemeClr val="accent6">
                    <a:lumMod val="50000"/>
                  </a:schemeClr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已策劃新學年</a:t>
            </a:r>
          </a:p>
          <a:p>
            <a:pPr>
              <a:spcBef>
                <a:spcPts val="0"/>
              </a:spcBef>
              <a:buNone/>
              <a:defRPr/>
            </a:pP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 在「學生成績 </a:t>
            </a: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&gt; 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升級 </a:t>
            </a: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&gt; 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依級別」作整批處理</a:t>
            </a:r>
          </a:p>
          <a:p>
            <a:pPr eaLnBrk="1" hangingPunct="1">
              <a:spcBef>
                <a:spcPts val="0"/>
              </a:spcBef>
              <a:buNone/>
              <a:defRPr/>
            </a:pP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 建議在過渡到下學年前，先為學生輸入班別</a:t>
            </a:r>
            <a:endParaRPr kumimoji="1" lang="zh-TW" altLang="en-US" sz="2800" b="1" dirty="0">
              <a:solidFill>
                <a:srgbClr val="FF0000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雙波浪線 9"/>
          <p:cNvSpPr/>
          <p:nvPr/>
        </p:nvSpPr>
        <p:spPr bwMode="auto">
          <a:xfrm>
            <a:off x="4427984" y="1268760"/>
            <a:ext cx="1732111" cy="485567"/>
          </a:xfrm>
          <a:prstGeom prst="doubleWave">
            <a:avLst/>
          </a:prstGeom>
          <a:solidFill>
            <a:srgbClr val="FFC000"/>
          </a:solidFill>
          <a:ln w="3175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ts val="2500"/>
              </a:lnSpc>
              <a:spcBef>
                <a:spcPts val="0"/>
              </a:spcBef>
              <a:buNone/>
            </a:pPr>
            <a:r>
              <a:rPr lang="zh-HK" altLang="en-US" sz="1600" b="1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 panose="020B0604020202020204" pitchFamily="34" charset="-120"/>
              </a:rPr>
              <a:t>現學年：</a:t>
            </a:r>
            <a:r>
              <a:rPr kumimoji="0" lang="en-US" altLang="zh-TW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2023</a:t>
            </a:r>
            <a:endParaRPr kumimoji="0" lang="zh-HK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sp>
        <p:nvSpPr>
          <p:cNvPr id="11" name="文字方塊 1"/>
          <p:cNvSpPr txBox="1"/>
          <p:nvPr/>
        </p:nvSpPr>
        <p:spPr>
          <a:xfrm>
            <a:off x="6836572" y="918989"/>
            <a:ext cx="2240408" cy="871008"/>
          </a:xfrm>
          <a:prstGeom prst="rect">
            <a:avLst/>
          </a:prstGeom>
          <a:solidFill>
            <a:schemeClr val="accent2"/>
          </a:solidFill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zh-TW" altLang="en-US" sz="23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請完成</a:t>
            </a:r>
            <a:endParaRPr lang="en-US" altLang="zh-TW" sz="23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buNone/>
            </a:pPr>
            <a:r>
              <a:rPr lang="zh-HK" altLang="en-US" sz="23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練習</a:t>
            </a:r>
            <a:r>
              <a:rPr lang="zh-TW" altLang="en-US" sz="23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二</a:t>
            </a:r>
            <a:r>
              <a:rPr lang="en-US" altLang="zh-TW" sz="23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A</a:t>
            </a:r>
            <a:endParaRPr lang="zh-HK" altLang="en-US" sz="23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14" name="Group 6">
            <a:extLst>
              <a:ext uri="{FF2B5EF4-FFF2-40B4-BE49-F238E27FC236}">
                <a16:creationId xmlns:a16="http://schemas.microsoft.com/office/drawing/2014/main" id="{78154568-A06F-4A2A-88C9-2C66756832B6}"/>
              </a:ext>
            </a:extLst>
          </p:cNvPr>
          <p:cNvGrpSpPr/>
          <p:nvPr/>
        </p:nvGrpSpPr>
        <p:grpSpPr>
          <a:xfrm>
            <a:off x="539552" y="2611497"/>
            <a:ext cx="5959671" cy="2575802"/>
            <a:chOff x="401764" y="1711351"/>
            <a:chExt cx="8753504" cy="3184023"/>
          </a:xfrm>
        </p:grpSpPr>
        <p:pic>
          <p:nvPicPr>
            <p:cNvPr id="15" name="圖片 14">
              <a:extLst>
                <a:ext uri="{FF2B5EF4-FFF2-40B4-BE49-F238E27FC236}">
                  <a16:creationId xmlns:a16="http://schemas.microsoft.com/office/drawing/2014/main" id="{79CD8E1F-36AB-4B10-8ECB-3214A54C7ED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1764" y="1711351"/>
              <a:ext cx="8753504" cy="3184023"/>
            </a:xfrm>
            <a:prstGeom prst="rect">
              <a:avLst/>
            </a:prstGeom>
          </p:spPr>
        </p:pic>
        <p:sp>
          <p:nvSpPr>
            <p:cNvPr id="16" name="Rectangle 1">
              <a:extLst>
                <a:ext uri="{FF2B5EF4-FFF2-40B4-BE49-F238E27FC236}">
                  <a16:creationId xmlns:a16="http://schemas.microsoft.com/office/drawing/2014/main" id="{A4EE9E49-0E32-4463-A06A-252CA6151097}"/>
                </a:ext>
              </a:extLst>
            </p:cNvPr>
            <p:cNvSpPr/>
            <p:nvPr/>
          </p:nvSpPr>
          <p:spPr bwMode="auto">
            <a:xfrm>
              <a:off x="4427984" y="3140968"/>
              <a:ext cx="45719" cy="72008"/>
            </a:xfrm>
            <a:prstGeom prst="rect">
              <a:avLst/>
            </a:prstGeom>
            <a:solidFill>
              <a:schemeClr val="accent3"/>
            </a:solidFill>
            <a:ln w="9525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742950" marR="0" indent="-2857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CC0099"/>
                </a:buClr>
                <a:buSzPct val="55000"/>
                <a:buFont typeface="Wingdings" pitchFamily="2" charset="2"/>
                <a:buChar char="n"/>
                <a:tabLst/>
              </a:pPr>
              <a:endParaRPr kumimoji="0" lang="zh-TW" altLang="en-US" sz="2000" b="0" i="0" u="none" strike="noStrike" cap="none" normalizeH="0" baseline="0">
                <a:ln>
                  <a:noFill/>
                </a:ln>
                <a:solidFill>
                  <a:srgbClr val="99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7" name="Rectangle 4">
              <a:extLst>
                <a:ext uri="{FF2B5EF4-FFF2-40B4-BE49-F238E27FC236}">
                  <a16:creationId xmlns:a16="http://schemas.microsoft.com/office/drawing/2014/main" id="{3DCBBFFE-1419-4982-95FB-F147EF540C43}"/>
                </a:ext>
              </a:extLst>
            </p:cNvPr>
            <p:cNvSpPr/>
            <p:nvPr/>
          </p:nvSpPr>
          <p:spPr bwMode="auto">
            <a:xfrm>
              <a:off x="4497249" y="2187824"/>
              <a:ext cx="240864" cy="109553"/>
            </a:xfrm>
            <a:prstGeom prst="rect">
              <a:avLst/>
            </a:prstGeom>
            <a:solidFill>
              <a:schemeClr val="accent3"/>
            </a:solidFill>
            <a:ln w="9525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742950" marR="0" indent="-2857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CC0099"/>
                </a:buClr>
                <a:buSzPct val="55000"/>
                <a:buFont typeface="Wingdings" pitchFamily="2" charset="2"/>
                <a:buChar char="n"/>
                <a:tabLst/>
              </a:pPr>
              <a:endParaRPr kumimoji="0" lang="zh-TW" altLang="en-US" sz="2000" b="0" i="0" u="none" strike="noStrike" cap="none" normalizeH="0" baseline="0">
                <a:ln>
                  <a:noFill/>
                </a:ln>
                <a:solidFill>
                  <a:srgbClr val="99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新細明體" pitchFamily="18" charset="-120"/>
              </a:endParaRPr>
            </a:p>
          </p:txBody>
        </p:sp>
      </p:grpSp>
      <p:sp>
        <p:nvSpPr>
          <p:cNvPr id="18" name="Rectangle 10">
            <a:extLst>
              <a:ext uri="{FF2B5EF4-FFF2-40B4-BE49-F238E27FC236}">
                <a16:creationId xmlns:a16="http://schemas.microsoft.com/office/drawing/2014/main" id="{4E304396-1A1A-4689-A07D-FA1414E778C3}"/>
              </a:ext>
            </a:extLst>
          </p:cNvPr>
          <p:cNvSpPr>
            <a:spLocks noChangeArrowheads="1"/>
          </p:cNvSpPr>
          <p:nvPr/>
        </p:nvSpPr>
        <p:spPr bwMode="gray">
          <a:xfrm>
            <a:off x="539552" y="2821999"/>
            <a:ext cx="720080" cy="234453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TW" altLang="en-US"/>
          </a:p>
        </p:txBody>
      </p:sp>
      <p:sp>
        <p:nvSpPr>
          <p:cNvPr id="19" name="Rectangle 10">
            <a:extLst>
              <a:ext uri="{FF2B5EF4-FFF2-40B4-BE49-F238E27FC236}">
                <a16:creationId xmlns:a16="http://schemas.microsoft.com/office/drawing/2014/main" id="{0A4E8909-2806-4EDA-93C8-9D8D1007631F}"/>
              </a:ext>
            </a:extLst>
          </p:cNvPr>
          <p:cNvSpPr>
            <a:spLocks noChangeArrowheads="1"/>
          </p:cNvSpPr>
          <p:nvPr/>
        </p:nvSpPr>
        <p:spPr bwMode="gray">
          <a:xfrm>
            <a:off x="1907704" y="4952846"/>
            <a:ext cx="792088" cy="234453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TW" altLang="en-US"/>
          </a:p>
        </p:txBody>
      </p:sp>
      <p:grpSp>
        <p:nvGrpSpPr>
          <p:cNvPr id="20" name="群組 19">
            <a:extLst>
              <a:ext uri="{FF2B5EF4-FFF2-40B4-BE49-F238E27FC236}">
                <a16:creationId xmlns:a16="http://schemas.microsoft.com/office/drawing/2014/main" id="{F43F2606-BB4F-4905-ABCD-4EE8E722905B}"/>
              </a:ext>
            </a:extLst>
          </p:cNvPr>
          <p:cNvGrpSpPr/>
          <p:nvPr/>
        </p:nvGrpSpPr>
        <p:grpSpPr>
          <a:xfrm>
            <a:off x="2870171" y="4326780"/>
            <a:ext cx="5760640" cy="2017047"/>
            <a:chOff x="2860676" y="4326780"/>
            <a:chExt cx="5760640" cy="2017047"/>
          </a:xfrm>
        </p:grpSpPr>
        <p:pic>
          <p:nvPicPr>
            <p:cNvPr id="21" name="圖片 20">
              <a:extLst>
                <a:ext uri="{FF2B5EF4-FFF2-40B4-BE49-F238E27FC236}">
                  <a16:creationId xmlns:a16="http://schemas.microsoft.com/office/drawing/2014/main" id="{B4931C6E-4380-4AB8-9618-82F8584FBBD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60676" y="4326780"/>
              <a:ext cx="5760640" cy="2017047"/>
            </a:xfrm>
            <a:prstGeom prst="rect">
              <a:avLst/>
            </a:prstGeom>
          </p:spPr>
        </p:pic>
        <p:sp>
          <p:nvSpPr>
            <p:cNvPr id="22" name="Rectangle 4">
              <a:extLst>
                <a:ext uri="{FF2B5EF4-FFF2-40B4-BE49-F238E27FC236}">
                  <a16:creationId xmlns:a16="http://schemas.microsoft.com/office/drawing/2014/main" id="{D24FAF32-4858-4486-AC1F-BFC830AA4CBE}"/>
                </a:ext>
              </a:extLst>
            </p:cNvPr>
            <p:cNvSpPr/>
            <p:nvPr/>
          </p:nvSpPr>
          <p:spPr bwMode="auto">
            <a:xfrm>
              <a:off x="5076056" y="4725144"/>
              <a:ext cx="135002" cy="72008"/>
            </a:xfrm>
            <a:prstGeom prst="rect">
              <a:avLst/>
            </a:prstGeom>
            <a:solidFill>
              <a:schemeClr val="accent3"/>
            </a:solidFill>
            <a:ln w="9525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742950" marR="0" indent="-2857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CC0099"/>
                </a:buClr>
                <a:buSzPct val="55000"/>
                <a:buFont typeface="Wingdings" pitchFamily="2" charset="2"/>
                <a:buChar char="n"/>
                <a:tabLst/>
              </a:pPr>
              <a:endParaRPr kumimoji="0" lang="zh-TW" altLang="en-US" sz="2000" b="0" i="0" u="none" strike="noStrike" cap="none" normalizeH="0" baseline="0">
                <a:ln>
                  <a:noFill/>
                </a:ln>
                <a:solidFill>
                  <a:srgbClr val="99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新細明體" pitchFamily="18" charset="-120"/>
              </a:endParaRPr>
            </a:p>
          </p:txBody>
        </p:sp>
      </p:grpSp>
      <p:sp>
        <p:nvSpPr>
          <p:cNvPr id="23" name="Rectangle 10">
            <a:extLst>
              <a:ext uri="{FF2B5EF4-FFF2-40B4-BE49-F238E27FC236}">
                <a16:creationId xmlns:a16="http://schemas.microsoft.com/office/drawing/2014/main" id="{5D24729D-2E63-4B85-9F1C-59EAACC0D9B8}"/>
              </a:ext>
            </a:extLst>
          </p:cNvPr>
          <p:cNvSpPr>
            <a:spLocks noChangeArrowheads="1"/>
          </p:cNvSpPr>
          <p:nvPr/>
        </p:nvSpPr>
        <p:spPr bwMode="gray">
          <a:xfrm>
            <a:off x="2870171" y="6165304"/>
            <a:ext cx="837733" cy="178523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TW" altLang="en-US"/>
          </a:p>
        </p:txBody>
      </p:sp>
      <p:sp>
        <p:nvSpPr>
          <p:cNvPr id="24" name="Rectangle 10">
            <a:extLst>
              <a:ext uri="{FF2B5EF4-FFF2-40B4-BE49-F238E27FC236}">
                <a16:creationId xmlns:a16="http://schemas.microsoft.com/office/drawing/2014/main" id="{43691A8A-7DC3-41BE-9E75-933ADCF5C11D}"/>
              </a:ext>
            </a:extLst>
          </p:cNvPr>
          <p:cNvSpPr>
            <a:spLocks noChangeArrowheads="1"/>
          </p:cNvSpPr>
          <p:nvPr/>
        </p:nvSpPr>
        <p:spPr bwMode="gray">
          <a:xfrm>
            <a:off x="7867375" y="5166785"/>
            <a:ext cx="377033" cy="319794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8963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844" y="4263063"/>
            <a:ext cx="8372475" cy="2419350"/>
          </a:xfrm>
          <a:prstGeom prst="rect">
            <a:avLst/>
          </a:prstGeom>
        </p:spPr>
      </p:pic>
      <p:sp>
        <p:nvSpPr>
          <p:cNvPr id="62482" name="Rectangle 18"/>
          <p:cNvSpPr>
            <a:spLocks noGrp="1" noChangeArrowheads="1"/>
          </p:cNvSpPr>
          <p:nvPr>
            <p:ph type="title"/>
          </p:nvPr>
        </p:nvSpPr>
        <p:spPr>
          <a:xfrm>
            <a:off x="1547664" y="254000"/>
            <a:ext cx="7162800" cy="7620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zh-TW" altLang="en-US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學生資料 </a:t>
            </a:r>
            <a:r>
              <a:rPr lang="en-US" altLang="zh-TW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(STU) – </a:t>
            </a:r>
            <a:r>
              <a:rPr lang="zh-TW" altLang="en-US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更新學生</a:t>
            </a:r>
            <a:r>
              <a:rPr lang="zh-TW" altLang="en-US" sz="3200" dirty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在學資料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CA7236-5062-4D1E-B9CD-F5372C213BC2}" type="slidenum">
              <a:rPr lang="en-US" altLang="zh-TW" smtClean="0"/>
              <a:pPr>
                <a:defRPr/>
              </a:pPr>
              <a:t>13</a:t>
            </a:fld>
            <a:endParaRPr lang="en-US" altLang="zh-TW" dirty="0"/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gray">
          <a:xfrm>
            <a:off x="323850" y="1254239"/>
            <a:ext cx="8632825" cy="310854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marL="0" lvl="1">
              <a:spcBef>
                <a:spcPts val="0"/>
              </a:spcBef>
              <a:buNone/>
              <a:defRPr/>
            </a:pPr>
            <a:r>
              <a:rPr lang="zh-TW" altLang="en-US" sz="2800" b="1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過渡到新學年前，系統會檢查是否所有在校學生都有下一學年的在學記錄。</a:t>
            </a:r>
            <a:endParaRPr lang="en-US" altLang="zh-TW" sz="2800" b="1" dirty="0">
              <a:solidFill>
                <a:schemeClr val="tx1"/>
              </a:solidFill>
              <a:effectLst/>
              <a:latin typeface="微軟正黑體" pitchFamily="34" charset="-120"/>
              <a:ea typeface="微軟正黑體" pitchFamily="34" charset="-120"/>
            </a:endParaRPr>
          </a:p>
          <a:p>
            <a:pPr marL="263525" indent="-263525" eaLnBrk="1" hangingPunct="1">
              <a:spcBef>
                <a:spcPts val="0"/>
              </a:spcBef>
              <a:buNone/>
              <a:defRPr/>
            </a:pP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 所有學生的升留狀況必須確定更新所有學生的在學 紀錄（升級、留級、畢業、</a:t>
            </a: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…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）</a:t>
            </a:r>
            <a:endParaRPr kumimoji="1" lang="en-US" altLang="zh-TW" sz="2800" dirty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263525" indent="-263525" eaLnBrk="1" hangingPunct="1">
              <a:spcBef>
                <a:spcPts val="0"/>
              </a:spcBef>
              <a:buNone/>
              <a:defRPr/>
            </a:pP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 可以到 </a:t>
            </a: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[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學生成績 </a:t>
            </a: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&gt; 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報告</a:t>
            </a: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]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，列印</a:t>
            </a: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R-ASR059-E/C 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「</a:t>
            </a:r>
            <a:r>
              <a:rPr kumimoji="1" lang="zh-TW" altLang="en-US" sz="2800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未有升級狀況學生淸單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」 報告來確定學生的升級狀況</a:t>
            </a:r>
          </a:p>
        </p:txBody>
      </p:sp>
      <p:sp>
        <p:nvSpPr>
          <p:cNvPr id="8" name="雙波浪線 7"/>
          <p:cNvSpPr/>
          <p:nvPr/>
        </p:nvSpPr>
        <p:spPr bwMode="auto">
          <a:xfrm>
            <a:off x="3995936" y="1712736"/>
            <a:ext cx="1732111" cy="485567"/>
          </a:xfrm>
          <a:prstGeom prst="doubleWave">
            <a:avLst/>
          </a:prstGeom>
          <a:solidFill>
            <a:srgbClr val="FFC000"/>
          </a:solidFill>
          <a:ln w="3175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ts val="2500"/>
              </a:lnSpc>
              <a:spcBef>
                <a:spcPts val="0"/>
              </a:spcBef>
              <a:buNone/>
            </a:pPr>
            <a:r>
              <a:rPr lang="zh-HK" altLang="en-US" sz="1600" b="1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 panose="020B0604020202020204" pitchFamily="34" charset="-120"/>
              </a:rPr>
              <a:t>現學年：</a:t>
            </a:r>
            <a:r>
              <a:rPr kumimoji="0" lang="en-US" altLang="zh-TW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2023</a:t>
            </a:r>
            <a:endParaRPr kumimoji="0" lang="zh-HK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115616" y="4509120"/>
            <a:ext cx="432048" cy="144016"/>
            <a:chOff x="1115616" y="4509120"/>
            <a:chExt cx="432048" cy="144016"/>
          </a:xfrm>
        </p:grpSpPr>
        <p:sp>
          <p:nvSpPr>
            <p:cNvPr id="2" name="Rectangle 1"/>
            <p:cNvSpPr/>
            <p:nvPr/>
          </p:nvSpPr>
          <p:spPr bwMode="auto">
            <a:xfrm>
              <a:off x="1115616" y="4509120"/>
              <a:ext cx="144016" cy="144016"/>
            </a:xfrm>
            <a:prstGeom prst="rect">
              <a:avLst/>
            </a:prstGeom>
            <a:solidFill>
              <a:schemeClr val="accent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742950" marR="0" indent="-2857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CC0099"/>
                </a:buClr>
                <a:buSzPct val="55000"/>
                <a:buFont typeface="Wingdings" pitchFamily="2" charset="2"/>
                <a:buChar char="n"/>
                <a:tabLst/>
              </a:pPr>
              <a:endParaRPr kumimoji="0" lang="zh-TW" altLang="en-US" sz="2000" b="0" i="0" u="none" strike="noStrike" cap="none" normalizeH="0" baseline="0">
                <a:ln>
                  <a:noFill/>
                </a:ln>
                <a:solidFill>
                  <a:srgbClr val="99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5" name="Rectangle 4"/>
            <p:cNvSpPr/>
            <p:nvPr/>
          </p:nvSpPr>
          <p:spPr bwMode="auto">
            <a:xfrm>
              <a:off x="1475656" y="4509120"/>
              <a:ext cx="72008" cy="144016"/>
            </a:xfrm>
            <a:prstGeom prst="rect">
              <a:avLst/>
            </a:prstGeom>
            <a:solidFill>
              <a:schemeClr val="accent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742950" marR="0" indent="-2857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CC0099"/>
                </a:buClr>
                <a:buSzPct val="55000"/>
                <a:buFont typeface="Wingdings" pitchFamily="2" charset="2"/>
                <a:buChar char="n"/>
                <a:tabLst/>
              </a:pPr>
              <a:endParaRPr kumimoji="0" lang="zh-TW" altLang="en-US" sz="2000" b="0" i="0" u="none" strike="noStrike" cap="none" normalizeH="0" baseline="0">
                <a:ln>
                  <a:noFill/>
                </a:ln>
                <a:solidFill>
                  <a:srgbClr val="99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新細明體" pitchFamily="18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4178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82" name="Rectangle 18"/>
          <p:cNvSpPr>
            <a:spLocks noGrp="1" noChangeArrowheads="1"/>
          </p:cNvSpPr>
          <p:nvPr>
            <p:ph type="title"/>
          </p:nvPr>
        </p:nvSpPr>
        <p:spPr>
          <a:xfrm>
            <a:off x="1547664" y="254000"/>
            <a:ext cx="7162800" cy="7620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zh-TW" altLang="en-US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學生資料 </a:t>
            </a:r>
            <a:r>
              <a:rPr lang="en-US" altLang="zh-TW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(STU) – </a:t>
            </a:r>
            <a:r>
              <a:rPr lang="zh-TW" altLang="en-US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更新學生</a:t>
            </a:r>
            <a:r>
              <a:rPr lang="zh-TW" altLang="en-US" sz="3200" dirty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在學資料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CA7236-5062-4D1E-B9CD-F5372C213BC2}" type="slidenum">
              <a:rPr lang="en-US" altLang="zh-TW" smtClean="0"/>
              <a:pPr>
                <a:defRPr/>
              </a:pPr>
              <a:t>14</a:t>
            </a:fld>
            <a:endParaRPr lang="en-US" altLang="zh-TW" dirty="0"/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gray">
          <a:xfrm>
            <a:off x="323528" y="1268760"/>
            <a:ext cx="8632825" cy="9541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 marL="0" lvl="1">
              <a:spcBef>
                <a:spcPts val="0"/>
              </a:spcBef>
              <a:buNone/>
              <a:defRPr/>
            </a:pPr>
            <a:r>
              <a:rPr lang="zh-TW" altLang="en-US" sz="28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先決條件：</a:t>
            </a:r>
            <a:r>
              <a:rPr lang="zh-TW" altLang="en-US" sz="2800" b="1" dirty="0">
                <a:solidFill>
                  <a:schemeClr val="accent6">
                    <a:lumMod val="50000"/>
                  </a:schemeClr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已策劃新學年</a:t>
            </a:r>
          </a:p>
          <a:p>
            <a:pPr>
              <a:spcBef>
                <a:spcPts val="0"/>
              </a:spcBef>
              <a:buNone/>
              <a:defRPr/>
            </a:pP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 在「學生成績 </a:t>
            </a: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&gt; 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升級 </a:t>
            </a: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&gt; 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畢業」</a:t>
            </a:r>
          </a:p>
        </p:txBody>
      </p:sp>
      <p:sp>
        <p:nvSpPr>
          <p:cNvPr id="10" name="雙波浪線 9"/>
          <p:cNvSpPr/>
          <p:nvPr/>
        </p:nvSpPr>
        <p:spPr bwMode="auto">
          <a:xfrm>
            <a:off x="4427984" y="1268760"/>
            <a:ext cx="1732111" cy="485567"/>
          </a:xfrm>
          <a:prstGeom prst="doubleWave">
            <a:avLst/>
          </a:prstGeom>
          <a:solidFill>
            <a:srgbClr val="FFC000"/>
          </a:solidFill>
          <a:ln w="3175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ts val="2500"/>
              </a:lnSpc>
              <a:spcBef>
                <a:spcPts val="0"/>
              </a:spcBef>
              <a:buNone/>
            </a:pPr>
            <a:r>
              <a:rPr lang="zh-HK" altLang="en-US" sz="1600" b="1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 panose="020B0604020202020204" pitchFamily="34" charset="-120"/>
              </a:rPr>
              <a:t>現學年：</a:t>
            </a:r>
            <a:r>
              <a:rPr kumimoji="0" lang="en-US" altLang="zh-TW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2023</a:t>
            </a:r>
            <a:endParaRPr kumimoji="0" lang="zh-HK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sp>
        <p:nvSpPr>
          <p:cNvPr id="13" name="文字方塊 1"/>
          <p:cNvSpPr txBox="1"/>
          <p:nvPr/>
        </p:nvSpPr>
        <p:spPr>
          <a:xfrm>
            <a:off x="6629318" y="1163900"/>
            <a:ext cx="2514682" cy="1040285"/>
          </a:xfrm>
          <a:prstGeom prst="rect">
            <a:avLst/>
          </a:prstGeom>
          <a:solidFill>
            <a:schemeClr val="accent2"/>
          </a:solidFill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zh-TW" altLang="en-US" sz="28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請完成</a:t>
            </a:r>
            <a:endParaRPr lang="en-US" altLang="zh-TW" sz="28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buNone/>
            </a:pPr>
            <a:r>
              <a:rPr lang="zh-HK" altLang="en-US" sz="28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練習</a:t>
            </a:r>
            <a:r>
              <a:rPr lang="zh-TW" altLang="en-US" sz="28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二</a:t>
            </a:r>
            <a:r>
              <a:rPr lang="en-US" altLang="zh-TW" sz="28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B</a:t>
            </a:r>
            <a:endParaRPr lang="zh-HK" altLang="en-US" sz="28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11" name="圖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509" y="2564904"/>
            <a:ext cx="7096125" cy="2886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084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群組 5"/>
          <p:cNvGrpSpPr/>
          <p:nvPr/>
        </p:nvGrpSpPr>
        <p:grpSpPr>
          <a:xfrm>
            <a:off x="543495" y="2995791"/>
            <a:ext cx="7567929" cy="3747696"/>
            <a:chOff x="543495" y="2995791"/>
            <a:chExt cx="7567929" cy="3747696"/>
          </a:xfrm>
        </p:grpSpPr>
        <p:pic>
          <p:nvPicPr>
            <p:cNvPr id="5" name="圖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3495" y="2995791"/>
              <a:ext cx="7567929" cy="3747696"/>
            </a:xfrm>
            <a:prstGeom prst="rect">
              <a:avLst/>
            </a:prstGeom>
          </p:spPr>
        </p:pic>
        <p:sp>
          <p:nvSpPr>
            <p:cNvPr id="13" name="Rectangle 5"/>
            <p:cNvSpPr/>
            <p:nvPr/>
          </p:nvSpPr>
          <p:spPr bwMode="auto">
            <a:xfrm>
              <a:off x="4067944" y="3554846"/>
              <a:ext cx="72008" cy="144016"/>
            </a:xfrm>
            <a:prstGeom prst="rect">
              <a:avLst/>
            </a:prstGeom>
            <a:solidFill>
              <a:schemeClr val="accent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742950" marR="0" indent="-2857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CC0099"/>
                </a:buClr>
                <a:buSzPct val="55000"/>
                <a:buFont typeface="Wingdings" pitchFamily="2" charset="2"/>
                <a:buChar char="n"/>
                <a:tabLst/>
              </a:pPr>
              <a:endParaRPr kumimoji="0" lang="zh-TW" altLang="en-US" sz="2000" b="0" i="0" u="none" strike="noStrike" cap="none" normalizeH="0" baseline="0">
                <a:ln>
                  <a:noFill/>
                </a:ln>
                <a:solidFill>
                  <a:srgbClr val="99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新細明體" pitchFamily="18" charset="-120"/>
              </a:endParaRPr>
            </a:p>
          </p:txBody>
        </p:sp>
      </p:grpSp>
      <p:sp>
        <p:nvSpPr>
          <p:cNvPr id="69643" name="Rectangle 11"/>
          <p:cNvSpPr>
            <a:spLocks noGrp="1" noChangeArrowheads="1"/>
          </p:cNvSpPr>
          <p:nvPr>
            <p:ph type="title"/>
          </p:nvPr>
        </p:nvSpPr>
        <p:spPr>
          <a:xfrm>
            <a:off x="1547664" y="254000"/>
            <a:ext cx="7162800" cy="7620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zh-TW" altLang="en-US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學生資料 </a:t>
            </a:r>
            <a:r>
              <a:rPr lang="en-US" altLang="zh-TW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(STU) – </a:t>
            </a:r>
            <a:r>
              <a:rPr lang="zh-TW" altLang="en-US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表格 </a:t>
            </a:r>
            <a:r>
              <a:rPr lang="en-US" altLang="zh-TW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A / B / C / D </a:t>
            </a:r>
          </a:p>
        </p:txBody>
      </p:sp>
      <p:sp>
        <p:nvSpPr>
          <p:cNvPr id="69649" name="Rectangle 17"/>
          <p:cNvSpPr>
            <a:spLocks noChangeArrowheads="1"/>
          </p:cNvSpPr>
          <p:nvPr/>
        </p:nvSpPr>
        <p:spPr bwMode="gray">
          <a:xfrm>
            <a:off x="713984" y="4725144"/>
            <a:ext cx="4146048" cy="864096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TW" altLang="en-US"/>
          </a:p>
        </p:txBody>
      </p:sp>
      <p:sp>
        <p:nvSpPr>
          <p:cNvPr id="11" name="Rectangle 17"/>
          <p:cNvSpPr>
            <a:spLocks noChangeArrowheads="1"/>
          </p:cNvSpPr>
          <p:nvPr/>
        </p:nvSpPr>
        <p:spPr bwMode="gray">
          <a:xfrm>
            <a:off x="703188" y="4128644"/>
            <a:ext cx="4156844" cy="308468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CA7236-5062-4D1E-B9CD-F5372C213BC2}" type="slidenum">
              <a:rPr lang="en-US" altLang="zh-TW" smtClean="0"/>
              <a:pPr>
                <a:defRPr/>
              </a:pPr>
              <a:t>15</a:t>
            </a:fld>
            <a:endParaRPr lang="en-US" altLang="zh-TW" dirty="0"/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gray">
          <a:xfrm>
            <a:off x="323850" y="1179909"/>
            <a:ext cx="8632825" cy="181588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eaLnBrk="1" hangingPunct="1">
              <a:spcBef>
                <a:spcPts val="0"/>
              </a:spcBef>
              <a:buNone/>
              <a:defRPr/>
            </a:pP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1.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 學生資料 </a:t>
            </a: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&gt; 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資料互換 </a:t>
            </a: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&gt; 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預備外發資料 </a:t>
            </a:r>
          </a:p>
          <a:p>
            <a:pPr eaLnBrk="1" hangingPunct="1">
              <a:spcBef>
                <a:spcPts val="0"/>
              </a:spcBef>
              <a:buNone/>
              <a:defRPr/>
            </a:pP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2.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 選取表格 </a:t>
            </a: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A / B / C / D 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，按「預備」；再按「確定」</a:t>
            </a:r>
          </a:p>
          <a:p>
            <a:pPr eaLnBrk="1" hangingPunct="1">
              <a:spcBef>
                <a:spcPts val="0"/>
              </a:spcBef>
              <a:buNone/>
              <a:defRPr/>
            </a:pP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3.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 聯遞系統 </a:t>
            </a: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&gt; 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寄發訊息，找出表格；並</a:t>
            </a:r>
            <a:r>
              <a:rPr kumimoji="1" lang="zh-HK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加密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及傳送</a:t>
            </a:r>
            <a:endParaRPr kumimoji="1" lang="en-US" altLang="zh-TW" sz="2800" dirty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eaLnBrk="1" hangingPunct="1">
              <a:spcBef>
                <a:spcPts val="0"/>
              </a:spcBef>
              <a:buNone/>
              <a:defRPr/>
            </a:pPr>
            <a:r>
              <a:rPr kumimoji="1" lang="en-US" altLang="zh-TW" sz="2800" b="1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*** </a:t>
            </a:r>
            <a:r>
              <a:rPr kumimoji="1" lang="zh-TW" altLang="en-US" sz="2800" b="1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檢查是否有學生資料在等候傳送資料文件 </a:t>
            </a:r>
            <a:r>
              <a:rPr kumimoji="1" lang="en-US" altLang="zh-TW" sz="2800" b="1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***</a:t>
            </a:r>
            <a:endParaRPr kumimoji="1" lang="zh-TW" altLang="en-US" sz="2800" b="1" dirty="0">
              <a:solidFill>
                <a:srgbClr val="FF0000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gray">
          <a:xfrm>
            <a:off x="4919212" y="4545949"/>
            <a:ext cx="3412342" cy="58477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eaLnBrk="1" hangingPunct="1">
              <a:spcBef>
                <a:spcPts val="0"/>
              </a:spcBef>
              <a:buNone/>
              <a:defRPr/>
            </a:pPr>
            <a:r>
              <a:rPr kumimoji="1" lang="zh-TW" altLang="en-US" sz="3200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學生編號</a:t>
            </a:r>
            <a:r>
              <a:rPr kumimoji="1" lang="en-US" altLang="zh-TW" sz="3200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(STRN)</a:t>
            </a:r>
            <a:endParaRPr kumimoji="1" lang="zh-TW" altLang="en-US" sz="3200" b="1" dirty="0">
              <a:solidFill>
                <a:srgbClr val="FF0000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文字方塊 1"/>
          <p:cNvSpPr txBox="1"/>
          <p:nvPr/>
        </p:nvSpPr>
        <p:spPr>
          <a:xfrm>
            <a:off x="4908179" y="5053857"/>
            <a:ext cx="3538148" cy="1649682"/>
          </a:xfrm>
          <a:prstGeom prst="rect">
            <a:avLst/>
          </a:prstGeom>
          <a:solidFill>
            <a:schemeClr val="accent6">
              <a:lumMod val="20000"/>
              <a:lumOff val="80000"/>
              <a:alpha val="50000"/>
            </a:schemeClr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zh-TW" altLang="en-US" sz="22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若沒有請聯絡</a:t>
            </a:r>
            <a:r>
              <a:rPr lang="en-US" altLang="zh-TW" sz="22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[</a:t>
            </a:r>
            <a:r>
              <a:rPr lang="zh-TW" altLang="en-US" sz="22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學位分配組</a:t>
            </a:r>
            <a:r>
              <a:rPr lang="en-US" altLang="zh-TW" sz="22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]</a:t>
            </a:r>
            <a:r>
              <a:rPr lang="zh-TW" altLang="en-US" sz="22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endParaRPr lang="en-US" altLang="zh-TW" sz="2200" dirty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buNone/>
            </a:pPr>
            <a:r>
              <a:rPr lang="zh-TW" altLang="en-US" sz="22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以便經聯遞系統</a:t>
            </a:r>
            <a:r>
              <a:rPr lang="en-US" altLang="zh-TW" sz="22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(CDS)</a:t>
            </a:r>
          </a:p>
          <a:p>
            <a:pPr>
              <a:buNone/>
            </a:pPr>
            <a:r>
              <a:rPr lang="zh-TW" altLang="en-US" sz="22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取得學生編號</a:t>
            </a:r>
            <a:r>
              <a:rPr lang="en-US" altLang="zh-TW" sz="22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STRN </a:t>
            </a:r>
          </a:p>
          <a:p>
            <a:pPr>
              <a:buNone/>
            </a:pPr>
            <a:r>
              <a:rPr lang="en-US" altLang="zh-TW" sz="22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2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電話：</a:t>
            </a:r>
            <a:r>
              <a:rPr lang="en-US" altLang="zh-TW" sz="22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2832 7740)</a:t>
            </a:r>
          </a:p>
        </p:txBody>
      </p:sp>
      <p:sp>
        <p:nvSpPr>
          <p:cNvPr id="12" name="文字方塊 1"/>
          <p:cNvSpPr txBox="1"/>
          <p:nvPr/>
        </p:nvSpPr>
        <p:spPr>
          <a:xfrm>
            <a:off x="6156176" y="2983556"/>
            <a:ext cx="2582276" cy="1040285"/>
          </a:xfrm>
          <a:prstGeom prst="rect">
            <a:avLst/>
          </a:prstGeom>
          <a:solidFill>
            <a:schemeClr val="accent2"/>
          </a:solidFill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zh-TW" altLang="en-US" sz="28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請完成</a:t>
            </a:r>
            <a:endParaRPr lang="en-US" altLang="zh-TW" sz="28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>
              <a:buNone/>
            </a:pPr>
            <a:r>
              <a:rPr lang="zh-HK" altLang="en-US" sz="28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 練習</a:t>
            </a:r>
            <a:r>
              <a:rPr lang="zh-TW" altLang="en-US" sz="28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三</a:t>
            </a:r>
            <a:r>
              <a:rPr lang="en-US" altLang="zh-TW" sz="28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A</a:t>
            </a:r>
            <a:r>
              <a:rPr lang="zh-TW" altLang="en-US" sz="28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及</a:t>
            </a:r>
            <a:r>
              <a:rPr lang="en-US" altLang="zh-TW" sz="28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B</a:t>
            </a:r>
            <a:endParaRPr lang="zh-HK" altLang="en-US" sz="28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94269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596086"/>
            <a:ext cx="9036496" cy="3909933"/>
          </a:xfrm>
          <a:prstGeom prst="rect">
            <a:avLst/>
          </a:prstGeom>
        </p:spPr>
      </p:pic>
      <p:sp>
        <p:nvSpPr>
          <p:cNvPr id="69643" name="Rectangle 11"/>
          <p:cNvSpPr>
            <a:spLocks noGrp="1" noChangeArrowheads="1"/>
          </p:cNvSpPr>
          <p:nvPr>
            <p:ph type="title"/>
          </p:nvPr>
        </p:nvSpPr>
        <p:spPr>
          <a:xfrm>
            <a:off x="1547664" y="254000"/>
            <a:ext cx="7162800" cy="7620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zh-TW" altLang="en-US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學生資料 </a:t>
            </a:r>
            <a:r>
              <a:rPr lang="en-US" altLang="zh-TW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(STU) – </a:t>
            </a:r>
            <a:r>
              <a:rPr lang="zh-TW" altLang="en-US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表格 </a:t>
            </a:r>
            <a:r>
              <a:rPr lang="en-US" altLang="zh-TW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A / B / C / D 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CA7236-5062-4D1E-B9CD-F5372C213BC2}" type="slidenum">
              <a:rPr lang="en-US" altLang="zh-TW" smtClean="0"/>
              <a:pPr>
                <a:defRPr/>
              </a:pPr>
              <a:t>16</a:t>
            </a:fld>
            <a:endParaRPr lang="en-US" altLang="zh-TW" dirty="0"/>
          </a:p>
        </p:txBody>
      </p:sp>
      <p:sp>
        <p:nvSpPr>
          <p:cNvPr id="12" name="矩形 11"/>
          <p:cNvSpPr/>
          <p:nvPr/>
        </p:nvSpPr>
        <p:spPr bwMode="auto">
          <a:xfrm>
            <a:off x="7524328" y="1772816"/>
            <a:ext cx="1440160" cy="686206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Char char="n"/>
              <a:tabLst/>
            </a:pPr>
            <a:endParaRPr kumimoji="0" lang="zh-HK" altLang="en-US" sz="2000" b="0" i="0" u="none" strike="noStrike" cap="none" normalizeH="0" baseline="0">
              <a:ln>
                <a:noFill/>
              </a:ln>
              <a:solidFill>
                <a:srgbClr val="99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01959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25" name="Rectangle 17"/>
          <p:cNvSpPr>
            <a:spLocks noGrp="1" noChangeArrowheads="1"/>
          </p:cNvSpPr>
          <p:nvPr>
            <p:ph type="title"/>
          </p:nvPr>
        </p:nvSpPr>
        <p:spPr>
          <a:xfrm>
            <a:off x="1547664" y="254000"/>
            <a:ext cx="7162800" cy="762000"/>
          </a:xfrm>
        </p:spPr>
        <p:txBody>
          <a:bodyPr/>
          <a:lstStyle/>
          <a:p>
            <a:pPr eaLnBrk="1" hangingPunct="1">
              <a:defRPr/>
            </a:pPr>
            <a:r>
              <a:rPr lang="zh-TW" altLang="en-US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預備新學年的學生資料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CA7236-5062-4D1E-B9CD-F5372C213BC2}" type="slidenum">
              <a:rPr lang="en-US" altLang="zh-TW" smtClean="0"/>
              <a:pPr>
                <a:defRPr/>
              </a:pPr>
              <a:t>17</a:t>
            </a:fld>
            <a:endParaRPr lang="en-US" altLang="zh-TW" dirty="0"/>
          </a:p>
        </p:txBody>
      </p:sp>
      <p:sp>
        <p:nvSpPr>
          <p:cNvPr id="5" name="Text Box 16"/>
          <p:cNvSpPr txBox="1">
            <a:spLocks noChangeArrowheads="1"/>
          </p:cNvSpPr>
          <p:nvPr/>
        </p:nvSpPr>
        <p:spPr bwMode="gray">
          <a:xfrm>
            <a:off x="395536" y="1700808"/>
            <a:ext cx="8077399" cy="5232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lvl="1" indent="-457200">
              <a:spcBef>
                <a:spcPts val="0"/>
              </a:spcBef>
              <a:defRPr/>
            </a:pP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為新學生註冊</a:t>
            </a:r>
            <a:endParaRPr lang="zh-TW" altLang="en-US" sz="2800" dirty="0">
              <a:solidFill>
                <a:schemeClr val="tx1"/>
              </a:solidFill>
              <a:effectLst/>
              <a:latin typeface="微軟正黑體" pitchFamily="34" charset="-120"/>
              <a:ea typeface="微軟正黑體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33084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4" name="Rectangle 14"/>
          <p:cNvSpPr>
            <a:spLocks noGrp="1" noChangeArrowheads="1"/>
          </p:cNvSpPr>
          <p:nvPr>
            <p:ph type="title"/>
          </p:nvPr>
        </p:nvSpPr>
        <p:spPr>
          <a:xfrm>
            <a:off x="1691680" y="254000"/>
            <a:ext cx="6984008" cy="762000"/>
          </a:xfrm>
        </p:spPr>
        <p:txBody>
          <a:bodyPr/>
          <a:lstStyle/>
          <a:p>
            <a:pPr eaLnBrk="1" hangingPunct="1">
              <a:defRPr/>
            </a:pPr>
            <a:r>
              <a:rPr lang="zh-TW" altLang="en-US" sz="32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學生資料 </a:t>
            </a:r>
            <a:r>
              <a:rPr lang="en-US" altLang="zh-TW" sz="32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(STU) –</a:t>
            </a:r>
            <a:r>
              <a:rPr lang="zh-TW" altLang="en-US" sz="32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學生註冊</a:t>
            </a:r>
          </a:p>
        </p:txBody>
      </p:sp>
      <p:sp>
        <p:nvSpPr>
          <p:cNvPr id="9219" name="Rectangle 23"/>
          <p:cNvSpPr>
            <a:spLocks noChangeArrowheads="1"/>
          </p:cNvSpPr>
          <p:nvPr/>
        </p:nvSpPr>
        <p:spPr bwMode="auto">
          <a:xfrm>
            <a:off x="2794308" y="4150142"/>
            <a:ext cx="2520082" cy="2123658"/>
          </a:xfrm>
          <a:prstGeom prst="rect">
            <a:avLst/>
          </a:prstGeom>
          <a:noFill/>
          <a:ln w="19050">
            <a:solidFill>
              <a:srgbClr val="0099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800" b="0" u="sng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人手輸入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 sz="2000" b="0" dirty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800" b="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整批註冊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800" b="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個別註冊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800" b="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註冊檔案上載</a:t>
            </a:r>
          </a:p>
        </p:txBody>
      </p:sp>
      <p:sp>
        <p:nvSpPr>
          <p:cNvPr id="71704" name="Rectangle 24"/>
          <p:cNvSpPr>
            <a:spLocks noChangeArrowheads="1"/>
          </p:cNvSpPr>
          <p:nvPr/>
        </p:nvSpPr>
        <p:spPr bwMode="auto">
          <a:xfrm>
            <a:off x="221511" y="1196752"/>
            <a:ext cx="8479577" cy="95410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marL="0" lvl="1">
              <a:spcBef>
                <a:spcPts val="0"/>
              </a:spcBef>
              <a:buClr>
                <a:schemeClr val="bg1"/>
              </a:buClr>
              <a:buSzPct val="100000"/>
              <a:buNone/>
              <a:defRPr/>
            </a:pPr>
            <a:r>
              <a:rPr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1.</a:t>
            </a:r>
            <a:r>
              <a:rPr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 先決條件：</a:t>
            </a:r>
            <a:r>
              <a:rPr lang="zh-TW" altLang="en-US" sz="2800" b="1" dirty="0">
                <a:solidFill>
                  <a:schemeClr val="accent6">
                    <a:lumMod val="50000"/>
                  </a:schemeClr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已策劃新學年</a:t>
            </a:r>
            <a:endParaRPr lang="en-US" altLang="zh-TW" sz="2800" b="1" dirty="0">
              <a:solidFill>
                <a:schemeClr val="accent6">
                  <a:lumMod val="50000"/>
                </a:schemeClr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lvl="1">
              <a:spcBef>
                <a:spcPts val="0"/>
              </a:spcBef>
              <a:buClr>
                <a:schemeClr val="bg1"/>
              </a:buClr>
              <a:buSzPct val="100000"/>
              <a:buNone/>
              <a:defRPr/>
            </a:pPr>
            <a:r>
              <a:rPr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2.</a:t>
            </a:r>
            <a:r>
              <a:rPr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 學生資料 </a:t>
            </a:r>
            <a:r>
              <a:rPr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&gt; </a:t>
            </a:r>
            <a:r>
              <a:rPr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註冊</a:t>
            </a:r>
          </a:p>
        </p:txBody>
      </p:sp>
      <p:sp>
        <p:nvSpPr>
          <p:cNvPr id="71708" name="Rectangle 28"/>
          <p:cNvSpPr>
            <a:spLocks noChangeArrowheads="1"/>
          </p:cNvSpPr>
          <p:nvPr/>
        </p:nvSpPr>
        <p:spPr bwMode="auto">
          <a:xfrm>
            <a:off x="4058024" y="2368952"/>
            <a:ext cx="29546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buNone/>
              <a:defRPr/>
            </a:pPr>
            <a:r>
              <a:rPr lang="zh-TW" altLang="en-US" sz="36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新生學生註冊</a:t>
            </a:r>
          </a:p>
        </p:txBody>
      </p:sp>
      <p:sp>
        <p:nvSpPr>
          <p:cNvPr id="9222" name="Rectangle 29"/>
          <p:cNvSpPr>
            <a:spLocks noChangeArrowheads="1"/>
          </p:cNvSpPr>
          <p:nvPr/>
        </p:nvSpPr>
        <p:spPr bwMode="auto">
          <a:xfrm>
            <a:off x="5508105" y="4150142"/>
            <a:ext cx="3384376" cy="2123658"/>
          </a:xfrm>
          <a:prstGeom prst="rect">
            <a:avLst/>
          </a:prstGeom>
          <a:noFill/>
          <a:ln w="19050">
            <a:solidFill>
              <a:srgbClr val="0099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800" b="0" u="sng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利用學位分配組數據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 sz="2000" b="0" dirty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800" b="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小一派位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800" b="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中一派位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800" b="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中四派位</a:t>
            </a:r>
          </a:p>
        </p:txBody>
      </p:sp>
      <p:cxnSp>
        <p:nvCxnSpPr>
          <p:cNvPr id="9223" name="AutoShape 30"/>
          <p:cNvCxnSpPr>
            <a:cxnSpLocks noChangeShapeType="1"/>
            <a:stCxn id="71708" idx="2"/>
            <a:endCxn id="9219" idx="0"/>
          </p:cNvCxnSpPr>
          <p:nvPr/>
        </p:nvCxnSpPr>
        <p:spPr bwMode="auto">
          <a:xfrm rot="5400000">
            <a:off x="4227422" y="2842211"/>
            <a:ext cx="1134859" cy="1481003"/>
          </a:xfrm>
          <a:prstGeom prst="bentConnector3">
            <a:avLst>
              <a:gd name="adj1" fmla="val 50000"/>
            </a:avLst>
          </a:prstGeom>
          <a:noFill/>
          <a:ln w="19050">
            <a:solidFill>
              <a:srgbClr val="0099FF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224" name="AutoShape 31"/>
          <p:cNvCxnSpPr>
            <a:cxnSpLocks noChangeShapeType="1"/>
            <a:stCxn id="71708" idx="2"/>
            <a:endCxn id="9222" idx="0"/>
          </p:cNvCxnSpPr>
          <p:nvPr/>
        </p:nvCxnSpPr>
        <p:spPr bwMode="auto">
          <a:xfrm rot="16200000" flipH="1">
            <a:off x="5800393" y="2750241"/>
            <a:ext cx="1134859" cy="1664941"/>
          </a:xfrm>
          <a:prstGeom prst="bentConnector3">
            <a:avLst>
              <a:gd name="adj1" fmla="val 50000"/>
            </a:avLst>
          </a:prstGeom>
          <a:noFill/>
          <a:ln w="19050">
            <a:solidFill>
              <a:srgbClr val="0099FF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3" r="6114"/>
          <a:stretch/>
        </p:blipFill>
        <p:spPr bwMode="auto">
          <a:xfrm>
            <a:off x="107504" y="2511994"/>
            <a:ext cx="2493089" cy="3601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投影片編號版面配置區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B53EBF-3D3C-4B19-B75D-10AD2264A0D2}" type="slidenum">
              <a:rPr lang="en-US" altLang="zh-TW" smtClean="0"/>
              <a:pPr>
                <a:defRPr/>
              </a:pPr>
              <a:t>18</a:t>
            </a:fld>
            <a:endParaRPr lang="en-US" altLang="zh-TW" dirty="0"/>
          </a:p>
        </p:txBody>
      </p:sp>
      <p:sp>
        <p:nvSpPr>
          <p:cNvPr id="17" name="雙波浪線 9"/>
          <p:cNvSpPr/>
          <p:nvPr/>
        </p:nvSpPr>
        <p:spPr bwMode="auto">
          <a:xfrm>
            <a:off x="4659361" y="1156238"/>
            <a:ext cx="1732111" cy="485567"/>
          </a:xfrm>
          <a:prstGeom prst="doubleWave">
            <a:avLst/>
          </a:prstGeom>
          <a:solidFill>
            <a:srgbClr val="FFC000"/>
          </a:solidFill>
          <a:ln w="3175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ts val="2500"/>
              </a:lnSpc>
              <a:spcBef>
                <a:spcPts val="0"/>
              </a:spcBef>
              <a:buNone/>
            </a:pPr>
            <a:r>
              <a:rPr lang="zh-HK" altLang="en-US" sz="1600" b="1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 panose="020B0604020202020204" pitchFamily="34" charset="-120"/>
              </a:rPr>
              <a:t>現學年：</a:t>
            </a:r>
            <a:r>
              <a:rPr kumimoji="0" lang="en-US" altLang="zh-TW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2023</a:t>
            </a:r>
            <a:endParaRPr kumimoji="0" lang="zh-HK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806893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TW" altLang="en-US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學生資料 </a:t>
            </a:r>
            <a:r>
              <a:rPr lang="en-US" altLang="zh-TW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(STU) –</a:t>
            </a:r>
            <a:r>
              <a:rPr lang="zh-TW" altLang="en-US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 設定學生預設資料</a:t>
            </a:r>
          </a:p>
        </p:txBody>
      </p:sp>
      <p:sp>
        <p:nvSpPr>
          <p:cNvPr id="13316" name="Rectangle 35"/>
          <p:cNvSpPr>
            <a:spLocks noGrp="1" noChangeArrowheads="1"/>
          </p:cNvSpPr>
          <p:nvPr>
            <p:ph type="body" idx="1"/>
          </p:nvPr>
        </p:nvSpPr>
        <p:spPr>
          <a:xfrm>
            <a:off x="251520" y="1268760"/>
            <a:ext cx="8785225" cy="1728788"/>
          </a:xfrm>
          <a:noFill/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設定學生資料預設</a:t>
            </a:r>
            <a:r>
              <a:rPr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endParaRPr lang="zh-TW" altLang="en-US" sz="2800" dirty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1.</a:t>
            </a:r>
            <a:r>
              <a:rPr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 學生資料 </a:t>
            </a:r>
            <a:r>
              <a:rPr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&gt; </a:t>
            </a:r>
            <a:r>
              <a:rPr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設定 </a:t>
            </a:r>
            <a:r>
              <a:rPr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&gt; </a:t>
            </a:r>
            <a:r>
              <a:rPr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學生資料預設</a:t>
            </a:r>
            <a:endParaRPr lang="en-US" altLang="zh-TW" sz="2800" dirty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 defTabSz="450850" eaLnBrk="1" hangingPunct="1">
              <a:lnSpc>
                <a:spcPct val="80000"/>
              </a:lnSpc>
              <a:buNone/>
            </a:pPr>
            <a:r>
              <a:rPr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2.</a:t>
            </a:r>
            <a:r>
              <a:rPr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 為加快輸入速度，</a:t>
            </a:r>
            <a:r>
              <a:rPr lang="zh-TW" altLang="en-US" sz="2800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每年</a:t>
            </a:r>
            <a:r>
              <a:rPr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可在此模組先為必須欄位設 </a:t>
            </a:r>
            <a:r>
              <a:rPr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	</a:t>
            </a:r>
            <a:r>
              <a:rPr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定「預設值」，如</a:t>
            </a:r>
            <a:r>
              <a:rPr lang="zh-TW" altLang="en-US" sz="2800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首次出席日期</a:t>
            </a:r>
            <a:r>
              <a:rPr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及</a:t>
            </a:r>
            <a:r>
              <a:rPr lang="zh-TW" altLang="en-US" sz="2800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取錄日期</a:t>
            </a:r>
            <a:r>
              <a:rPr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	</a:t>
            </a:r>
          </a:p>
        </p:txBody>
      </p:sp>
      <p:sp>
        <p:nvSpPr>
          <p:cNvPr id="13317" name="Rectangle 36"/>
          <p:cNvSpPr>
            <a:spLocks noChangeArrowheads="1"/>
          </p:cNvSpPr>
          <p:nvPr/>
        </p:nvSpPr>
        <p:spPr bwMode="auto">
          <a:xfrm>
            <a:off x="10475913" y="5734050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HK" altLang="en-US" sz="2000">
              <a:solidFill>
                <a:srgbClr val="0000FF"/>
              </a:solidFill>
            </a:endParaRPr>
          </a:p>
        </p:txBody>
      </p:sp>
      <p:sp>
        <p:nvSpPr>
          <p:cNvPr id="13319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E66F999-23F9-46DE-A59D-6DF77613B137}" type="slidenum">
              <a:rPr lang="en-US" altLang="zh-TW" sz="1000" smtClean="0">
                <a:solidFill>
                  <a:schemeClr val="tx1"/>
                </a:solidFill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en-US" altLang="zh-TW" sz="1000" dirty="0">
              <a:solidFill>
                <a:schemeClr val="tx1"/>
              </a:solidFill>
              <a:latin typeface="Tahoma" panose="020B0604030504040204" pitchFamily="34" charset="0"/>
            </a:endParaRPr>
          </a:p>
        </p:txBody>
      </p:sp>
      <p:pic>
        <p:nvPicPr>
          <p:cNvPr id="8" name="圖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513" y="2896755"/>
            <a:ext cx="8410575" cy="3524250"/>
          </a:xfrm>
          <a:prstGeom prst="rect">
            <a:avLst/>
          </a:prstGeom>
        </p:spPr>
      </p:pic>
      <p:sp>
        <p:nvSpPr>
          <p:cNvPr id="12" name="Rectangle 37"/>
          <p:cNvSpPr>
            <a:spLocks noChangeArrowheads="1"/>
          </p:cNvSpPr>
          <p:nvPr/>
        </p:nvSpPr>
        <p:spPr bwMode="auto">
          <a:xfrm>
            <a:off x="467544" y="3316489"/>
            <a:ext cx="1081521" cy="266813"/>
          </a:xfrm>
          <a:prstGeom prst="rect">
            <a:avLst/>
          </a:prstGeom>
          <a:noFill/>
          <a:ln w="3492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HK" altLang="zh-HK" sz="2000">
              <a:solidFill>
                <a:schemeClr val="hlink"/>
              </a:solidFill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6469320" y="3832213"/>
            <a:ext cx="1907097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Pct val="90000"/>
              <a:buNone/>
            </a:pPr>
            <a:r>
              <a:rPr lang="zh-TW" altLang="en-US" sz="1600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留意首次出席日期必須是平日</a:t>
            </a:r>
            <a:endParaRPr lang="en-US" altLang="zh-TW" sz="1600" dirty="0">
              <a:solidFill>
                <a:srgbClr val="FF0000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17" name="直線單箭頭接點 16"/>
          <p:cNvCxnSpPr/>
          <p:nvPr/>
        </p:nvCxnSpPr>
        <p:spPr bwMode="auto">
          <a:xfrm flipH="1">
            <a:off x="5028431" y="4124601"/>
            <a:ext cx="1401896" cy="500942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657856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6" name="Rectangle 10"/>
          <p:cNvSpPr>
            <a:spLocks noGrp="1" noChangeArrowheads="1"/>
          </p:cNvSpPr>
          <p:nvPr>
            <p:ph type="title"/>
          </p:nvPr>
        </p:nvSpPr>
        <p:spPr>
          <a:xfrm>
            <a:off x="1619672" y="188640"/>
            <a:ext cx="7162800" cy="798736"/>
          </a:xfrm>
        </p:spPr>
        <p:txBody>
          <a:bodyPr/>
          <a:lstStyle/>
          <a:p>
            <a:pPr eaLnBrk="1" hangingPunct="1">
              <a:defRPr/>
            </a:pPr>
            <a:r>
              <a:rPr lang="zh-TW" altLang="en-US" sz="44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內容</a:t>
            </a:r>
          </a:p>
        </p:txBody>
      </p:sp>
      <p:sp>
        <p:nvSpPr>
          <p:cNvPr id="6042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251520" y="1340768"/>
            <a:ext cx="8640960" cy="5112568"/>
          </a:xfrm>
        </p:spPr>
        <p:txBody>
          <a:bodyPr/>
          <a:lstStyle/>
          <a:p>
            <a:pPr marL="514350" indent="-514350" eaLnBrk="1" hangingPunct="1">
              <a:spcBef>
                <a:spcPts val="600"/>
              </a:spcBef>
              <a:buClrTx/>
              <a:buFont typeface="+mj-lt"/>
              <a:buAutoNum type="arabicPeriod"/>
              <a:defRPr/>
            </a:pPr>
            <a:r>
              <a:rPr lang="zh-TW" altLang="en-US" sz="2800" b="1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學生資料 </a:t>
            </a:r>
            <a:r>
              <a:rPr lang="en-US" altLang="zh-TW" sz="2800" b="1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(STU)</a:t>
            </a:r>
          </a:p>
          <a:p>
            <a:pPr lvl="1" eaLnBrk="1" hangingPunct="1">
              <a:spcBef>
                <a:spcPts val="600"/>
              </a:spcBef>
              <a:buClrTx/>
              <a:defRPr/>
            </a:pPr>
            <a:r>
              <a:rPr lang="zh-TW" altLang="en-US" sz="2800" dirty="0">
                <a:solidFill>
                  <a:srgbClr val="0070C0"/>
                </a:solidFill>
                <a:effectLst/>
                <a:latin typeface="微軟正黑體" pitchFamily="34" charset="-120"/>
                <a:ea typeface="微軟正黑體" pitchFamily="34" charset="-120"/>
              </a:rPr>
              <a:t>個人資料、在學資料、表格</a:t>
            </a:r>
            <a:r>
              <a:rPr lang="en-US" altLang="zh-TW" sz="2800" dirty="0">
                <a:solidFill>
                  <a:srgbClr val="0070C0"/>
                </a:solidFill>
                <a:effectLst/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zh-TW" altLang="en-US" sz="2800" dirty="0">
                <a:solidFill>
                  <a:srgbClr val="0070C0"/>
                </a:solidFill>
                <a:effectLst/>
                <a:latin typeface="微軟正黑體" pitchFamily="34" charset="-120"/>
                <a:ea typeface="微軟正黑體" pitchFamily="34" charset="-120"/>
              </a:rPr>
              <a:t>資料互換</a:t>
            </a:r>
            <a:r>
              <a:rPr lang="en-US" altLang="zh-TW" sz="2800" dirty="0">
                <a:solidFill>
                  <a:srgbClr val="0070C0"/>
                </a:solidFill>
                <a:effectLst/>
                <a:latin typeface="微軟正黑體" pitchFamily="34" charset="-120"/>
                <a:ea typeface="微軟正黑體" pitchFamily="34" charset="-120"/>
              </a:rPr>
              <a:t>)</a:t>
            </a:r>
            <a:r>
              <a:rPr lang="zh-TW" altLang="en-US" sz="2800" dirty="0">
                <a:solidFill>
                  <a:srgbClr val="0070C0"/>
                </a:solidFill>
                <a:effectLst/>
                <a:latin typeface="微軟正黑體" pitchFamily="34" charset="-120"/>
                <a:ea typeface="微軟正黑體" pitchFamily="34" charset="-120"/>
              </a:rPr>
              <a:t>、註冊、</a:t>
            </a:r>
            <a:r>
              <a:rPr lang="en-US" altLang="zh-TW" sz="2800" dirty="0">
                <a:solidFill>
                  <a:srgbClr val="0070C0"/>
                </a:solidFill>
                <a:effectLst/>
                <a:latin typeface="微軟正黑體" pitchFamily="34" charset="-120"/>
                <a:ea typeface="微軟正黑體" pitchFamily="34" charset="-120"/>
              </a:rPr>
              <a:t>…</a:t>
            </a:r>
          </a:p>
          <a:p>
            <a:pPr marL="514350" indent="-514350" eaLnBrk="1" hangingPunct="1">
              <a:spcBef>
                <a:spcPts val="600"/>
              </a:spcBef>
              <a:buClrTx/>
              <a:buFont typeface="+mj-lt"/>
              <a:buAutoNum type="arabicPeriod"/>
              <a:defRPr/>
            </a:pPr>
            <a:r>
              <a:rPr lang="zh-TW" altLang="en-US" sz="2800" b="1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學生出席資料 </a:t>
            </a:r>
            <a:r>
              <a:rPr lang="en-US" altLang="zh-TW" sz="2800" b="1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(ATT)</a:t>
            </a:r>
          </a:p>
          <a:p>
            <a:pPr lvl="1" eaLnBrk="1" hangingPunct="1">
              <a:spcBef>
                <a:spcPts val="600"/>
              </a:spcBef>
              <a:buClrTx/>
              <a:defRPr/>
            </a:pPr>
            <a:r>
              <a:rPr lang="zh-TW" altLang="en-US" sz="2800" dirty="0">
                <a:solidFill>
                  <a:srgbClr val="0070C0"/>
                </a:solidFill>
                <a:effectLst/>
                <a:latin typeface="微軟正黑體" pitchFamily="34" charset="-120"/>
                <a:ea typeface="微軟正黑體" pitchFamily="34" charset="-120"/>
              </a:rPr>
              <a:t>處理懷疑退學及復課、設定、</a:t>
            </a:r>
            <a:r>
              <a:rPr lang="en-US" altLang="zh-TW" sz="2800" dirty="0">
                <a:solidFill>
                  <a:srgbClr val="0070C0"/>
                </a:solidFill>
                <a:effectLst/>
                <a:latin typeface="微軟正黑體" pitchFamily="34" charset="-120"/>
                <a:ea typeface="微軟正黑體" pitchFamily="34" charset="-120"/>
              </a:rPr>
              <a:t>…</a:t>
            </a:r>
          </a:p>
          <a:p>
            <a:pPr marL="514350" indent="-514350" eaLnBrk="1" hangingPunct="1">
              <a:spcBef>
                <a:spcPts val="600"/>
              </a:spcBef>
              <a:buClrTx/>
              <a:buFont typeface="+mj-lt"/>
              <a:buAutoNum type="arabicPeriod"/>
              <a:defRPr/>
            </a:pPr>
            <a:r>
              <a:rPr lang="zh-TW" altLang="en-US" sz="2800" b="1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課外活動 </a:t>
            </a:r>
            <a:r>
              <a:rPr lang="en-US" altLang="zh-TW" sz="2800" b="1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(STA)</a:t>
            </a:r>
          </a:p>
          <a:p>
            <a:pPr lvl="1" eaLnBrk="1" hangingPunct="1">
              <a:spcBef>
                <a:spcPts val="600"/>
              </a:spcBef>
              <a:buClrTx/>
              <a:defRPr/>
            </a:pPr>
            <a:r>
              <a:rPr lang="zh-TW" altLang="en-US" sz="2800" dirty="0">
                <a:solidFill>
                  <a:srgbClr val="0070C0"/>
                </a:solidFill>
                <a:effectLst/>
                <a:latin typeface="微軟正黑體" pitchFamily="34" charset="-120"/>
                <a:ea typeface="微軟正黑體" pitchFamily="34" charset="-120"/>
              </a:rPr>
              <a:t>課外活動時段、可提供課外活動、</a:t>
            </a:r>
            <a:r>
              <a:rPr lang="en-US" altLang="zh-TW" sz="2800" dirty="0">
                <a:solidFill>
                  <a:srgbClr val="0070C0"/>
                </a:solidFill>
                <a:effectLst/>
                <a:latin typeface="微軟正黑體" pitchFamily="34" charset="-120"/>
                <a:ea typeface="微軟正黑體" pitchFamily="34" charset="-120"/>
              </a:rPr>
              <a:t>…</a:t>
            </a:r>
          </a:p>
          <a:p>
            <a:pPr marL="514350" indent="-514350" eaLnBrk="1" hangingPunct="1">
              <a:spcBef>
                <a:spcPts val="600"/>
              </a:spcBef>
              <a:buClrTx/>
              <a:buFont typeface="+mj-lt"/>
              <a:buAutoNum type="arabicPeriod"/>
              <a:defRPr/>
            </a:pPr>
            <a:r>
              <a:rPr lang="zh-TW" altLang="en-US" sz="2800" b="1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獎懲資料 </a:t>
            </a:r>
            <a:r>
              <a:rPr lang="en-US" altLang="zh-TW" sz="2800" b="1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(ANP)</a:t>
            </a:r>
          </a:p>
          <a:p>
            <a:pPr lvl="1" eaLnBrk="1" hangingPunct="1">
              <a:spcBef>
                <a:spcPts val="600"/>
              </a:spcBef>
              <a:buClrTx/>
              <a:defRPr/>
            </a:pPr>
            <a:r>
              <a:rPr lang="zh-TW" altLang="en-US" sz="2800" dirty="0">
                <a:solidFill>
                  <a:srgbClr val="0070C0"/>
                </a:solidFill>
                <a:effectLst/>
                <a:latin typeface="微軟正黑體" pitchFamily="34" charset="-120"/>
                <a:ea typeface="微軟正黑體" pitchFamily="34" charset="-120"/>
              </a:rPr>
              <a:t>獎懲級別、規則、</a:t>
            </a:r>
            <a:r>
              <a:rPr lang="en-US" altLang="zh-TW" sz="2800" dirty="0">
                <a:solidFill>
                  <a:srgbClr val="0070C0"/>
                </a:solidFill>
                <a:effectLst/>
                <a:latin typeface="微軟正黑體" pitchFamily="34" charset="-120"/>
                <a:ea typeface="微軟正黑體" pitchFamily="34" charset="-120"/>
              </a:rPr>
              <a:t>…</a:t>
            </a:r>
          </a:p>
          <a:p>
            <a:pPr marL="514350" indent="-514350" eaLnBrk="1" hangingPunct="1">
              <a:spcBef>
                <a:spcPts val="600"/>
              </a:spcBef>
              <a:buClrTx/>
              <a:buFont typeface="+mj-lt"/>
              <a:buAutoNum type="arabicPeriod"/>
              <a:defRPr/>
            </a:pPr>
            <a:r>
              <a:rPr lang="zh-TW" altLang="en-US" sz="2800" b="1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應用學習 </a:t>
            </a:r>
            <a:r>
              <a:rPr lang="en-US" altLang="zh-TW" sz="2800" b="1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(APL)</a:t>
            </a:r>
          </a:p>
          <a:p>
            <a:pPr lvl="1" eaLnBrk="1" hangingPunct="1">
              <a:spcBef>
                <a:spcPts val="600"/>
              </a:spcBef>
              <a:buClrTx/>
              <a:defRPr/>
            </a:pPr>
            <a:r>
              <a:rPr lang="zh-TW" altLang="en-US" sz="2800" dirty="0">
                <a:solidFill>
                  <a:srgbClr val="0070C0"/>
                </a:solidFill>
                <a:effectLst/>
                <a:latin typeface="微軟正黑體" pitchFamily="34" charset="-120"/>
                <a:ea typeface="微軟正黑體" pitchFamily="34" charset="-120"/>
              </a:rPr>
              <a:t>學年紀錄</a:t>
            </a:r>
            <a:endParaRPr lang="en-US" altLang="zh-TW" sz="2800" dirty="0">
              <a:solidFill>
                <a:srgbClr val="0070C0"/>
              </a:solidFill>
              <a:effectLst/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CA7236-5062-4D1E-B9CD-F5372C213BC2}" type="slidenum">
              <a:rPr lang="en-US" altLang="zh-TW" smtClean="0"/>
              <a:pPr>
                <a:defRPr/>
              </a:pPr>
              <a:t>2</a:t>
            </a:fld>
            <a:endParaRPr lang="en-US" altLang="zh-TW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135" y="3422626"/>
            <a:ext cx="8934450" cy="3105150"/>
          </a:xfrm>
          <a:prstGeom prst="rect">
            <a:avLst/>
          </a:prstGeom>
        </p:spPr>
      </p:pic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47812" y="254000"/>
            <a:ext cx="7596187" cy="762000"/>
          </a:xfrm>
        </p:spPr>
        <p:txBody>
          <a:bodyPr/>
          <a:lstStyle/>
          <a:p>
            <a:pPr eaLnBrk="1" hangingPunct="1">
              <a:defRPr/>
            </a:pP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學生資料 </a:t>
            </a:r>
            <a:r>
              <a:rPr lang="en-US" altLang="zh-TW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(STU) –</a:t>
            </a: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利用學位分配組數據註冊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9626" y="1556792"/>
            <a:ext cx="8856984" cy="2088232"/>
          </a:xfrm>
          <a:noFill/>
        </p:spPr>
        <p:txBody>
          <a:bodyPr/>
          <a:lstStyle/>
          <a:p>
            <a:pPr marL="363538" lvl="1" indent="-363538" eaLnBrk="1" hangingPunct="1">
              <a:buNone/>
              <a:defRPr/>
            </a:pPr>
            <a:r>
              <a:rPr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1. </a:t>
            </a:r>
            <a:r>
              <a:rPr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在「</a:t>
            </a:r>
            <a:r>
              <a:rPr lang="zh-TW" altLang="en-US" sz="2800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聯遞系統 </a:t>
            </a:r>
            <a:r>
              <a:rPr lang="en-US" altLang="zh-TW" sz="2800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&gt; </a:t>
            </a:r>
            <a:r>
              <a:rPr lang="zh-TW" altLang="en-US" sz="2800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接收訊息</a:t>
            </a:r>
            <a:r>
              <a:rPr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」將</a:t>
            </a:r>
            <a:r>
              <a:rPr lang="zh-TW" altLang="en-US" sz="2800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往年</a:t>
            </a:r>
            <a:r>
              <a:rPr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的相關學位分配結果</a:t>
            </a:r>
            <a:r>
              <a:rPr lang="zh-TW" altLang="en-US" sz="2800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庫存</a:t>
            </a:r>
            <a:r>
              <a:rPr lang="en-US" altLang="zh-TW" sz="2800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2800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刪除</a:t>
            </a:r>
            <a:endParaRPr lang="en-US" altLang="zh-TW" sz="2800" dirty="0">
              <a:solidFill>
                <a:srgbClr val="FF0000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lvl="1" indent="0" eaLnBrk="1" hangingPunct="1">
              <a:buNone/>
              <a:defRPr/>
            </a:pPr>
            <a:r>
              <a:rPr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2. </a:t>
            </a:r>
            <a:r>
              <a:rPr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將本年的相關學位分配結果「解密」</a:t>
            </a:r>
          </a:p>
          <a:p>
            <a:pPr lvl="1" eaLnBrk="1" hangingPunct="1">
              <a:defRPr/>
            </a:pPr>
            <a:endParaRPr lang="zh-TW" altLang="en-US" sz="2800" dirty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1" eaLnBrk="1" hangingPunct="1">
              <a:defRPr/>
            </a:pPr>
            <a:endParaRPr lang="zh-TW" altLang="en-US" sz="2800" dirty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1" eaLnBrk="1" hangingPunct="1">
              <a:defRPr/>
            </a:pPr>
            <a:endParaRPr lang="zh-TW" altLang="en-US" sz="2800" dirty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1" eaLnBrk="1" hangingPunct="1">
              <a:defRPr/>
            </a:pPr>
            <a:endParaRPr lang="zh-TW" altLang="en-US" sz="2800" dirty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gray">
          <a:xfrm>
            <a:off x="183872" y="5162228"/>
            <a:ext cx="8784976" cy="750888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TW" altLang="en-US" sz="2000">
              <a:solidFill>
                <a:srgbClr val="0000FF"/>
              </a:solidFill>
            </a:endParaRPr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gray">
          <a:xfrm flipH="1">
            <a:off x="183872" y="5158978"/>
            <a:ext cx="8784976" cy="754137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HK" altLang="en-US"/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gray">
          <a:xfrm>
            <a:off x="183872" y="5158979"/>
            <a:ext cx="8784976" cy="754137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HK" altLang="en-US"/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B53EBF-3D3C-4B19-B75D-10AD2264A0D2}" type="slidenum">
              <a:rPr lang="en-US" altLang="zh-TW" smtClean="0"/>
              <a:pPr>
                <a:defRPr/>
              </a:pPr>
              <a:t>20</a:t>
            </a:fld>
            <a:endParaRPr lang="en-US" altLang="zh-TW" dirty="0"/>
          </a:p>
        </p:txBody>
      </p:sp>
      <p:sp>
        <p:nvSpPr>
          <p:cNvPr id="3" name="矩形 2"/>
          <p:cNvSpPr/>
          <p:nvPr/>
        </p:nvSpPr>
        <p:spPr bwMode="auto">
          <a:xfrm>
            <a:off x="755576" y="6090864"/>
            <a:ext cx="651353" cy="362472"/>
          </a:xfrm>
          <a:prstGeom prst="rect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kumimoji="0" lang="zh-HK" altLang="en-US" sz="20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Trebuchet MS" pitchFamily="34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65120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52" name="Rectangle 16"/>
          <p:cNvSpPr>
            <a:spLocks noGrp="1" noChangeArrowheads="1"/>
          </p:cNvSpPr>
          <p:nvPr>
            <p:ph type="title"/>
          </p:nvPr>
        </p:nvSpPr>
        <p:spPr>
          <a:xfrm>
            <a:off x="1547812" y="254000"/>
            <a:ext cx="7596187" cy="762000"/>
          </a:xfrm>
        </p:spPr>
        <p:txBody>
          <a:bodyPr/>
          <a:lstStyle/>
          <a:p>
            <a:pPr eaLnBrk="1" hangingPunct="1">
              <a:defRPr/>
            </a:pP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學生資料 </a:t>
            </a:r>
            <a:r>
              <a:rPr lang="en-US" altLang="zh-TW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(STU) –</a:t>
            </a: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利用學位分配組數據註冊</a:t>
            </a:r>
          </a:p>
        </p:txBody>
      </p:sp>
      <p:sp>
        <p:nvSpPr>
          <p:cNvPr id="8" name="Rectangle 13"/>
          <p:cNvSpPr txBox="1">
            <a:spLocks noChangeArrowheads="1"/>
          </p:cNvSpPr>
          <p:nvPr/>
        </p:nvSpPr>
        <p:spPr bwMode="auto">
          <a:xfrm>
            <a:off x="251520" y="1340594"/>
            <a:ext cx="8449568" cy="86427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n"/>
              <a:defRPr sz="240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Char char="n"/>
              <a:defRPr sz="2000">
                <a:solidFill>
                  <a:srgbClr val="99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5000"/>
              <a:buFont typeface="Wingdings" pitchFamily="2" charset="2"/>
              <a:buChar char="n"/>
              <a:defRPr sz="160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363538" lvl="1" indent="-363538" eaLnBrk="1" hangingPunct="1">
              <a:buFont typeface="Wingdings" pitchFamily="2" charset="2"/>
              <a:buNone/>
              <a:defRPr/>
            </a:pPr>
            <a:r>
              <a:rPr lang="en-US" altLang="zh-TW" sz="2800" kern="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3.</a:t>
            </a:r>
            <a:r>
              <a:rPr lang="zh-TW" altLang="en-US" sz="2800" kern="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 在「</a:t>
            </a:r>
            <a:r>
              <a:rPr lang="zh-TW" altLang="en-US" sz="2800" kern="0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學位分配</a:t>
            </a:r>
            <a:r>
              <a:rPr lang="zh-TW" altLang="en-US" sz="2800" kern="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」模組的</a:t>
            </a:r>
            <a:r>
              <a:rPr lang="zh-TW" altLang="en-US" sz="2800" kern="0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資科互換</a:t>
            </a:r>
            <a:r>
              <a:rPr lang="zh-TW" altLang="en-US" sz="2800" kern="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「匯入」學額分配結果</a:t>
            </a:r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030" y="2529458"/>
            <a:ext cx="9144000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B53EBF-3D3C-4B19-B75D-10AD2264A0D2}" type="slidenum">
              <a:rPr lang="en-US" altLang="zh-TW" smtClean="0"/>
              <a:pPr>
                <a:defRPr/>
              </a:pPr>
              <a:t>21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147161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251520" y="1340768"/>
            <a:ext cx="8507288" cy="936104"/>
          </a:xfrm>
          <a:noFill/>
        </p:spPr>
        <p:txBody>
          <a:bodyPr/>
          <a:lstStyle/>
          <a:p>
            <a:pPr marL="0" lvl="1" indent="0" eaLnBrk="1" hangingPunct="1">
              <a:buNone/>
            </a:pPr>
            <a:r>
              <a:rPr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4.</a:t>
            </a:r>
            <a:r>
              <a:rPr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 學生資料 </a:t>
            </a:r>
            <a:r>
              <a:rPr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&gt; </a:t>
            </a:r>
            <a:r>
              <a:rPr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註冊 </a:t>
            </a:r>
            <a:r>
              <a:rPr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&gt; </a:t>
            </a:r>
            <a:r>
              <a:rPr lang="zh-TW" altLang="en-US" sz="2800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中一派位</a:t>
            </a:r>
            <a:r>
              <a:rPr lang="en-US" altLang="zh-TW" sz="2800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2800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小一派位</a:t>
            </a:r>
            <a:endParaRPr lang="en-US" altLang="zh-TW" sz="2800" dirty="0">
              <a:solidFill>
                <a:srgbClr val="FF0000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lvl="1" indent="0" eaLnBrk="1" hangingPunct="1">
              <a:buNone/>
            </a:pPr>
            <a:r>
              <a:rPr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在此模組為所匯入的學生註冊，並輸入所需數據</a:t>
            </a:r>
          </a:p>
        </p:txBody>
      </p:sp>
      <p:sp>
        <p:nvSpPr>
          <p:cNvPr id="117779" name="Rectangle 19"/>
          <p:cNvSpPr>
            <a:spLocks noGrp="1" noChangeArrowheads="1"/>
          </p:cNvSpPr>
          <p:nvPr>
            <p:ph type="title"/>
          </p:nvPr>
        </p:nvSpPr>
        <p:spPr>
          <a:xfrm>
            <a:off x="1547812" y="254000"/>
            <a:ext cx="7488683" cy="762000"/>
          </a:xfrm>
        </p:spPr>
        <p:txBody>
          <a:bodyPr/>
          <a:lstStyle/>
          <a:p>
            <a:pPr eaLnBrk="1" hangingPunct="1">
              <a:defRPr/>
            </a:pP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學生資料 </a:t>
            </a:r>
            <a:r>
              <a:rPr lang="en-US" altLang="zh-TW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(STU) –</a:t>
            </a: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利用學位分配組數據註冊</a:t>
            </a:r>
          </a:p>
        </p:txBody>
      </p:sp>
      <p:sp>
        <p:nvSpPr>
          <p:cNvPr id="19461" name="Rectangle 7"/>
          <p:cNvSpPr>
            <a:spLocks noChangeArrowheads="1"/>
          </p:cNvSpPr>
          <p:nvPr/>
        </p:nvSpPr>
        <p:spPr bwMode="gray">
          <a:xfrm>
            <a:off x="827585" y="4581127"/>
            <a:ext cx="1440160" cy="1512169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TW" altLang="en-US" sz="2000">
              <a:solidFill>
                <a:srgbClr val="0000FF"/>
              </a:solidFill>
            </a:endParaRPr>
          </a:p>
        </p:txBody>
      </p:sp>
      <p:sp>
        <p:nvSpPr>
          <p:cNvPr id="19462" name="Rectangle 8"/>
          <p:cNvSpPr>
            <a:spLocks noChangeArrowheads="1"/>
          </p:cNvSpPr>
          <p:nvPr/>
        </p:nvSpPr>
        <p:spPr bwMode="gray">
          <a:xfrm>
            <a:off x="4067944" y="4581126"/>
            <a:ext cx="4824536" cy="1512169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TW" altLang="en-US" sz="2000">
              <a:solidFill>
                <a:srgbClr val="0000FF"/>
              </a:solidFill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B53EBF-3D3C-4B19-B75D-10AD2264A0D2}" type="slidenum">
              <a:rPr lang="en-US" altLang="zh-TW" smtClean="0"/>
              <a:pPr>
                <a:defRPr/>
              </a:pPr>
              <a:t>22</a:t>
            </a:fld>
            <a:endParaRPr lang="en-US" altLang="zh-TW" dirty="0"/>
          </a:p>
        </p:txBody>
      </p:sp>
      <p:grpSp>
        <p:nvGrpSpPr>
          <p:cNvPr id="4" name="群組 3"/>
          <p:cNvGrpSpPr/>
          <p:nvPr/>
        </p:nvGrpSpPr>
        <p:grpSpPr>
          <a:xfrm>
            <a:off x="406908" y="2564904"/>
            <a:ext cx="8737092" cy="4005064"/>
            <a:chOff x="406908" y="2564904"/>
            <a:chExt cx="8737092" cy="4005064"/>
          </a:xfrm>
        </p:grpSpPr>
        <p:pic>
          <p:nvPicPr>
            <p:cNvPr id="19458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14"/>
            <a:stretch/>
          </p:blipFill>
          <p:spPr bwMode="auto">
            <a:xfrm>
              <a:off x="406908" y="2564904"/>
              <a:ext cx="8737092" cy="400506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矩形 2"/>
            <p:cNvSpPr/>
            <p:nvPr/>
          </p:nvSpPr>
          <p:spPr bwMode="auto">
            <a:xfrm>
              <a:off x="6300192" y="5157192"/>
              <a:ext cx="288032" cy="144016"/>
            </a:xfrm>
            <a:prstGeom prst="rect">
              <a:avLst/>
            </a:prstGeom>
            <a:solidFill>
              <a:schemeClr val="accent3"/>
            </a:solidFill>
            <a:ln w="317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742950" marR="0" indent="-2857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CC0099"/>
                </a:buClr>
                <a:buSzPct val="55000"/>
                <a:buFont typeface="Wingdings" pitchFamily="2" charset="2"/>
                <a:buChar char="n"/>
                <a:tabLst/>
              </a:pPr>
              <a:endParaRPr kumimoji="0" lang="zh-HK" altLang="en-US" sz="2000" b="0" i="0" u="none" strike="noStrike" cap="none" normalizeH="0" baseline="0">
                <a:ln>
                  <a:noFill/>
                </a:ln>
                <a:solidFill>
                  <a:srgbClr val="99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9" name="矩形 8"/>
            <p:cNvSpPr/>
            <p:nvPr/>
          </p:nvSpPr>
          <p:spPr bwMode="auto">
            <a:xfrm>
              <a:off x="6300192" y="5467536"/>
              <a:ext cx="288032" cy="144016"/>
            </a:xfrm>
            <a:prstGeom prst="rect">
              <a:avLst/>
            </a:prstGeom>
            <a:solidFill>
              <a:schemeClr val="accent3"/>
            </a:solidFill>
            <a:ln w="317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742950" marR="0" indent="-2857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CC0099"/>
                </a:buClr>
                <a:buSzPct val="55000"/>
                <a:buFont typeface="Wingdings" pitchFamily="2" charset="2"/>
                <a:buChar char="n"/>
                <a:tabLst/>
              </a:pPr>
              <a:endParaRPr kumimoji="0" lang="zh-HK" altLang="en-US" sz="2000" b="0" i="0" u="none" strike="noStrike" cap="none" normalizeH="0" baseline="0">
                <a:ln>
                  <a:noFill/>
                </a:ln>
                <a:solidFill>
                  <a:srgbClr val="99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0" name="矩形 9"/>
            <p:cNvSpPr/>
            <p:nvPr/>
          </p:nvSpPr>
          <p:spPr bwMode="auto">
            <a:xfrm>
              <a:off x="6293617" y="5805266"/>
              <a:ext cx="288032" cy="144016"/>
            </a:xfrm>
            <a:prstGeom prst="rect">
              <a:avLst/>
            </a:prstGeom>
            <a:solidFill>
              <a:schemeClr val="accent3"/>
            </a:solidFill>
            <a:ln w="317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742950" marR="0" indent="-2857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CC0099"/>
                </a:buClr>
                <a:buSzPct val="55000"/>
                <a:buFont typeface="Wingdings" pitchFamily="2" charset="2"/>
                <a:buChar char="n"/>
                <a:tabLst/>
              </a:pPr>
              <a:endParaRPr kumimoji="0" lang="zh-HK" altLang="en-US" sz="2000" b="0" i="0" u="none" strike="noStrike" cap="none" normalizeH="0" baseline="0">
                <a:ln>
                  <a:noFill/>
                </a:ln>
                <a:solidFill>
                  <a:srgbClr val="99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新細明體" pitchFamily="18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07933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圖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588" y="3152775"/>
            <a:ext cx="6286500" cy="3578225"/>
          </a:xfrm>
          <a:prstGeom prst="rect">
            <a:avLst/>
          </a:prstGeom>
        </p:spPr>
      </p:pic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TW" altLang="en-US" sz="32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學生資料 </a:t>
            </a:r>
            <a:r>
              <a:rPr lang="en-US" altLang="zh-TW" sz="32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(STU) –</a:t>
            </a:r>
            <a:r>
              <a:rPr lang="zh-TW" altLang="en-US" sz="32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個別註冊 </a:t>
            </a:r>
          </a:p>
        </p:txBody>
      </p:sp>
      <p:sp>
        <p:nvSpPr>
          <p:cNvPr id="18437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4855861-CC58-43E3-9A61-31A7BCD97246}" type="slidenum">
              <a:rPr lang="en-US" altLang="zh-TW" sz="1000" smtClean="0">
                <a:solidFill>
                  <a:schemeClr val="tx1"/>
                </a:solidFill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lang="en-US" altLang="zh-TW" sz="1000" dirty="0">
              <a:solidFill>
                <a:schemeClr val="tx1"/>
              </a:solidFill>
              <a:latin typeface="Tahoma" panose="020B0604030504040204" pitchFamily="34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gray">
          <a:xfrm>
            <a:off x="323850" y="1375625"/>
            <a:ext cx="8820150" cy="181588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eaLnBrk="1" hangingPunct="1">
              <a:spcBef>
                <a:spcPts val="0"/>
              </a:spcBef>
              <a:buNone/>
              <a:defRPr/>
            </a:pP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1.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學生資料 </a:t>
            </a: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&gt; 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註冊 </a:t>
            </a: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&gt; 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個別註冊</a:t>
            </a:r>
            <a:endParaRPr kumimoji="1" lang="en-US" altLang="zh-TW" sz="2800" dirty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eaLnBrk="1" hangingPunct="1">
              <a:spcBef>
                <a:spcPts val="0"/>
              </a:spcBef>
              <a:buNone/>
              <a:defRPr/>
            </a:pP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2.</a:t>
            </a:r>
            <a:r>
              <a:rPr kumimoji="1" lang="zh-HK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輸入資料</a:t>
            </a:r>
            <a:endParaRPr kumimoji="1" lang="en-US" altLang="zh-HK" sz="2800" dirty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eaLnBrk="1" hangingPunct="1">
              <a:spcBef>
                <a:spcPts val="0"/>
              </a:spcBef>
              <a:buNone/>
              <a:defRPr/>
            </a:pP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 註冊後 學生註冊編號</a:t>
            </a: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kumimoji="1" lang="en-US" altLang="zh-TW" sz="2800" dirty="0" err="1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Reg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No) </a:t>
            </a:r>
            <a:r>
              <a:rPr kumimoji="1" lang="zh-TW" altLang="en-US" sz="2800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不可更改</a:t>
            </a:r>
            <a:endParaRPr kumimoji="1" lang="en-US" altLang="zh-TW" sz="2800" dirty="0">
              <a:solidFill>
                <a:srgbClr val="FF0000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eaLnBrk="1" hangingPunct="1">
              <a:spcBef>
                <a:spcPts val="0"/>
              </a:spcBef>
              <a:buNone/>
              <a:defRPr/>
            </a:pP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kumimoji="1" lang="zh-TW" altLang="en-US" sz="2800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紅色字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為必須輸入的資料</a:t>
            </a:r>
            <a:endParaRPr kumimoji="1" lang="en-US" altLang="zh-TW" sz="2800" dirty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6825754" y="990192"/>
            <a:ext cx="2276475" cy="1800944"/>
          </a:xfrm>
          <a:prstGeom prst="irregularSeal1">
            <a:avLst/>
          </a:prstGeom>
          <a:solidFill>
            <a:schemeClr val="accent2"/>
          </a:solidFill>
          <a:ln w="38100">
            <a:solidFill>
              <a:srgbClr val="00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zh-TW" altLang="en-US" sz="20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即時核對資料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gray">
          <a:xfrm>
            <a:off x="6228184" y="5373216"/>
            <a:ext cx="2561729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eaLnBrk="1" hangingPunct="1">
              <a:spcBef>
                <a:spcPts val="0"/>
              </a:spcBef>
              <a:buNone/>
              <a:defRPr/>
            </a:pPr>
            <a:r>
              <a:rPr kumimoji="1" lang="zh-TW" altLang="en-US" sz="1600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問</a:t>
            </a:r>
            <a:r>
              <a:rPr kumimoji="1" lang="en-US" altLang="zh-TW" sz="1600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kumimoji="1" lang="zh-TW" altLang="en-US" sz="1600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學生註冊編號</a:t>
            </a:r>
            <a:r>
              <a:rPr kumimoji="1" lang="en-US" altLang="zh-TW" sz="1600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kumimoji="1" lang="en-US" altLang="zh-TW" sz="1600" dirty="0" err="1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Reg</a:t>
            </a:r>
            <a:r>
              <a:rPr kumimoji="1" lang="zh-TW" altLang="en-US" sz="1600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kumimoji="1" lang="en-US" altLang="zh-TW" sz="1600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No)</a:t>
            </a:r>
            <a:r>
              <a:rPr kumimoji="1" lang="zh-TW" altLang="en-US" sz="1600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與</a:t>
            </a:r>
            <a:r>
              <a:rPr kumimoji="1" lang="zh-HK" altLang="en-US" sz="1600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學生編號</a:t>
            </a:r>
            <a:r>
              <a:rPr kumimoji="1" lang="en-US" altLang="zh-TW" sz="1600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(STRN)</a:t>
            </a:r>
            <a:r>
              <a:rPr kumimoji="1" lang="zh-TW" altLang="en-US" sz="1600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的分別</a:t>
            </a:r>
            <a:r>
              <a:rPr kumimoji="1" lang="en-US" altLang="zh-TW" sz="1600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809728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圖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119" y="2479013"/>
            <a:ext cx="7858125" cy="4105275"/>
          </a:xfrm>
          <a:prstGeom prst="rect">
            <a:avLst/>
          </a:prstGeom>
        </p:spPr>
      </p:pic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TW" altLang="en-US" sz="32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學生資料 </a:t>
            </a:r>
            <a:r>
              <a:rPr lang="en-US" altLang="zh-TW" sz="32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(STU) –</a:t>
            </a:r>
            <a:r>
              <a:rPr lang="zh-TW" altLang="en-US" sz="32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整批註冊</a:t>
            </a:r>
            <a:endParaRPr lang="en-US" altLang="zh-TW" sz="3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304800" y="1955793"/>
            <a:ext cx="8396288" cy="5232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bg1"/>
              </a:buClr>
              <a:buSzPct val="100000"/>
              <a:buNone/>
            </a:pPr>
            <a:r>
              <a:rPr lang="en-US" altLang="zh-TW" sz="2800" b="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2800" b="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 可同時讓</a:t>
            </a:r>
            <a:r>
              <a:rPr lang="en-US" altLang="zh-TW" sz="2800" b="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20</a:t>
            </a:r>
            <a:r>
              <a:rPr lang="zh-TW" altLang="en-US" sz="2800" b="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個學生註冊。欄位可選擇</a:t>
            </a:r>
            <a:r>
              <a:rPr lang="zh-TW" altLang="en-US" sz="2800" b="0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顯示或隱藏</a:t>
            </a:r>
            <a:r>
              <a:rPr lang="zh-TW" altLang="en-US" sz="2800" b="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。 </a:t>
            </a:r>
          </a:p>
        </p:txBody>
      </p:sp>
      <p:sp>
        <p:nvSpPr>
          <p:cNvPr id="22533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2211159-D579-4CE5-B5CC-B0AD6AA50C84}" type="slidenum">
              <a:rPr lang="en-US" altLang="zh-TW" sz="1000" smtClean="0">
                <a:solidFill>
                  <a:schemeClr val="tx1"/>
                </a:solidFill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24</a:t>
            </a:fld>
            <a:endParaRPr lang="en-US" altLang="zh-TW" sz="1000">
              <a:solidFill>
                <a:schemeClr val="tx1"/>
              </a:solidFill>
              <a:latin typeface="Tahoma" panose="020B0604030504040204" pitchFamily="34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gray">
          <a:xfrm>
            <a:off x="323850" y="1335080"/>
            <a:ext cx="5327650" cy="5232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eaLnBrk="1" hangingPunct="1">
              <a:spcBef>
                <a:spcPts val="600"/>
              </a:spcBef>
              <a:buNone/>
              <a:defRPr/>
            </a:pP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 學生資料 </a:t>
            </a: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&gt; 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註冊 </a:t>
            </a: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&gt; 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整批註冊</a:t>
            </a:r>
          </a:p>
        </p:txBody>
      </p:sp>
      <p:sp>
        <p:nvSpPr>
          <p:cNvPr id="2" name="矩形 1"/>
          <p:cNvSpPr/>
          <p:nvPr/>
        </p:nvSpPr>
        <p:spPr bwMode="auto">
          <a:xfrm>
            <a:off x="569119" y="3224996"/>
            <a:ext cx="1080120" cy="353798"/>
          </a:xfrm>
          <a:prstGeom prst="rect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kumimoji="0" lang="zh-HK" altLang="en-US" sz="20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Trebuchet MS" pitchFamily="34" charset="0"/>
              <a:ea typeface="新細明體" pitchFamily="18" charset="-120"/>
            </a:endParaRPr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92" t="18503" r="53928" b="23222"/>
          <a:stretch/>
        </p:blipFill>
        <p:spPr bwMode="auto">
          <a:xfrm>
            <a:off x="1947588" y="3504359"/>
            <a:ext cx="1979112" cy="2780928"/>
          </a:xfrm>
          <a:prstGeom prst="rect">
            <a:avLst/>
          </a:prstGeom>
          <a:noFill/>
          <a:ln w="3175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0844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圖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35" t="17226" r="30713" b="64700"/>
          <a:stretch/>
        </p:blipFill>
        <p:spPr bwMode="auto">
          <a:xfrm>
            <a:off x="802552" y="2132856"/>
            <a:ext cx="7213228" cy="261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TW" altLang="en-US" sz="32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學生資料 </a:t>
            </a:r>
            <a:r>
              <a:rPr lang="en-US" altLang="zh-TW" sz="32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(STU) –</a:t>
            </a:r>
            <a:r>
              <a:rPr lang="zh-TW" altLang="en-US" sz="32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註冊檔案上載</a:t>
            </a:r>
          </a:p>
        </p:txBody>
      </p:sp>
      <p:sp>
        <p:nvSpPr>
          <p:cNvPr id="23556" name="Line 3"/>
          <p:cNvSpPr>
            <a:spLocks noChangeShapeType="1"/>
          </p:cNvSpPr>
          <p:nvPr/>
        </p:nvSpPr>
        <p:spPr bwMode="auto">
          <a:xfrm flipH="1" flipV="1">
            <a:off x="6223514" y="2544653"/>
            <a:ext cx="53628" cy="3027361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HK" altLang="en-US"/>
          </a:p>
        </p:txBody>
      </p:sp>
      <p:pic>
        <p:nvPicPr>
          <p:cNvPr id="193541" name="Picture 5"/>
          <p:cNvPicPr>
            <a:picLocks noChangeAspect="1" noChangeArrowheads="1"/>
          </p:cNvPicPr>
          <p:nvPr/>
        </p:nvPicPr>
        <p:blipFill>
          <a:blip r:embed="rId3"/>
          <a:srcRect l="22633" t="14757" r="60872" b="78342"/>
          <a:stretch>
            <a:fillRect/>
          </a:stretch>
        </p:blipFill>
        <p:spPr bwMode="auto">
          <a:xfrm>
            <a:off x="4144611" y="4627538"/>
            <a:ext cx="1914525" cy="601662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23558" name="Line 6"/>
          <p:cNvSpPr>
            <a:spLocks noChangeShapeType="1"/>
          </p:cNvSpPr>
          <p:nvPr/>
        </p:nvSpPr>
        <p:spPr bwMode="auto">
          <a:xfrm flipH="1">
            <a:off x="3421756" y="4585063"/>
            <a:ext cx="706106" cy="945609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HK" altLang="en-US"/>
          </a:p>
        </p:txBody>
      </p:sp>
      <p:sp>
        <p:nvSpPr>
          <p:cNvPr id="23560" name="Oval 13"/>
          <p:cNvSpPr>
            <a:spLocks noChangeArrowheads="1"/>
          </p:cNvSpPr>
          <p:nvPr/>
        </p:nvSpPr>
        <p:spPr bwMode="auto">
          <a:xfrm>
            <a:off x="829167" y="4043363"/>
            <a:ext cx="792163" cy="576262"/>
          </a:xfrm>
          <a:prstGeom prst="ellipse">
            <a:avLst/>
          </a:prstGeom>
          <a:noFill/>
          <a:ln w="28575" algn="ctr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HK" altLang="en-US" sz="2000">
              <a:solidFill>
                <a:srgbClr val="0000FF"/>
              </a:solidFill>
            </a:endParaRPr>
          </a:p>
        </p:txBody>
      </p:sp>
      <p:pic>
        <p:nvPicPr>
          <p:cNvPr id="23561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93" t="22266" r="39470" b="69856"/>
          <a:stretch>
            <a:fillRect/>
          </a:stretch>
        </p:blipFill>
        <p:spPr bwMode="auto">
          <a:xfrm>
            <a:off x="532304" y="4638413"/>
            <a:ext cx="1476375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3551" name="Picture 15"/>
          <p:cNvPicPr>
            <a:picLocks noChangeAspect="1" noChangeArrowheads="1"/>
          </p:cNvPicPr>
          <p:nvPr/>
        </p:nvPicPr>
        <p:blipFill>
          <a:blip r:embed="rId4"/>
          <a:srcRect l="22688" t="30316" r="60336" b="63780"/>
          <a:stretch>
            <a:fillRect/>
          </a:stretch>
        </p:blipFill>
        <p:spPr bwMode="auto">
          <a:xfrm>
            <a:off x="491084" y="5164137"/>
            <a:ext cx="2152650" cy="563562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23563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537BCBE-32F5-4A42-B7AE-C20A0B7EE9C0}" type="slidenum">
              <a:rPr lang="en-US" altLang="zh-TW" sz="1000" smtClean="0">
                <a:solidFill>
                  <a:schemeClr val="tx1"/>
                </a:solidFill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25</a:t>
            </a:fld>
            <a:endParaRPr lang="en-US" altLang="zh-TW" sz="1000">
              <a:solidFill>
                <a:schemeClr val="tx1"/>
              </a:solidFill>
              <a:latin typeface="Tahoma" panose="020B0604030504040204" pitchFamily="34" charset="0"/>
            </a:endParaRP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gray">
          <a:xfrm>
            <a:off x="323850" y="1305827"/>
            <a:ext cx="8377238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eaLnBrk="1" hangingPunct="1">
              <a:spcBef>
                <a:spcPts val="600"/>
              </a:spcBef>
              <a:buNone/>
              <a:defRPr/>
            </a:pP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- 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學生資料 </a:t>
            </a: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&gt; 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註冊 </a:t>
            </a: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&gt; 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註冊檔案上載</a:t>
            </a:r>
          </a:p>
        </p:txBody>
      </p:sp>
      <p:sp>
        <p:nvSpPr>
          <p:cNvPr id="23565" name="Oval 13"/>
          <p:cNvSpPr>
            <a:spLocks noChangeArrowheads="1"/>
          </p:cNvSpPr>
          <p:nvPr/>
        </p:nvSpPr>
        <p:spPr bwMode="auto">
          <a:xfrm>
            <a:off x="3804142" y="4043363"/>
            <a:ext cx="1438275" cy="576262"/>
          </a:xfrm>
          <a:prstGeom prst="ellipse">
            <a:avLst/>
          </a:prstGeom>
          <a:noFill/>
          <a:ln w="28575" algn="ctr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HK" altLang="en-US" sz="2000">
              <a:solidFill>
                <a:srgbClr val="0000FF"/>
              </a:solidFill>
            </a:endParaRPr>
          </a:p>
        </p:txBody>
      </p:sp>
      <p:sp>
        <p:nvSpPr>
          <p:cNvPr id="23566" name="Line 7"/>
          <p:cNvSpPr>
            <a:spLocks noChangeShapeType="1"/>
          </p:cNvSpPr>
          <p:nvPr/>
        </p:nvSpPr>
        <p:spPr bwMode="auto">
          <a:xfrm>
            <a:off x="1637763" y="4348586"/>
            <a:ext cx="1657980" cy="1182085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HK" altLang="en-US"/>
          </a:p>
        </p:txBody>
      </p:sp>
      <p:sp>
        <p:nvSpPr>
          <p:cNvPr id="23559" name="Text Box 8"/>
          <p:cNvSpPr txBox="1">
            <a:spLocks noChangeArrowheads="1"/>
          </p:cNvSpPr>
          <p:nvPr/>
        </p:nvSpPr>
        <p:spPr bwMode="auto">
          <a:xfrm>
            <a:off x="1792365" y="5629013"/>
            <a:ext cx="6310024" cy="830997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marL="234950" indent="-234950" eaLnBrk="1" hangingPunct="1">
              <a:spcBef>
                <a:spcPct val="0"/>
              </a:spcBef>
              <a:buClrTx/>
              <a:buSzPct val="90000"/>
              <a:buNone/>
            </a:pPr>
            <a:r>
              <a:rPr lang="en-US" altLang="zh-TW" b="0" dirty="0">
                <a:solidFill>
                  <a:sysClr val="windowText" lastClr="00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1.</a:t>
            </a:r>
            <a:r>
              <a:rPr lang="zh-TW" altLang="en-US" b="0" dirty="0">
                <a:solidFill>
                  <a:sysClr val="windowText" lastClr="00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留意儲存格的</a:t>
            </a:r>
            <a:r>
              <a:rPr lang="zh-TW" altLang="en-US" b="0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格式</a:t>
            </a:r>
            <a:r>
              <a:rPr lang="zh-TW" altLang="en-US" b="0" dirty="0">
                <a:solidFill>
                  <a:sysClr val="windowText" lastClr="00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及所用的</a:t>
            </a:r>
            <a:r>
              <a:rPr lang="zh-TW" altLang="en-US" b="0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代碼</a:t>
            </a:r>
            <a:r>
              <a:rPr lang="zh-TW" altLang="en-US" b="0" dirty="0">
                <a:solidFill>
                  <a:sysClr val="windowText" lastClr="00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表是否正確</a:t>
            </a:r>
            <a:endParaRPr lang="en-US" altLang="zh-TW" b="0" dirty="0">
              <a:solidFill>
                <a:sysClr val="windowText" lastClr="000000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63538" indent="-363538" eaLnBrk="1" hangingPunct="1">
              <a:spcBef>
                <a:spcPct val="0"/>
              </a:spcBef>
              <a:buClrTx/>
              <a:buSzPct val="90000"/>
              <a:buNone/>
            </a:pPr>
            <a:r>
              <a:rPr lang="en-US" altLang="zh-TW" b="0" dirty="0">
                <a:solidFill>
                  <a:sysClr val="windowText" lastClr="00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2.</a:t>
            </a:r>
            <a:r>
              <a:rPr lang="zh-TW" altLang="en-US" b="0" dirty="0">
                <a:solidFill>
                  <a:sysClr val="windowText" lastClr="00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是否有「用戶設定欄位」內所加的欄位</a:t>
            </a:r>
          </a:p>
        </p:txBody>
      </p:sp>
      <p:sp>
        <p:nvSpPr>
          <p:cNvPr id="18" name="Google Shape;288;p21"/>
          <p:cNvSpPr/>
          <p:nvPr/>
        </p:nvSpPr>
        <p:spPr>
          <a:xfrm>
            <a:off x="6383806" y="4331494"/>
            <a:ext cx="2584362" cy="1138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CC0099"/>
              </a:buClr>
              <a:buSzPts val="1100"/>
              <a:buFont typeface="Noto Sans Symbols"/>
              <a:buNone/>
            </a:pPr>
            <a:r>
              <a:rPr lang="zh-TW" sz="2000" b="0" i="0" u="none" strike="noStrike" cap="none" dirty="0">
                <a:solidFill>
                  <a:srgbClr val="9900CC"/>
                </a:solidFill>
                <a:latin typeface="Tahoma"/>
                <a:ea typeface="Tahoma"/>
                <a:cs typeface="Tahoma"/>
                <a:sym typeface="Tahoma"/>
              </a:rPr>
              <a:t>步驟一:下載學生紀錄</a:t>
            </a:r>
            <a:endParaRPr sz="2000" b="0" i="0" u="none" strike="noStrike" cap="none" dirty="0">
              <a:solidFill>
                <a:srgbClr val="9900CC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rgbClr val="CC0099"/>
              </a:buClr>
              <a:buSzPts val="1100"/>
              <a:buFont typeface="Noto Sans Symbols"/>
              <a:buNone/>
            </a:pPr>
            <a:r>
              <a:rPr lang="zh-TW" sz="2000" b="0" i="0" u="none" strike="noStrike" cap="none" dirty="0">
                <a:solidFill>
                  <a:srgbClr val="9900CC"/>
                </a:solidFill>
                <a:latin typeface="Tahoma"/>
                <a:ea typeface="Tahoma"/>
                <a:cs typeface="Tahoma"/>
                <a:sym typeface="Tahoma"/>
              </a:rPr>
              <a:t>步驟二:編輯</a:t>
            </a:r>
            <a:endParaRPr sz="2000" b="0" i="0" u="none" strike="noStrike" cap="none" dirty="0">
              <a:solidFill>
                <a:srgbClr val="9900CC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rgbClr val="CC0099"/>
              </a:buClr>
              <a:buSzPts val="1100"/>
              <a:buFont typeface="Noto Sans Symbols"/>
              <a:buNone/>
            </a:pPr>
            <a:r>
              <a:rPr lang="zh-TW" sz="2000" b="0" i="0" u="none" strike="noStrike" cap="none" dirty="0">
                <a:solidFill>
                  <a:srgbClr val="9900CC"/>
                </a:solidFill>
                <a:latin typeface="Tahoma"/>
                <a:ea typeface="Tahoma"/>
                <a:cs typeface="Tahoma"/>
                <a:sym typeface="Tahoma"/>
              </a:rPr>
              <a:t>步驟三:上載該檔案</a:t>
            </a:r>
            <a:endParaRPr dirty="0"/>
          </a:p>
        </p:txBody>
      </p:sp>
      <p:sp>
        <p:nvSpPr>
          <p:cNvPr id="16" name="文字方塊 1"/>
          <p:cNvSpPr txBox="1"/>
          <p:nvPr/>
        </p:nvSpPr>
        <p:spPr>
          <a:xfrm>
            <a:off x="7022269" y="1048079"/>
            <a:ext cx="2160240" cy="1040285"/>
          </a:xfrm>
          <a:prstGeom prst="rect">
            <a:avLst/>
          </a:prstGeom>
          <a:solidFill>
            <a:schemeClr val="accent2"/>
          </a:solidFill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zh-TW" altLang="en-US" sz="28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請完成</a:t>
            </a:r>
            <a:endParaRPr lang="en-US" altLang="zh-TW" sz="28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buNone/>
            </a:pPr>
            <a:r>
              <a:rPr lang="zh-HK" altLang="en-US" sz="28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 練習</a:t>
            </a:r>
            <a:r>
              <a:rPr lang="zh-TW" altLang="en-US" sz="28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四</a:t>
            </a:r>
            <a:endParaRPr lang="zh-HK" altLang="en-US" sz="28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117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2278580" y="4222886"/>
            <a:ext cx="4841532" cy="2612393"/>
            <a:chOff x="2278580" y="4222886"/>
            <a:chExt cx="4841532" cy="2612393"/>
          </a:xfrm>
        </p:grpSpPr>
        <p:grpSp>
          <p:nvGrpSpPr>
            <p:cNvPr id="16" name="Group 15"/>
            <p:cNvGrpSpPr/>
            <p:nvPr/>
          </p:nvGrpSpPr>
          <p:grpSpPr>
            <a:xfrm>
              <a:off x="2278580" y="4222886"/>
              <a:ext cx="4841532" cy="2612393"/>
              <a:chOff x="2278580" y="4222886"/>
              <a:chExt cx="4841532" cy="2612393"/>
            </a:xfrm>
          </p:grpSpPr>
          <p:pic>
            <p:nvPicPr>
              <p:cNvPr id="8" name="圖片 7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78580" y="4222886"/>
                <a:ext cx="4841532" cy="2612393"/>
              </a:xfrm>
              <a:prstGeom prst="rect">
                <a:avLst/>
              </a:prstGeom>
            </p:spPr>
          </p:pic>
          <p:sp>
            <p:nvSpPr>
              <p:cNvPr id="9" name="Rectangle 8"/>
              <p:cNvSpPr/>
              <p:nvPr/>
            </p:nvSpPr>
            <p:spPr bwMode="auto">
              <a:xfrm>
                <a:off x="3635896" y="4653136"/>
                <a:ext cx="72008" cy="144016"/>
              </a:xfrm>
              <a:prstGeom prst="rect">
                <a:avLst/>
              </a:prstGeom>
              <a:solidFill>
                <a:schemeClr val="accent3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742950" marR="0" indent="-28575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CC0099"/>
                  </a:buClr>
                  <a:buSzPct val="55000"/>
                  <a:buFont typeface="Wingdings" pitchFamily="2" charset="2"/>
                  <a:buChar char="n"/>
                  <a:tabLst/>
                </a:pPr>
                <a:endParaRPr kumimoji="0" lang="zh-TW" altLang="en-US" sz="2000" b="0" i="0" u="none" strike="noStrike" cap="none" normalizeH="0" baseline="0">
                  <a:ln>
                    <a:noFill/>
                  </a:ln>
                  <a:solidFill>
                    <a:srgbClr val="9900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ahoma" pitchFamily="34" charset="0"/>
                  <a:ea typeface="新細明體" pitchFamily="18" charset="-120"/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 bwMode="auto">
              <a:xfrm>
                <a:off x="6444208" y="5085184"/>
                <a:ext cx="75927" cy="144016"/>
              </a:xfrm>
              <a:prstGeom prst="rect">
                <a:avLst/>
              </a:prstGeom>
              <a:solidFill>
                <a:schemeClr val="accent3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742950" marR="0" indent="-28575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CC0099"/>
                  </a:buClr>
                  <a:buSzPct val="55000"/>
                  <a:buFont typeface="Wingdings" pitchFamily="2" charset="2"/>
                  <a:buChar char="n"/>
                  <a:tabLst/>
                </a:pPr>
                <a:endParaRPr kumimoji="0" lang="zh-TW" altLang="en-US" sz="2000" b="0" i="0" u="none" strike="noStrike" cap="none" normalizeH="0" baseline="0">
                  <a:ln>
                    <a:noFill/>
                  </a:ln>
                  <a:solidFill>
                    <a:srgbClr val="9900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ahoma" pitchFamily="34" charset="0"/>
                  <a:ea typeface="新細明體" pitchFamily="18" charset="-12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 bwMode="auto">
              <a:xfrm>
                <a:off x="4427984" y="6381328"/>
                <a:ext cx="117727" cy="234496"/>
              </a:xfrm>
              <a:prstGeom prst="rect">
                <a:avLst/>
              </a:prstGeom>
              <a:solidFill>
                <a:schemeClr val="accent3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742950" marR="0" indent="-28575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CC0099"/>
                  </a:buClr>
                  <a:buSzPct val="55000"/>
                  <a:buFont typeface="Wingdings" pitchFamily="2" charset="2"/>
                  <a:buChar char="n"/>
                  <a:tabLst/>
                </a:pPr>
                <a:endParaRPr kumimoji="0" lang="zh-TW" altLang="en-US" sz="2000" b="0" i="0" u="none" strike="noStrike" cap="none" normalizeH="0" baseline="0">
                  <a:ln>
                    <a:noFill/>
                  </a:ln>
                  <a:solidFill>
                    <a:srgbClr val="9900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ahoma" pitchFamily="34" charset="0"/>
                  <a:ea typeface="新細明體" pitchFamily="18" charset="-120"/>
                </a:endParaRPr>
              </a:p>
            </p:txBody>
          </p:sp>
        </p:grpSp>
        <p:sp>
          <p:nvSpPr>
            <p:cNvPr id="17" name="Rectangle 16"/>
            <p:cNvSpPr/>
            <p:nvPr/>
          </p:nvSpPr>
          <p:spPr bwMode="auto">
            <a:xfrm>
              <a:off x="3923928" y="5229200"/>
              <a:ext cx="72008" cy="14401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742950" marR="0" indent="-2857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CC0099"/>
                </a:buClr>
                <a:buSzPct val="55000"/>
                <a:buFont typeface="Wingdings" pitchFamily="2" charset="2"/>
                <a:buChar char="n"/>
                <a:tabLst/>
              </a:pPr>
              <a:endParaRPr kumimoji="0" lang="zh-TW" altLang="en-US" sz="2000" b="0" i="0" u="none" strike="noStrike" cap="none" normalizeH="0" baseline="0">
                <a:ln>
                  <a:noFill/>
                </a:ln>
                <a:solidFill>
                  <a:srgbClr val="99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新細明體" pitchFamily="18" charset="-12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11560" y="3304368"/>
            <a:ext cx="7277392" cy="1145408"/>
            <a:chOff x="611560" y="3304368"/>
            <a:chExt cx="7277392" cy="1145408"/>
          </a:xfrm>
        </p:grpSpPr>
        <p:pic>
          <p:nvPicPr>
            <p:cNvPr id="5" name="圖片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1560" y="3304368"/>
              <a:ext cx="7277392" cy="1145408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 bwMode="auto">
            <a:xfrm>
              <a:off x="2173552" y="3956349"/>
              <a:ext cx="105028" cy="120723"/>
            </a:xfrm>
            <a:prstGeom prst="rect">
              <a:avLst/>
            </a:prstGeom>
            <a:solidFill>
              <a:schemeClr val="accent3"/>
            </a:solidFill>
            <a:ln w="9525" cap="flat" cmpd="sng" algn="ctr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742950" marR="0" indent="-2857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CC0099"/>
                </a:buClr>
                <a:buSzPct val="55000"/>
                <a:buFont typeface="Wingdings" pitchFamily="2" charset="2"/>
                <a:buChar char="n"/>
                <a:tabLst/>
              </a:pPr>
              <a:endParaRPr kumimoji="0" lang="zh-TW" altLang="en-US" sz="2000" b="0" i="0" u="none" strike="noStrike" cap="none" normalizeH="0" baseline="0">
                <a:ln>
                  <a:noFill/>
                </a:ln>
                <a:solidFill>
                  <a:srgbClr val="99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新細明體" pitchFamily="18" charset="-120"/>
              </a:endParaRPr>
            </a:p>
          </p:txBody>
        </p:sp>
      </p:grpSp>
      <p:sp>
        <p:nvSpPr>
          <p:cNvPr id="20485" name="Rectangle 19"/>
          <p:cNvSpPr>
            <a:spLocks noGrp="1" noChangeArrowheads="1"/>
          </p:cNvSpPr>
          <p:nvPr>
            <p:ph type="body" idx="1"/>
          </p:nvPr>
        </p:nvSpPr>
        <p:spPr>
          <a:xfrm>
            <a:off x="251520" y="1176968"/>
            <a:ext cx="8693472" cy="1905133"/>
          </a:xfrm>
          <a:noFill/>
        </p:spPr>
        <p:txBody>
          <a:bodyPr/>
          <a:lstStyle/>
          <a:p>
            <a:pPr marL="0" lvl="1" indent="0" eaLnBrk="1" hangingPunct="1">
              <a:lnSpc>
                <a:spcPct val="90000"/>
              </a:lnSpc>
              <a:buNone/>
            </a:pPr>
            <a:r>
              <a:rPr lang="zh-HK" altLang="en-US" sz="2800" b="1" u="sng" dirty="0">
                <a:solidFill>
                  <a:schemeClr val="tx1"/>
                </a:solidFill>
                <a:effectLst/>
              </a:rPr>
              <a:t>為</a:t>
            </a:r>
            <a:r>
              <a:rPr lang="zh-TW" altLang="en-US" sz="2800" b="1" u="sng" dirty="0">
                <a:solidFill>
                  <a:schemeClr val="tx1"/>
                </a:solidFill>
                <a:effectLst/>
              </a:rPr>
              <a:t>本學年學生再註冊</a:t>
            </a:r>
            <a:endParaRPr lang="en-US" altLang="zh-TW" sz="2800" b="1" u="sng" dirty="0">
              <a:solidFill>
                <a:schemeClr val="tx1"/>
              </a:solidFill>
              <a:effectLst/>
            </a:endParaRPr>
          </a:p>
          <a:p>
            <a:pPr marL="0" lvl="1" indent="0" eaLnBrk="1" hangingPunct="1">
              <a:lnSpc>
                <a:spcPct val="90000"/>
              </a:lnSpc>
              <a:buNone/>
            </a:pPr>
            <a:r>
              <a:rPr lang="zh-TW" altLang="en-US" sz="2800" dirty="0">
                <a:solidFill>
                  <a:schemeClr val="tx1"/>
                </a:solidFill>
                <a:effectLst/>
              </a:rPr>
              <a:t>先決條件：未過渡到新學年</a:t>
            </a:r>
            <a:endParaRPr lang="en-US" altLang="zh-TW" sz="2800" dirty="0">
              <a:solidFill>
                <a:schemeClr val="tx1"/>
              </a:solidFill>
              <a:effectLst/>
            </a:endParaRPr>
          </a:p>
          <a:p>
            <a:pPr marL="250825" lvl="1" indent="-250825" eaLnBrk="1" hangingPunct="1">
              <a:lnSpc>
                <a:spcPct val="90000"/>
              </a:lnSpc>
              <a:spcBef>
                <a:spcPts val="300"/>
              </a:spcBef>
              <a:buNone/>
            </a:pPr>
            <a:r>
              <a:rPr kumimoji="1" lang="en-US" altLang="zh-TW" sz="2800" dirty="0">
                <a:solidFill>
                  <a:schemeClr val="tx1"/>
                </a:solidFill>
                <a:effectLst/>
              </a:rPr>
              <a:t>- </a:t>
            </a:r>
            <a:r>
              <a:rPr kumimoji="1" lang="zh-TW" altLang="en-US" sz="2800" dirty="0">
                <a:solidFill>
                  <a:schemeClr val="tx1"/>
                </a:solidFill>
                <a:effectLst/>
              </a:rPr>
              <a:t>學生資料 </a:t>
            </a:r>
            <a:r>
              <a:rPr kumimoji="1" lang="en-US" altLang="zh-TW" sz="2800" dirty="0">
                <a:solidFill>
                  <a:schemeClr val="tx1"/>
                </a:solidFill>
                <a:effectLst/>
              </a:rPr>
              <a:t>&gt; </a:t>
            </a:r>
            <a:r>
              <a:rPr kumimoji="1" lang="zh-TW" altLang="en-US" sz="2800" dirty="0">
                <a:solidFill>
                  <a:schemeClr val="tx1"/>
                </a:solidFill>
                <a:effectLst/>
              </a:rPr>
              <a:t>學生概況 </a:t>
            </a:r>
            <a:r>
              <a:rPr kumimoji="1" lang="en-US" altLang="zh-TW" sz="2800" dirty="0">
                <a:solidFill>
                  <a:schemeClr val="tx1"/>
                </a:solidFill>
                <a:effectLst/>
              </a:rPr>
              <a:t>&gt; </a:t>
            </a:r>
            <a:r>
              <a:rPr kumimoji="1" lang="zh-HK" altLang="en-US" sz="2800" dirty="0">
                <a:solidFill>
                  <a:schemeClr val="tx1"/>
                </a:solidFill>
                <a:effectLst/>
              </a:rPr>
              <a:t>搜尋學生 </a:t>
            </a:r>
            <a:r>
              <a:rPr kumimoji="1" lang="en-US" altLang="zh-HK" sz="2800" dirty="0">
                <a:solidFill>
                  <a:schemeClr val="tx1"/>
                </a:solidFill>
                <a:effectLst/>
              </a:rPr>
              <a:t>&gt; </a:t>
            </a:r>
            <a:r>
              <a:rPr kumimoji="1" lang="zh-TW" altLang="en-US" sz="2800" dirty="0">
                <a:solidFill>
                  <a:schemeClr val="tx1"/>
                </a:solidFill>
                <a:effectLst/>
              </a:rPr>
              <a:t>在學資料，</a:t>
            </a:r>
            <a:r>
              <a:rPr lang="zh-TW" altLang="en-US" sz="2800" dirty="0">
                <a:solidFill>
                  <a:schemeClr val="tx1"/>
                </a:solidFill>
                <a:effectLst/>
              </a:rPr>
              <a:t>按本學年的首次出席日期，</a:t>
            </a:r>
            <a:endParaRPr lang="en-US" altLang="zh-TW" sz="2800" dirty="0">
              <a:solidFill>
                <a:schemeClr val="tx1"/>
              </a:solidFill>
              <a:effectLst/>
            </a:endParaRPr>
          </a:p>
          <a:p>
            <a:pPr marL="0" lvl="1" indent="0" eaLnBrk="1" hangingPunct="1">
              <a:lnSpc>
                <a:spcPct val="90000"/>
              </a:lnSpc>
              <a:spcBef>
                <a:spcPts val="300"/>
              </a:spcBef>
              <a:buNone/>
            </a:pPr>
            <a:r>
              <a:rPr lang="en-US" altLang="zh-TW" sz="2800" dirty="0">
                <a:solidFill>
                  <a:schemeClr val="tx1"/>
                </a:solidFill>
                <a:effectLst/>
              </a:rPr>
              <a:t>- </a:t>
            </a:r>
            <a:r>
              <a:rPr lang="zh-TW" altLang="en-US" sz="2800" dirty="0">
                <a:solidFill>
                  <a:schemeClr val="tx1"/>
                </a:solidFill>
                <a:effectLst/>
              </a:rPr>
              <a:t>再將「狀況」由「離校」改為空白</a:t>
            </a:r>
          </a:p>
        </p:txBody>
      </p:sp>
      <p:sp>
        <p:nvSpPr>
          <p:cNvPr id="20486" name="Rectangle 17"/>
          <p:cNvSpPr>
            <a:spLocks noChangeArrowheads="1"/>
          </p:cNvSpPr>
          <p:nvPr/>
        </p:nvSpPr>
        <p:spPr bwMode="gray">
          <a:xfrm>
            <a:off x="3393640" y="5495247"/>
            <a:ext cx="602296" cy="1235753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TW" altLang="en-US" sz="2000">
              <a:solidFill>
                <a:srgbClr val="0000FF"/>
              </a:solidFill>
            </a:endParaRPr>
          </a:p>
        </p:txBody>
      </p:sp>
      <p:sp>
        <p:nvSpPr>
          <p:cNvPr id="20488" name="Rectangle 14"/>
          <p:cNvSpPr>
            <a:spLocks noChangeArrowheads="1"/>
          </p:cNvSpPr>
          <p:nvPr/>
        </p:nvSpPr>
        <p:spPr bwMode="gray">
          <a:xfrm>
            <a:off x="1476214" y="3956349"/>
            <a:ext cx="914400" cy="305354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TW" altLang="en-US" sz="2000">
              <a:solidFill>
                <a:srgbClr val="0000FF"/>
              </a:solidFill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B53EBF-3D3C-4B19-B75D-10AD2264A0D2}" type="slidenum">
              <a:rPr lang="en-US" altLang="zh-TW" smtClean="0"/>
              <a:pPr>
                <a:defRPr/>
              </a:pPr>
              <a:t>26</a:t>
            </a:fld>
            <a:endParaRPr lang="en-US" altLang="zh-TW" dirty="0"/>
          </a:p>
        </p:txBody>
      </p:sp>
      <p:sp>
        <p:nvSpPr>
          <p:cNvPr id="3" name="矩形 2"/>
          <p:cNvSpPr/>
          <p:nvPr/>
        </p:nvSpPr>
        <p:spPr bwMode="auto">
          <a:xfrm>
            <a:off x="2195737" y="6615824"/>
            <a:ext cx="576064" cy="205656"/>
          </a:xfrm>
          <a:prstGeom prst="rect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kumimoji="0" lang="zh-HK" altLang="en-US" sz="20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Trebuchet MS" pitchFamily="34" charset="0"/>
              <a:ea typeface="新細明體" pitchFamily="18" charset="-120"/>
            </a:endParaRPr>
          </a:p>
        </p:txBody>
      </p:sp>
      <p:sp>
        <p:nvSpPr>
          <p:cNvPr id="11" name="Rectangle 9"/>
          <p:cNvSpPr txBox="1">
            <a:spLocks noChangeArrowheads="1"/>
          </p:cNvSpPr>
          <p:nvPr/>
        </p:nvSpPr>
        <p:spPr bwMode="auto">
          <a:xfrm>
            <a:off x="1547664" y="254000"/>
            <a:ext cx="7162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9pPr>
          </a:lstStyle>
          <a:p>
            <a:pPr eaLnBrk="1" hangingPunct="1">
              <a:buClrTx/>
              <a:buSzTx/>
              <a:buFontTx/>
              <a:buNone/>
            </a:pPr>
            <a:r>
              <a:rPr lang="zh-TW" altLang="en-US" sz="3200" kern="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學生資料 </a:t>
            </a:r>
            <a:r>
              <a:rPr lang="en-US" altLang="zh-TW" sz="3200" kern="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(STU) – </a:t>
            </a:r>
            <a:r>
              <a:rPr lang="zh-TW" altLang="en-US" sz="3200" kern="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為舊生再註冊</a:t>
            </a:r>
            <a:r>
              <a:rPr lang="en-US" altLang="zh-TW" sz="3200" kern="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(1)</a:t>
            </a:r>
            <a:endParaRPr lang="zh-TW" altLang="en-US" sz="3200" kern="0" dirty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cxnSp>
        <p:nvCxnSpPr>
          <p:cNvPr id="7" name="直線單箭頭接點 6"/>
          <p:cNvCxnSpPr/>
          <p:nvPr/>
        </p:nvCxnSpPr>
        <p:spPr bwMode="auto">
          <a:xfrm>
            <a:off x="2173552" y="4261703"/>
            <a:ext cx="1220088" cy="1471553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雙波浪線 12"/>
          <p:cNvSpPr/>
          <p:nvPr/>
        </p:nvSpPr>
        <p:spPr bwMode="auto">
          <a:xfrm>
            <a:off x="5292080" y="1426748"/>
            <a:ext cx="1732111" cy="485567"/>
          </a:xfrm>
          <a:prstGeom prst="doubleWave">
            <a:avLst/>
          </a:prstGeom>
          <a:solidFill>
            <a:srgbClr val="FFC000"/>
          </a:solidFill>
          <a:ln w="3175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ts val="2500"/>
              </a:lnSpc>
              <a:spcBef>
                <a:spcPts val="0"/>
              </a:spcBef>
              <a:buNone/>
            </a:pPr>
            <a:r>
              <a:rPr lang="zh-HK" altLang="en-US" sz="1600" b="1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 panose="020B0604020202020204" pitchFamily="34" charset="-120"/>
              </a:rPr>
              <a:t>現學年：</a:t>
            </a:r>
            <a:r>
              <a:rPr kumimoji="0" lang="en-US" altLang="zh-TW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2023</a:t>
            </a:r>
            <a:endParaRPr kumimoji="0" lang="zh-HK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971600" y="3956349"/>
            <a:ext cx="72008" cy="120723"/>
          </a:xfrm>
          <a:prstGeom prst="rect">
            <a:avLst/>
          </a:prstGeom>
          <a:solidFill>
            <a:schemeClr val="accent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Char char="n"/>
              <a:tabLst/>
            </a:pPr>
            <a:endParaRPr kumimoji="0" lang="zh-TW" altLang="en-US" sz="2000" b="0" i="0" u="none" strike="noStrike" cap="none" normalizeH="0" baseline="0">
              <a:ln>
                <a:noFill/>
              </a:ln>
              <a:solidFill>
                <a:srgbClr val="99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74076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圖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2" y="2639952"/>
            <a:ext cx="4717219" cy="4044612"/>
          </a:xfrm>
          <a:prstGeom prst="rect">
            <a:avLst/>
          </a:prstGeom>
        </p:spPr>
      </p:pic>
      <p:sp>
        <p:nvSpPr>
          <p:cNvPr id="74772" name="Rectangle 20"/>
          <p:cNvSpPr>
            <a:spLocks noGrp="1" noChangeArrowheads="1"/>
          </p:cNvSpPr>
          <p:nvPr>
            <p:ph type="title"/>
          </p:nvPr>
        </p:nvSpPr>
        <p:spPr>
          <a:xfrm>
            <a:off x="321084" y="1010816"/>
            <a:ext cx="7162800" cy="762000"/>
          </a:xfrm>
        </p:spPr>
        <p:txBody>
          <a:bodyPr/>
          <a:lstStyle/>
          <a:p>
            <a:pPr eaLnBrk="1" hangingPunct="1">
              <a:defRPr/>
            </a:pPr>
            <a:r>
              <a:rPr lang="zh-TW" altLang="en-US" u="sng" dirty="0">
                <a:solidFill>
                  <a:schemeClr val="tx1"/>
                </a:solidFill>
                <a:effectLst/>
              </a:rPr>
              <a:t>為非本學年離校的學生再註冊入學</a:t>
            </a:r>
            <a:endParaRPr lang="zh-TW" altLang="en-US" dirty="0">
              <a:solidFill>
                <a:schemeClr val="accent6">
                  <a:lumMod val="50000"/>
                </a:schemeClr>
              </a:solidFill>
              <a:effectLst/>
            </a:endParaRPr>
          </a:p>
        </p:txBody>
      </p:sp>
      <p:sp>
        <p:nvSpPr>
          <p:cNvPr id="25605" name="Rectangle 9"/>
          <p:cNvSpPr>
            <a:spLocks noChangeArrowheads="1"/>
          </p:cNvSpPr>
          <p:nvPr/>
        </p:nvSpPr>
        <p:spPr bwMode="gray">
          <a:xfrm>
            <a:off x="1763688" y="6184550"/>
            <a:ext cx="504056" cy="196778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TW" altLang="en-US" sz="2000">
              <a:solidFill>
                <a:srgbClr val="0000FF"/>
              </a:solidFill>
            </a:endParaRPr>
          </a:p>
        </p:txBody>
      </p:sp>
      <p:sp>
        <p:nvSpPr>
          <p:cNvPr id="6" name="Rectangle 19"/>
          <p:cNvSpPr txBox="1">
            <a:spLocks noChangeArrowheads="1"/>
          </p:cNvSpPr>
          <p:nvPr/>
        </p:nvSpPr>
        <p:spPr bwMode="auto">
          <a:xfrm>
            <a:off x="321084" y="1799765"/>
            <a:ext cx="8693472" cy="86409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+mj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j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j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j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j-lt"/>
              </a:defRPr>
            </a:lvl9pPr>
          </a:lstStyle>
          <a:p>
            <a:pPr marL="0" lvl="1" indent="0" eaLnBrk="1" hangingPunct="1">
              <a:lnSpc>
                <a:spcPct val="90000"/>
              </a:lnSpc>
              <a:buNone/>
            </a:pPr>
            <a:r>
              <a:rPr lang="en-US" altLang="zh-TW" sz="2800" b="0" kern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- </a:t>
            </a:r>
            <a:r>
              <a:rPr lang="zh-TW" altLang="en-US" sz="2800" b="0" kern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學生資料 </a:t>
            </a:r>
            <a:r>
              <a:rPr lang="en-US" altLang="zh-TW" sz="2800" b="0" kern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&gt; </a:t>
            </a:r>
            <a:r>
              <a:rPr lang="zh-TW" altLang="en-US" sz="2800" b="0" kern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學生概況 </a:t>
            </a:r>
            <a:r>
              <a:rPr lang="en-US" altLang="zh-TW" sz="2800" b="0" kern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&gt; </a:t>
            </a:r>
            <a:r>
              <a:rPr lang="zh-TW" altLang="en-US" sz="2800" b="0" kern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搜尋學生 </a:t>
            </a:r>
            <a:r>
              <a:rPr lang="en-US" altLang="zh-TW" sz="2800" b="0" kern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&gt; </a:t>
            </a:r>
            <a:r>
              <a:rPr lang="zh-TW" altLang="en-US" sz="2800" b="0" kern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在學資料</a:t>
            </a:r>
            <a:endParaRPr lang="en-US" altLang="zh-TW" sz="2800" b="0" kern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lvl="1" indent="0" eaLnBrk="1" hangingPunct="1">
              <a:lnSpc>
                <a:spcPct val="90000"/>
              </a:lnSpc>
              <a:buNone/>
            </a:pPr>
            <a:r>
              <a:rPr lang="en-US" altLang="zh-TW" sz="2800" b="0" kern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- </a:t>
            </a:r>
            <a:r>
              <a:rPr lang="zh-TW" altLang="en-US" sz="2800" b="0" kern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在該學生的「個人資料」頁按「再註冊」</a:t>
            </a:r>
            <a:endParaRPr lang="zh-TW" altLang="en-US" sz="2800" b="0" kern="0" dirty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B53EBF-3D3C-4B19-B75D-10AD2264A0D2}" type="slidenum">
              <a:rPr lang="en-US" altLang="zh-TW" smtClean="0"/>
              <a:pPr>
                <a:defRPr/>
              </a:pPr>
              <a:t>27</a:t>
            </a:fld>
            <a:endParaRPr lang="en-US" altLang="zh-TW" dirty="0"/>
          </a:p>
        </p:txBody>
      </p:sp>
      <p:sp>
        <p:nvSpPr>
          <p:cNvPr id="7" name="Rectangle 9"/>
          <p:cNvSpPr txBox="1">
            <a:spLocks noChangeArrowheads="1"/>
          </p:cNvSpPr>
          <p:nvPr/>
        </p:nvSpPr>
        <p:spPr bwMode="auto">
          <a:xfrm>
            <a:off x="1547664" y="254000"/>
            <a:ext cx="7162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9pPr>
          </a:lstStyle>
          <a:p>
            <a:pPr eaLnBrk="1" hangingPunct="1">
              <a:buClrTx/>
              <a:buSzTx/>
              <a:buFontTx/>
              <a:buNone/>
            </a:pPr>
            <a:r>
              <a:rPr lang="zh-TW" altLang="en-US" sz="3200" kern="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學生資料 </a:t>
            </a:r>
            <a:r>
              <a:rPr lang="en-US" altLang="zh-TW" sz="3200" kern="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(STU) – </a:t>
            </a:r>
            <a:r>
              <a:rPr lang="zh-TW" altLang="en-US" sz="3200" kern="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為舊生再註冊</a:t>
            </a:r>
            <a:r>
              <a:rPr lang="en-US" altLang="zh-TW" sz="3200" kern="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(2)</a:t>
            </a:r>
          </a:p>
        </p:txBody>
      </p:sp>
      <p:sp>
        <p:nvSpPr>
          <p:cNvPr id="8" name="文字方塊 1"/>
          <p:cNvSpPr txBox="1"/>
          <p:nvPr/>
        </p:nvSpPr>
        <p:spPr>
          <a:xfrm>
            <a:off x="6275723" y="3068960"/>
            <a:ext cx="2160240" cy="1040285"/>
          </a:xfrm>
          <a:prstGeom prst="rect">
            <a:avLst/>
          </a:prstGeom>
          <a:solidFill>
            <a:schemeClr val="accent2"/>
          </a:solidFill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zh-TW" altLang="en-US" sz="28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請完成</a:t>
            </a:r>
            <a:endParaRPr lang="en-US" altLang="zh-TW" sz="28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buNone/>
            </a:pPr>
            <a:r>
              <a:rPr lang="zh-HK" altLang="en-US" sz="28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 練習</a:t>
            </a:r>
            <a:r>
              <a:rPr lang="zh-TW" altLang="en-US" sz="28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五</a:t>
            </a:r>
            <a:endParaRPr lang="zh-HK" altLang="en-US" sz="28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4750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25" name="Rectangle 17"/>
          <p:cNvSpPr>
            <a:spLocks noGrp="1" noChangeArrowheads="1"/>
          </p:cNvSpPr>
          <p:nvPr>
            <p:ph type="title"/>
          </p:nvPr>
        </p:nvSpPr>
        <p:spPr>
          <a:xfrm>
            <a:off x="1547664" y="254000"/>
            <a:ext cx="7162800" cy="762000"/>
          </a:xfrm>
        </p:spPr>
        <p:txBody>
          <a:bodyPr/>
          <a:lstStyle/>
          <a:p>
            <a:pPr eaLnBrk="1" hangingPunct="1">
              <a:defRPr/>
            </a:pPr>
            <a:r>
              <a:rPr lang="zh-TW" altLang="en-US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學生資料 </a:t>
            </a:r>
            <a:r>
              <a:rPr lang="en-US" altLang="zh-TW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(STU) – </a:t>
            </a:r>
            <a:r>
              <a:rPr lang="zh-TW" altLang="en-US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呈報表格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CA7236-5062-4D1E-B9CD-F5372C213BC2}" type="slidenum">
              <a:rPr lang="en-US" altLang="zh-TW" smtClean="0"/>
              <a:pPr>
                <a:defRPr/>
              </a:pPr>
              <a:t>28</a:t>
            </a:fld>
            <a:endParaRPr lang="en-US" altLang="zh-TW" dirty="0"/>
          </a:p>
        </p:txBody>
      </p:sp>
      <p:sp>
        <p:nvSpPr>
          <p:cNvPr id="7" name="Text Box 16"/>
          <p:cNvSpPr txBox="1">
            <a:spLocks noChangeArrowheads="1"/>
          </p:cNvSpPr>
          <p:nvPr/>
        </p:nvSpPr>
        <p:spPr bwMode="gray">
          <a:xfrm>
            <a:off x="395536" y="1700808"/>
            <a:ext cx="8077399" cy="181588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marL="0" lvl="1">
              <a:spcBef>
                <a:spcPts val="0"/>
              </a:spcBef>
              <a:buNone/>
              <a:defRPr/>
            </a:pPr>
            <a:r>
              <a:rPr kumimoji="1" lang="zh-TW" altLang="zh-HK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學校須在</a:t>
            </a: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2024</a:t>
            </a:r>
            <a:r>
              <a:rPr kumimoji="1" lang="zh-TW" altLang="zh-HK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8</a:t>
            </a:r>
            <a:r>
              <a:rPr kumimoji="1" lang="zh-TW" altLang="zh-HK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kumimoji="1" lang="en-US" altLang="zh-CN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kumimoji="1" lang="zh-TW" altLang="zh-HK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日或以前呈交所有有關</a:t>
            </a:r>
            <a:r>
              <a:rPr kumimoji="1" lang="en-US" altLang="zh-HK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2023/24</a:t>
            </a:r>
            <a:r>
              <a:rPr kumimoji="1" lang="zh-TW" altLang="zh-HK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學年尚未呈報的表格</a:t>
            </a:r>
            <a:r>
              <a:rPr kumimoji="1" lang="en-US" altLang="zh-HK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A</a:t>
            </a:r>
            <a:r>
              <a:rPr kumimoji="1" lang="zh-TW" altLang="zh-HK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kumimoji="1" lang="en-US" altLang="zh-HK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B</a:t>
            </a:r>
            <a:r>
              <a:rPr kumimoji="1" lang="zh-TW" altLang="zh-HK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kumimoji="1" lang="en-US" altLang="zh-HK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C</a:t>
            </a:r>
            <a:r>
              <a:rPr kumimoji="1" lang="zh-TW" altLang="zh-HK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kumimoji="1" lang="en-US" altLang="zh-HK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D</a:t>
            </a:r>
            <a:r>
              <a:rPr kumimoji="1" lang="zh-TW" altLang="zh-HK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或</a:t>
            </a:r>
            <a:r>
              <a:rPr kumimoji="1" lang="en-US" altLang="zh-HK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Ds</a:t>
            </a:r>
            <a:r>
              <a:rPr kumimoji="1" lang="zh-TW" altLang="zh-HK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kumimoji="1" lang="zh-TW" altLang="en-US" sz="2800" dirty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lvl="1">
              <a:spcBef>
                <a:spcPts val="0"/>
              </a:spcBef>
              <a:buNone/>
              <a:defRPr/>
            </a:pPr>
            <a:endParaRPr kumimoji="1" lang="zh-TW" altLang="en-US" sz="2800" dirty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lvl="1">
              <a:spcBef>
                <a:spcPts val="0"/>
              </a:spcBef>
              <a:buNone/>
              <a:defRPr/>
            </a:pPr>
            <a:endParaRPr lang="zh-TW" altLang="en-US" sz="2800" dirty="0">
              <a:solidFill>
                <a:schemeClr val="tx1"/>
              </a:solidFill>
              <a:effectLst/>
              <a:latin typeface="微軟正黑體" pitchFamily="34" charset="-120"/>
              <a:ea typeface="微軟正黑體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88297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00146" y="2445287"/>
            <a:ext cx="9001125" cy="4238624"/>
            <a:chOff x="100146" y="2445287"/>
            <a:chExt cx="9001125" cy="4238624"/>
          </a:xfrm>
        </p:grpSpPr>
        <p:pic>
          <p:nvPicPr>
            <p:cNvPr id="6" name="圖片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146" y="2445287"/>
              <a:ext cx="9001125" cy="4238624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/>
          </p:nvSpPr>
          <p:spPr bwMode="auto">
            <a:xfrm>
              <a:off x="5364088" y="3284984"/>
              <a:ext cx="45719" cy="21602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742950" marR="0" indent="-2857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CC0099"/>
                </a:buClr>
                <a:buSzPct val="55000"/>
                <a:buFont typeface="Wingdings" pitchFamily="2" charset="2"/>
                <a:buChar char="n"/>
                <a:tabLst/>
              </a:pPr>
              <a:endParaRPr kumimoji="0" lang="zh-TW" altLang="en-US" sz="2000" b="0" i="0" u="none" strike="noStrike" cap="none" normalizeH="0" baseline="0">
                <a:ln>
                  <a:noFill/>
                </a:ln>
                <a:solidFill>
                  <a:srgbClr val="99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3" name="Rectangle 2"/>
            <p:cNvSpPr/>
            <p:nvPr/>
          </p:nvSpPr>
          <p:spPr bwMode="auto">
            <a:xfrm>
              <a:off x="5364088" y="3645024"/>
              <a:ext cx="45719" cy="21602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742950" marR="0" indent="-2857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CC0099"/>
                </a:buClr>
                <a:buSzPct val="55000"/>
                <a:buFont typeface="Wingdings" pitchFamily="2" charset="2"/>
                <a:buChar char="n"/>
                <a:tabLst/>
              </a:pPr>
              <a:endParaRPr kumimoji="0" lang="zh-TW" altLang="en-US" sz="2000" b="0" i="0" u="none" strike="noStrike" cap="none" normalizeH="0" baseline="0">
                <a:ln>
                  <a:noFill/>
                </a:ln>
                <a:solidFill>
                  <a:srgbClr val="99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新細明體" pitchFamily="18" charset="-120"/>
              </a:endParaRPr>
            </a:p>
          </p:txBody>
        </p:sp>
      </p:grpSp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>
          <a:xfrm>
            <a:off x="1547664" y="254000"/>
            <a:ext cx="7221889" cy="7620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zh-TW" altLang="en-US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學生資料 </a:t>
            </a:r>
            <a:r>
              <a:rPr lang="en-US" altLang="zh-TW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(STU) – </a:t>
            </a:r>
            <a:r>
              <a:rPr lang="zh-TW" altLang="en-US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調查</a:t>
            </a:r>
          </a:p>
        </p:txBody>
      </p:sp>
      <p:sp>
        <p:nvSpPr>
          <p:cNvPr id="10" name="Rectangle 14"/>
          <p:cNvSpPr>
            <a:spLocks noChangeArrowheads="1"/>
          </p:cNvSpPr>
          <p:nvPr/>
        </p:nvSpPr>
        <p:spPr bwMode="gray">
          <a:xfrm>
            <a:off x="2123728" y="3284984"/>
            <a:ext cx="6977543" cy="1026136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20000"/>
              </a:spcBef>
              <a:buClr>
                <a:srgbClr val="CC0099"/>
              </a:buClr>
              <a:buSzPct val="55000"/>
              <a:buFont typeface="Wingdings" pitchFamily="2" charset="2"/>
              <a:buChar char="n"/>
              <a:defRPr/>
            </a:pPr>
            <a:endParaRPr kumimoji="0" lang="zh-TW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新細明體" pitchFamily="18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CA7236-5062-4D1E-B9CD-F5372C213BC2}" type="slidenum">
              <a:rPr lang="en-US" altLang="zh-TW" smtClean="0"/>
              <a:pPr>
                <a:defRPr/>
              </a:pPr>
              <a:t>29</a:t>
            </a:fld>
            <a:endParaRPr lang="en-US" altLang="zh-TW" dirty="0"/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303213" y="1152525"/>
            <a:ext cx="8632825" cy="103105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rgbClr val="0000FF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 sz="2000" b="1">
                <a:solidFill>
                  <a:srgbClr val="0000FF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 sz="2000" b="1">
                <a:solidFill>
                  <a:srgbClr val="0000FF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 sz="2000" b="1">
                <a:solidFill>
                  <a:srgbClr val="0000FF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 sz="2000" b="1">
                <a:solidFill>
                  <a:srgbClr val="0000FF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spcBef>
                <a:spcPts val="6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zh-TW" altLang="en-US" sz="2800" b="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學校須於九月中呈報</a:t>
            </a:r>
            <a:r>
              <a:rPr lang="en-US" altLang="zh-TW" sz="2800" b="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</a:p>
          <a:p>
            <a:pPr eaLnBrk="1" hangingPunct="1">
              <a:spcBef>
                <a:spcPts val="6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zh-TW" altLang="en-US" sz="2800" b="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「收生實況調查」及「實際在學人數點算</a:t>
            </a:r>
            <a:r>
              <a:rPr lang="en-US" altLang="zh-TW" sz="2800" b="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2024</a:t>
            </a:r>
            <a:r>
              <a:rPr lang="zh-TW" altLang="en-US" sz="2800" b="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」</a:t>
            </a:r>
          </a:p>
        </p:txBody>
      </p:sp>
    </p:spTree>
    <p:extLst>
      <p:ext uri="{BB962C8B-B14F-4D97-AF65-F5344CB8AC3E}">
        <p14:creationId xmlns:p14="http://schemas.microsoft.com/office/powerpoint/2010/main" val="1993039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9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3568" y="2348879"/>
            <a:ext cx="7815808" cy="2448273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zh-TW" altLang="en-US" sz="66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「學生資料 」</a:t>
            </a:r>
            <a:br>
              <a:rPr lang="en-US" altLang="zh-TW" sz="66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</a:br>
            <a:r>
              <a:rPr lang="en-US" altLang="zh-TW" sz="66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(STU)</a:t>
            </a:r>
            <a:endParaRPr lang="zh-TW" altLang="en-US" sz="6600" dirty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3" name="標題 1"/>
          <p:cNvSpPr txBox="1">
            <a:spLocks/>
          </p:cNvSpPr>
          <p:nvPr/>
        </p:nvSpPr>
        <p:spPr bwMode="auto">
          <a:xfrm>
            <a:off x="0" y="115888"/>
            <a:ext cx="9144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ungsuh" pitchFamily="18" charset="-127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9pPr>
          </a:lstStyle>
          <a:p>
            <a:pPr algn="ctr">
              <a:buNone/>
            </a:pPr>
            <a:r>
              <a:rPr lang="zh-TW" altLang="en-US" sz="4000" kern="0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學生相關模組</a:t>
            </a: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127F95-C5AC-4EE7-97B0-F599D5BEB699}" type="slidenum">
              <a:rPr lang="en-US" altLang="zh-TW" smtClean="0"/>
              <a:pPr>
                <a:defRPr/>
              </a:pPr>
              <a:t>3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683757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TW" altLang="en-US" dirty="0">
                <a:solidFill>
                  <a:schemeClr val="tx1"/>
                </a:solidFill>
              </a:rPr>
              <a:t>資料互換</a:t>
            </a:r>
            <a:r>
              <a:rPr lang="en-US" altLang="zh-TW" dirty="0">
                <a:solidFill>
                  <a:schemeClr val="tx1"/>
                </a:solidFill>
              </a:rPr>
              <a:t>(</a:t>
            </a:r>
            <a:r>
              <a:rPr lang="zh-TW" altLang="en-US" dirty="0">
                <a:solidFill>
                  <a:schemeClr val="tx1"/>
                </a:solidFill>
              </a:rPr>
              <a:t>外發資料</a:t>
            </a:r>
            <a:r>
              <a:rPr lang="en-US" altLang="zh-TW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56325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D0E0FE7-D7F9-4E59-BBAA-436921A9ED94}" type="slidenum">
              <a:rPr lang="en-US" altLang="zh-TW" sz="1000" smtClean="0">
                <a:solidFill>
                  <a:schemeClr val="tx1"/>
                </a:solidFill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30</a:t>
            </a:fld>
            <a:endParaRPr lang="en-US" altLang="zh-TW" sz="1000" dirty="0">
              <a:solidFill>
                <a:schemeClr val="tx1"/>
              </a:solidFill>
              <a:latin typeface="Tahoma" panose="020B0604030504040204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4887913" y="1268413"/>
            <a:ext cx="3816350" cy="5208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57200" indent="-457200" eaLnBrk="0" hangingPunct="0">
              <a:buClr>
                <a:schemeClr val="accent2"/>
              </a:buClr>
              <a:buSzPct val="60000"/>
              <a:buChar char="n"/>
              <a:defRPr sz="2400" b="1">
                <a:solidFill>
                  <a:srgbClr val="660066"/>
                </a:solidFill>
                <a:latin typeface="Trebuchet MS" pitchFamily="34" charset="0"/>
              </a:defRPr>
            </a:lvl1pPr>
            <a:lvl2pPr marL="742950" indent="-285750" eaLnBrk="0" hangingPunct="0">
              <a:buClr>
                <a:srgbClr val="CC0099"/>
              </a:buClr>
              <a:buSzPct val="55000"/>
              <a:buChar char="n"/>
              <a:defRPr sz="2200" b="1">
                <a:solidFill>
                  <a:srgbClr val="9900CC"/>
                </a:solidFill>
                <a:latin typeface="Trebuchet MS" pitchFamily="34" charset="0"/>
              </a:defRPr>
            </a:lvl2pPr>
            <a:lvl3pPr marL="1143000" indent="-228600" eaLnBrk="0" hangingPunct="0">
              <a:buClr>
                <a:schemeClr val="accent1"/>
              </a:buClr>
              <a:buSzPct val="50000"/>
              <a:buChar char="n"/>
              <a:defRPr sz="2000" b="1">
                <a:solidFill>
                  <a:srgbClr val="6600CC"/>
                </a:solidFill>
                <a:latin typeface="Trebuchet MS" pitchFamily="34" charset="0"/>
              </a:defRPr>
            </a:lvl3pPr>
            <a:lvl4pPr marL="1600200" indent="-228600" eaLnBrk="0" hangingPunct="0">
              <a:buClr>
                <a:schemeClr val="folHlink"/>
              </a:buClr>
              <a:buSzPct val="55000"/>
              <a:buChar char="n"/>
              <a:defRPr b="1">
                <a:solidFill>
                  <a:srgbClr val="333399"/>
                </a:solidFill>
                <a:latin typeface="Trebuchet MS" pitchFamily="34" charset="0"/>
              </a:defRPr>
            </a:lvl4pPr>
            <a:lvl5pPr marL="2057400" indent="-228600" eaLnBrk="0" hangingPunct="0">
              <a:buClr>
                <a:schemeClr val="accent1"/>
              </a:buClr>
              <a:buSzPct val="50000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  <a:defRPr/>
            </a:pPr>
            <a:r>
              <a:rPr lang="zh-TW" altLang="en-US" u="sng" dirty="0">
                <a:solidFill>
                  <a:schemeClr val="tx1"/>
                </a:solidFill>
                <a:latin typeface="+mn-lt"/>
                <a:ea typeface="微軟正黑體" panose="020B0604030504040204" pitchFamily="34" charset="-120"/>
              </a:rPr>
              <a:t>答案</a:t>
            </a:r>
            <a:r>
              <a:rPr lang="en-US" altLang="zh-TW" dirty="0">
                <a:solidFill>
                  <a:schemeClr val="tx1"/>
                </a:solidFill>
                <a:latin typeface="+mn-lt"/>
                <a:ea typeface="微軟正黑體" panose="020B0604030504040204" pitchFamily="34" charset="-120"/>
              </a:rPr>
              <a:t>︰</a:t>
            </a: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SzTx/>
              <a:buFont typeface="Wingdings" panose="05000000000000000000" pitchFamily="2" charset="2"/>
              <a:buAutoNum type="arabicPeriod"/>
              <a:defRPr/>
            </a:pPr>
            <a:r>
              <a:rPr lang="zh-TW" altLang="en-US" sz="2000" dirty="0">
                <a:solidFill>
                  <a:schemeClr val="tx1"/>
                </a:solidFill>
                <a:latin typeface="+mn-lt"/>
                <a:ea typeface="微軟正黑體" panose="020B0604030504040204" pitchFamily="34" charset="-120"/>
              </a:rPr>
              <a:t>表格</a:t>
            </a:r>
            <a:r>
              <a:rPr lang="en-US" altLang="zh-TW" sz="2000" dirty="0">
                <a:solidFill>
                  <a:schemeClr val="tx1"/>
                </a:solidFill>
                <a:latin typeface="+mn-lt"/>
                <a:ea typeface="微軟正黑體" panose="020B0604030504040204" pitchFamily="34" charset="-120"/>
              </a:rPr>
              <a:t>B (</a:t>
            </a:r>
            <a:r>
              <a:rPr lang="zh-TW" altLang="en-US" sz="2000" dirty="0">
                <a:solidFill>
                  <a:schemeClr val="tx1"/>
                </a:solidFill>
                <a:latin typeface="+mn-lt"/>
                <a:ea typeface="微軟正黑體" panose="020B0604030504040204" pitchFamily="34" charset="-120"/>
              </a:rPr>
              <a:t>有學生編號</a:t>
            </a:r>
            <a:r>
              <a:rPr lang="en-US" altLang="zh-TW" sz="2000" dirty="0">
                <a:solidFill>
                  <a:schemeClr val="tx1"/>
                </a:solidFill>
                <a:latin typeface="+mn-lt"/>
                <a:ea typeface="微軟正黑體" panose="020B0604030504040204" pitchFamily="34" charset="-120"/>
              </a:rPr>
              <a:t>)</a:t>
            </a:r>
            <a:br>
              <a:rPr lang="zh-TW" altLang="en-US" sz="2000" dirty="0">
                <a:solidFill>
                  <a:schemeClr val="tx1"/>
                </a:solidFill>
                <a:latin typeface="+mn-lt"/>
                <a:ea typeface="微軟正黑體" panose="020B0604030504040204" pitchFamily="34" charset="-120"/>
              </a:rPr>
            </a:br>
            <a:r>
              <a:rPr lang="zh-TW" altLang="en-US" sz="2000" dirty="0">
                <a:solidFill>
                  <a:schemeClr val="tx1"/>
                </a:solidFill>
                <a:latin typeface="+mn-lt"/>
                <a:ea typeface="微軟正黑體" panose="020B0604030504040204" pitchFamily="34" charset="-120"/>
              </a:rPr>
              <a:t>表格</a:t>
            </a:r>
            <a:r>
              <a:rPr lang="en-US" altLang="zh-TW" sz="2000" dirty="0">
                <a:solidFill>
                  <a:schemeClr val="tx1"/>
                </a:solidFill>
                <a:latin typeface="+mn-lt"/>
                <a:ea typeface="微軟正黑體" panose="020B0604030504040204" pitchFamily="34" charset="-120"/>
              </a:rPr>
              <a:t>C (</a:t>
            </a:r>
            <a:r>
              <a:rPr lang="zh-TW" altLang="en-US" sz="2000" dirty="0">
                <a:solidFill>
                  <a:schemeClr val="tx1"/>
                </a:solidFill>
                <a:latin typeface="+mn-lt"/>
                <a:ea typeface="微軟正黑體" panose="020B0604030504040204" pitchFamily="34" charset="-120"/>
              </a:rPr>
              <a:t>無學生編號</a:t>
            </a:r>
            <a:r>
              <a:rPr lang="en-US" altLang="zh-TW" sz="2000" dirty="0">
                <a:solidFill>
                  <a:schemeClr val="tx1"/>
                </a:solidFill>
                <a:latin typeface="+mn-lt"/>
                <a:ea typeface="微軟正黑體" panose="020B0604030504040204" pitchFamily="34" charset="-120"/>
              </a:rPr>
              <a:t>)</a:t>
            </a:r>
            <a:endParaRPr lang="zh-TW" altLang="en-US" sz="2000" dirty="0">
              <a:solidFill>
                <a:schemeClr val="tx1"/>
              </a:solidFill>
              <a:latin typeface="+mn-lt"/>
              <a:ea typeface="微軟正黑體" panose="020B0604030504040204" pitchFamily="34" charset="-120"/>
            </a:endParaRP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SzTx/>
              <a:buFont typeface="Wingdings" panose="05000000000000000000" pitchFamily="2" charset="2"/>
              <a:buAutoNum type="arabicPeriod"/>
              <a:defRPr/>
            </a:pPr>
            <a:r>
              <a:rPr lang="zh-TW" altLang="en-US" sz="2000" dirty="0">
                <a:solidFill>
                  <a:schemeClr val="tx1"/>
                </a:solidFill>
                <a:latin typeface="+mn-lt"/>
                <a:ea typeface="微軟正黑體" panose="020B0604030504040204" pitchFamily="34" charset="-120"/>
              </a:rPr>
              <a:t>表格</a:t>
            </a:r>
            <a:r>
              <a:rPr lang="en-US" altLang="zh-TW" sz="2000" dirty="0">
                <a:solidFill>
                  <a:schemeClr val="tx1"/>
                </a:solidFill>
                <a:latin typeface="+mn-lt"/>
                <a:ea typeface="微軟正黑體" panose="020B0604030504040204" pitchFamily="34" charset="-120"/>
              </a:rPr>
              <a:t>A</a:t>
            </a: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SzTx/>
              <a:buFont typeface="Wingdings" panose="05000000000000000000" pitchFamily="2" charset="2"/>
              <a:buAutoNum type="arabicPeriod"/>
              <a:defRPr/>
            </a:pPr>
            <a:r>
              <a:rPr lang="zh-TW" altLang="en-US" sz="2000" dirty="0">
                <a:solidFill>
                  <a:schemeClr val="tx1"/>
                </a:solidFill>
                <a:latin typeface="+mn-lt"/>
                <a:ea typeface="微軟正黑體" panose="020B0604030504040204" pitchFamily="34" charset="-120"/>
              </a:rPr>
              <a:t>表格</a:t>
            </a:r>
            <a:r>
              <a:rPr lang="en-US" altLang="zh-TW" sz="2000" dirty="0">
                <a:solidFill>
                  <a:schemeClr val="tx1"/>
                </a:solidFill>
                <a:latin typeface="+mn-lt"/>
                <a:ea typeface="微軟正黑體" panose="020B0604030504040204" pitchFamily="34" charset="-120"/>
              </a:rPr>
              <a:t>A (</a:t>
            </a:r>
            <a:r>
              <a:rPr lang="zh-TW" altLang="en-US" sz="2000" dirty="0">
                <a:solidFill>
                  <a:schemeClr val="tx1"/>
                </a:solidFill>
                <a:latin typeface="+mn-lt"/>
                <a:ea typeface="微軟正黑體" panose="020B0604030504040204" pitchFamily="34" charset="-120"/>
              </a:rPr>
              <a:t>上學年離校</a:t>
            </a:r>
            <a:r>
              <a:rPr lang="en-US" altLang="zh-TW" sz="2000" dirty="0">
                <a:solidFill>
                  <a:schemeClr val="tx1"/>
                </a:solidFill>
                <a:latin typeface="+mn-lt"/>
                <a:ea typeface="微軟正黑體" panose="020B0604030504040204" pitchFamily="34" charset="-120"/>
              </a:rPr>
              <a:t>)</a:t>
            </a:r>
            <a:br>
              <a:rPr lang="zh-TW" altLang="en-US" sz="2000" dirty="0">
                <a:solidFill>
                  <a:schemeClr val="tx1"/>
                </a:solidFill>
                <a:latin typeface="+mn-lt"/>
                <a:ea typeface="微軟正黑體" panose="020B0604030504040204" pitchFamily="34" charset="-120"/>
              </a:rPr>
            </a:br>
            <a:r>
              <a:rPr lang="zh-TW" altLang="en-US" sz="2000" dirty="0">
                <a:solidFill>
                  <a:schemeClr val="tx1"/>
                </a:solidFill>
                <a:latin typeface="+mn-lt"/>
                <a:ea typeface="微軟正黑體" panose="020B0604030504040204" pitchFamily="34" charset="-120"/>
              </a:rPr>
              <a:t>表格</a:t>
            </a:r>
            <a:r>
              <a:rPr lang="en-US" altLang="zh-TW" sz="2000" dirty="0">
                <a:solidFill>
                  <a:schemeClr val="tx1"/>
                </a:solidFill>
                <a:latin typeface="+mn-lt"/>
                <a:ea typeface="微軟正黑體" panose="020B0604030504040204" pitchFamily="34" charset="-120"/>
              </a:rPr>
              <a:t>As (</a:t>
            </a:r>
            <a:r>
              <a:rPr lang="zh-TW" altLang="en-US" sz="2000" dirty="0">
                <a:solidFill>
                  <a:schemeClr val="tx1"/>
                </a:solidFill>
                <a:latin typeface="+mn-lt"/>
                <a:ea typeface="微軟正黑體" panose="020B0604030504040204" pitchFamily="34" charset="-120"/>
              </a:rPr>
              <a:t>新學年離校</a:t>
            </a:r>
            <a:r>
              <a:rPr lang="en-US" altLang="zh-TW" sz="2000" dirty="0">
                <a:solidFill>
                  <a:schemeClr val="tx1"/>
                </a:solidFill>
                <a:latin typeface="+mn-lt"/>
                <a:ea typeface="微軟正黑體" panose="020B0604030504040204" pitchFamily="34" charset="-120"/>
              </a:rPr>
              <a:t>)</a:t>
            </a:r>
            <a:endParaRPr lang="zh-TW" altLang="en-US" sz="2000" dirty="0">
              <a:solidFill>
                <a:schemeClr val="tx1"/>
              </a:solidFill>
              <a:latin typeface="+mn-lt"/>
              <a:ea typeface="微軟正黑體" panose="020B0604030504040204" pitchFamily="34" charset="-120"/>
            </a:endParaRPr>
          </a:p>
          <a:p>
            <a:pPr algn="just" eaLnBrk="1" hangingPunct="1">
              <a:spcBef>
                <a:spcPct val="20000"/>
              </a:spcBef>
              <a:buClr>
                <a:schemeClr val="tx2"/>
              </a:buClr>
              <a:buSzTx/>
              <a:buFont typeface="Wingdings" panose="05000000000000000000" pitchFamily="2" charset="2"/>
              <a:buAutoNum type="arabicPeriod"/>
              <a:defRPr/>
            </a:pPr>
            <a:r>
              <a:rPr lang="zh-TW" altLang="en-US" sz="2000" dirty="0">
                <a:solidFill>
                  <a:schemeClr val="tx1"/>
                </a:solidFill>
                <a:latin typeface="+mn-lt"/>
                <a:ea typeface="微軟正黑體" panose="020B0604030504040204" pitchFamily="34" charset="-120"/>
              </a:rPr>
              <a:t>表格</a:t>
            </a:r>
            <a:r>
              <a:rPr lang="en-US" altLang="zh-TW" sz="2000" dirty="0">
                <a:solidFill>
                  <a:schemeClr val="tx1"/>
                </a:solidFill>
                <a:latin typeface="+mn-lt"/>
                <a:ea typeface="微軟正黑體" panose="020B0604030504040204" pitchFamily="34" charset="-120"/>
              </a:rPr>
              <a:t>B&amp;As (</a:t>
            </a:r>
            <a:r>
              <a:rPr lang="zh-TW" altLang="en-US" sz="2000" dirty="0">
                <a:solidFill>
                  <a:schemeClr val="tx1"/>
                </a:solidFill>
                <a:latin typeface="+mn-lt"/>
                <a:ea typeface="微軟正黑體" panose="020B0604030504040204" pitchFamily="34" charset="-120"/>
              </a:rPr>
              <a:t>有出席紀錄</a:t>
            </a:r>
            <a:r>
              <a:rPr lang="en-US" altLang="zh-TW" sz="2000" dirty="0">
                <a:solidFill>
                  <a:schemeClr val="tx1"/>
                </a:solidFill>
                <a:latin typeface="+mn-lt"/>
                <a:ea typeface="微軟正黑體" panose="020B0604030504040204" pitchFamily="34" charset="-120"/>
              </a:rPr>
              <a:t>)</a:t>
            </a:r>
            <a:br>
              <a:rPr lang="en-US" altLang="zh-TW" sz="2000" dirty="0">
                <a:solidFill>
                  <a:schemeClr val="tx1"/>
                </a:solidFill>
                <a:latin typeface="+mn-lt"/>
                <a:ea typeface="微軟正黑體" panose="020B0604030504040204" pitchFamily="34" charset="-120"/>
              </a:rPr>
            </a:br>
            <a:r>
              <a:rPr lang="zh-TW" altLang="en-US" sz="2000" dirty="0">
                <a:solidFill>
                  <a:schemeClr val="tx1"/>
                </a:solidFill>
                <a:latin typeface="+mn-lt"/>
                <a:ea typeface="微軟正黑體" panose="020B0604030504040204" pitchFamily="34" charset="-120"/>
              </a:rPr>
              <a:t>直接刪除學生系統紀錄 </a:t>
            </a:r>
            <a:r>
              <a:rPr lang="en-US" altLang="zh-TW" sz="2000" dirty="0">
                <a:solidFill>
                  <a:schemeClr val="tx1"/>
                </a:solidFill>
                <a:latin typeface="+mn-lt"/>
                <a:ea typeface="微軟正黑體" panose="020B0604030504040204" pitchFamily="34" charset="-120"/>
              </a:rPr>
              <a:t>(</a:t>
            </a:r>
            <a:r>
              <a:rPr lang="zh-TW" altLang="en-US" sz="2000" dirty="0">
                <a:solidFill>
                  <a:schemeClr val="tx1"/>
                </a:solidFill>
                <a:latin typeface="+mn-lt"/>
                <a:ea typeface="微軟正黑體" panose="020B0604030504040204" pitchFamily="34" charset="-120"/>
              </a:rPr>
              <a:t>無出席紀錄</a:t>
            </a:r>
            <a:r>
              <a:rPr lang="en-US" altLang="zh-TW" sz="2000" dirty="0">
                <a:solidFill>
                  <a:schemeClr val="tx1"/>
                </a:solidFill>
                <a:latin typeface="+mn-lt"/>
                <a:ea typeface="微軟正黑體" panose="020B0604030504040204" pitchFamily="34" charset="-120"/>
              </a:rPr>
              <a:t>)</a:t>
            </a:r>
            <a:endParaRPr lang="zh-TW" altLang="en-US" sz="2000" dirty="0">
              <a:solidFill>
                <a:schemeClr val="tx1"/>
              </a:solidFill>
              <a:latin typeface="+mn-lt"/>
              <a:ea typeface="微軟正黑體" panose="020B0604030504040204" pitchFamily="34" charset="-120"/>
            </a:endParaRP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SzTx/>
              <a:buFont typeface="Wingdings" panose="05000000000000000000" pitchFamily="2" charset="2"/>
              <a:buAutoNum type="arabicPeriod"/>
              <a:defRPr/>
            </a:pPr>
            <a:r>
              <a:rPr lang="zh-TW" altLang="en-US" sz="2000" dirty="0">
                <a:solidFill>
                  <a:schemeClr val="tx1"/>
                </a:solidFill>
                <a:latin typeface="+mn-lt"/>
                <a:ea typeface="微軟正黑體" panose="020B0604030504040204" pitchFamily="34" charset="-120"/>
              </a:rPr>
              <a:t>表格</a:t>
            </a:r>
            <a:r>
              <a:rPr lang="en-US" altLang="zh-TW" sz="2000" dirty="0">
                <a:solidFill>
                  <a:schemeClr val="tx1"/>
                </a:solidFill>
                <a:latin typeface="+mn-lt"/>
                <a:ea typeface="微軟正黑體" panose="020B0604030504040204" pitchFamily="34" charset="-120"/>
              </a:rPr>
              <a:t>D – </a:t>
            </a:r>
            <a:r>
              <a:rPr lang="zh-TW" altLang="en-US" sz="2000" dirty="0">
                <a:solidFill>
                  <a:schemeClr val="tx1"/>
                </a:solidFill>
                <a:latin typeface="+mn-lt"/>
                <a:ea typeface="微軟正黑體" panose="020B0604030504040204" pitchFamily="34" charset="-120"/>
              </a:rPr>
              <a:t>學生資料更改</a:t>
            </a: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SzTx/>
              <a:buFont typeface="Wingdings" panose="05000000000000000000" pitchFamily="2" charset="2"/>
              <a:buAutoNum type="arabicPeriod"/>
              <a:defRPr/>
            </a:pPr>
            <a:r>
              <a:rPr lang="zh-TW" altLang="en-US" sz="2000" dirty="0">
                <a:solidFill>
                  <a:schemeClr val="tx1"/>
                </a:solidFill>
                <a:latin typeface="+mn-lt"/>
                <a:ea typeface="微軟正黑體" panose="020B0604030504040204" pitchFamily="34" charset="-120"/>
              </a:rPr>
              <a:t>表格</a:t>
            </a:r>
            <a:r>
              <a:rPr lang="en-US" altLang="zh-TW" sz="2000" dirty="0">
                <a:solidFill>
                  <a:schemeClr val="tx1"/>
                </a:solidFill>
                <a:latin typeface="+mn-lt"/>
                <a:ea typeface="微軟正黑體" panose="020B0604030504040204" pitchFamily="34" charset="-120"/>
              </a:rPr>
              <a:t>A</a:t>
            </a:r>
            <a:r>
              <a:rPr lang="zh-TW" altLang="en-US" sz="2000" dirty="0">
                <a:solidFill>
                  <a:schemeClr val="tx1"/>
                </a:solidFill>
                <a:latin typeface="+mn-lt"/>
                <a:ea typeface="微軟正黑體" panose="020B0604030504040204" pitchFamily="34" charset="-120"/>
              </a:rPr>
              <a:t> </a:t>
            </a:r>
            <a:r>
              <a:rPr lang="en-US" altLang="zh-TW" sz="2000" dirty="0">
                <a:solidFill>
                  <a:schemeClr val="tx1"/>
                </a:solidFill>
                <a:latin typeface="+mn-lt"/>
                <a:ea typeface="微軟正黑體" panose="020B0604030504040204" pitchFamily="34" charset="-120"/>
              </a:rPr>
              <a:t>(</a:t>
            </a:r>
            <a:r>
              <a:rPr lang="zh-TW" altLang="en-US" sz="2000" dirty="0">
                <a:solidFill>
                  <a:schemeClr val="tx1"/>
                </a:solidFill>
                <a:latin typeface="+mn-lt"/>
                <a:ea typeface="微軟正黑體" panose="020B0604030504040204" pitchFamily="34" charset="-120"/>
              </a:rPr>
              <a:t>學生出席資料</a:t>
            </a:r>
            <a:r>
              <a:rPr lang="en-US" altLang="zh-TW" sz="2000" dirty="0">
                <a:solidFill>
                  <a:schemeClr val="tx1"/>
                </a:solidFill>
                <a:latin typeface="+mn-lt"/>
                <a:ea typeface="微軟正黑體" panose="020B0604030504040204" pitchFamily="34" charset="-120"/>
              </a:rPr>
              <a:t>)</a:t>
            </a:r>
            <a:endParaRPr lang="zh-TW" altLang="en-US" sz="2000" dirty="0">
              <a:solidFill>
                <a:schemeClr val="tx1"/>
              </a:solidFill>
              <a:latin typeface="+mn-lt"/>
              <a:ea typeface="微軟正黑體" panose="020B0604030504040204" pitchFamily="34" charset="-120"/>
            </a:endParaRP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SzTx/>
              <a:buFont typeface="Wingdings" panose="05000000000000000000" pitchFamily="2" charset="2"/>
              <a:buAutoNum type="arabicPeriod"/>
              <a:defRPr/>
            </a:pPr>
            <a:r>
              <a:rPr lang="zh-TW" altLang="en-US" sz="2000" dirty="0">
                <a:solidFill>
                  <a:schemeClr val="tx1"/>
                </a:solidFill>
                <a:latin typeface="+mn-lt"/>
                <a:ea typeface="微軟正黑體" panose="020B0604030504040204" pitchFamily="34" charset="-120"/>
              </a:rPr>
              <a:t>表格</a:t>
            </a:r>
            <a:r>
              <a:rPr lang="en-US" altLang="zh-TW" sz="2000" dirty="0">
                <a:solidFill>
                  <a:schemeClr val="tx1"/>
                </a:solidFill>
                <a:latin typeface="+mn-lt"/>
                <a:ea typeface="微軟正黑體" panose="020B0604030504040204" pitchFamily="34" charset="-120"/>
              </a:rPr>
              <a:t>D – </a:t>
            </a:r>
            <a:r>
              <a:rPr lang="zh-TW" altLang="en-US" sz="2000" dirty="0">
                <a:solidFill>
                  <a:schemeClr val="tx1"/>
                </a:solidFill>
                <a:latin typeface="+mn-lt"/>
                <a:ea typeface="微軟正黑體" panose="020B0604030504040204" pitchFamily="34" charset="-120"/>
              </a:rPr>
              <a:t>學生資料更改</a:t>
            </a:r>
          </a:p>
          <a:p>
            <a:pPr algn="just" eaLnBrk="1" hangingPunct="1">
              <a:spcBef>
                <a:spcPct val="20000"/>
              </a:spcBef>
              <a:buClr>
                <a:schemeClr val="tx2"/>
              </a:buClr>
              <a:buSzTx/>
              <a:buFont typeface="Wingdings" panose="05000000000000000000" pitchFamily="2" charset="2"/>
              <a:buAutoNum type="arabicPeriod"/>
              <a:defRPr/>
            </a:pPr>
            <a:r>
              <a:rPr lang="zh-TW" altLang="en-US" sz="2000" dirty="0">
                <a:solidFill>
                  <a:schemeClr val="tx1"/>
                </a:solidFill>
                <a:latin typeface="+mn-lt"/>
                <a:ea typeface="微軟正黑體" panose="020B0604030504040204" pitchFamily="34" charset="-120"/>
              </a:rPr>
              <a:t>表格</a:t>
            </a:r>
            <a:r>
              <a:rPr lang="en-US" altLang="zh-TW" sz="2000" dirty="0">
                <a:solidFill>
                  <a:schemeClr val="tx1"/>
                </a:solidFill>
                <a:latin typeface="+mn-lt"/>
                <a:ea typeface="微軟正黑體" panose="020B0604030504040204" pitchFamily="34" charset="-120"/>
              </a:rPr>
              <a:t>D – </a:t>
            </a:r>
            <a:r>
              <a:rPr lang="zh-TW" altLang="en-US" sz="2000" dirty="0">
                <a:solidFill>
                  <a:schemeClr val="tx1"/>
                </a:solidFill>
                <a:latin typeface="+mn-lt"/>
                <a:ea typeface="微軟正黑體" panose="020B0604030504040204" pitchFamily="34" charset="-120"/>
              </a:rPr>
              <a:t>呈報學生香港身份證號碼</a:t>
            </a: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SzTx/>
              <a:buFont typeface="Wingdings" panose="05000000000000000000" pitchFamily="2" charset="2"/>
              <a:buAutoNum type="arabicPeriod"/>
              <a:defRPr/>
            </a:pPr>
            <a:r>
              <a:rPr lang="zh-TW" altLang="en-US" sz="2000" dirty="0">
                <a:solidFill>
                  <a:schemeClr val="tx1"/>
                </a:solidFill>
                <a:latin typeface="+mn-lt"/>
                <a:ea typeface="微軟正黑體" panose="020B0604030504040204" pitchFamily="34" charset="-120"/>
              </a:rPr>
              <a:t>表格</a:t>
            </a:r>
            <a:r>
              <a:rPr lang="en-US" altLang="zh-TW" sz="2000" dirty="0">
                <a:solidFill>
                  <a:schemeClr val="tx1"/>
                </a:solidFill>
                <a:latin typeface="+mn-lt"/>
                <a:ea typeface="微軟正黑體" panose="020B0604030504040204" pitchFamily="34" charset="-120"/>
              </a:rPr>
              <a:t>Ds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251520" y="1268413"/>
            <a:ext cx="4464050" cy="5256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n"/>
              <a:defRPr sz="240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Char char="n"/>
              <a:defRPr sz="2000">
                <a:solidFill>
                  <a:srgbClr val="99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5000"/>
              <a:buFont typeface="Wingdings" pitchFamily="2" charset="2"/>
              <a:buChar char="n"/>
              <a:defRPr sz="160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457200" algn="just" eaLnBrk="1" hangingPunct="1">
              <a:buFont typeface="Wingdings" panose="05000000000000000000" pitchFamily="2" charset="2"/>
              <a:buNone/>
              <a:defRPr/>
            </a:pPr>
            <a:r>
              <a:rPr lang="zh-TW" altLang="en-US" b="1" u="sng" kern="0" dirty="0">
                <a:solidFill>
                  <a:schemeClr val="tx1"/>
                </a:solidFill>
              </a:rPr>
              <a:t>常見問題</a:t>
            </a:r>
            <a:r>
              <a:rPr lang="en-US" altLang="zh-TW" b="1" kern="0" dirty="0">
                <a:solidFill>
                  <a:schemeClr val="tx1"/>
                </a:solidFill>
              </a:rPr>
              <a:t>︰</a:t>
            </a:r>
          </a:p>
          <a:p>
            <a:pPr marL="457200" indent="-457200" algn="just" eaLnBrk="1" hangingPunct="1">
              <a:buClr>
                <a:schemeClr val="folHlink"/>
              </a:buClr>
              <a:buSzTx/>
              <a:buFont typeface="Wingdings" pitchFamily="2" charset="2"/>
              <a:buAutoNum type="arabicPeriod"/>
              <a:defRPr/>
            </a:pPr>
            <a:r>
              <a:rPr lang="zh-TW" altLang="en-US" sz="2000" b="1" kern="0" dirty="0">
                <a:solidFill>
                  <a:schemeClr val="tx1"/>
                </a:solidFill>
              </a:rPr>
              <a:t>新生入學應呈報哪個表格？</a:t>
            </a:r>
            <a:endParaRPr lang="en-US" altLang="zh-TW" sz="2000" b="1" kern="0" dirty="0">
              <a:solidFill>
                <a:schemeClr val="tx1"/>
              </a:solidFill>
            </a:endParaRPr>
          </a:p>
          <a:p>
            <a:pPr marL="457200" indent="-457200" algn="just" eaLnBrk="1" hangingPunct="1">
              <a:buClr>
                <a:schemeClr val="folHlink"/>
              </a:buClr>
              <a:buSzTx/>
              <a:buFont typeface="Wingdings" pitchFamily="2" charset="2"/>
              <a:buAutoNum type="arabicPeriod"/>
              <a:defRPr/>
            </a:pPr>
            <a:endParaRPr lang="en-US" altLang="zh-TW" sz="1700" b="1" kern="0" dirty="0">
              <a:solidFill>
                <a:schemeClr val="tx1"/>
              </a:solidFill>
            </a:endParaRPr>
          </a:p>
          <a:p>
            <a:pPr marL="457200" indent="-457200" algn="just" eaLnBrk="1" hangingPunct="1">
              <a:buClr>
                <a:schemeClr val="folHlink"/>
              </a:buClr>
              <a:buSzTx/>
              <a:buFont typeface="Wingdings" pitchFamily="2" charset="2"/>
              <a:buAutoNum type="arabicPeriod"/>
              <a:defRPr/>
            </a:pPr>
            <a:r>
              <a:rPr lang="zh-TW" altLang="en-US" sz="2000" b="1" kern="0" dirty="0">
                <a:solidFill>
                  <a:schemeClr val="tx1"/>
                </a:solidFill>
              </a:rPr>
              <a:t>學生離校應呈報哪個表格？</a:t>
            </a:r>
            <a:endParaRPr lang="en-US" altLang="zh-TW" sz="2000" b="1" kern="0" dirty="0">
              <a:solidFill>
                <a:schemeClr val="tx1"/>
              </a:solidFill>
            </a:endParaRPr>
          </a:p>
          <a:p>
            <a:pPr marL="457200" indent="-457200" algn="just" eaLnBrk="1" hangingPunct="1">
              <a:buClr>
                <a:schemeClr val="folHlink"/>
              </a:buClr>
              <a:buSzTx/>
              <a:buFont typeface="Wingdings" pitchFamily="2" charset="2"/>
              <a:buAutoNum type="arabicPeriod"/>
              <a:defRPr/>
            </a:pPr>
            <a:r>
              <a:rPr lang="zh-TW" altLang="en-US" sz="2000" b="1" kern="0" dirty="0">
                <a:solidFill>
                  <a:schemeClr val="tx1"/>
                </a:solidFill>
              </a:rPr>
              <a:t>舊生在「收生實況調查日」前退學應呈報哪個表格？</a:t>
            </a:r>
            <a:endParaRPr lang="en-US" altLang="zh-TW" sz="2000" b="1" kern="0" dirty="0">
              <a:solidFill>
                <a:schemeClr val="tx1"/>
              </a:solidFill>
            </a:endParaRPr>
          </a:p>
          <a:p>
            <a:pPr marL="457200" indent="-457200" algn="just" eaLnBrk="1" hangingPunct="1">
              <a:buClr>
                <a:schemeClr val="folHlink"/>
              </a:buClr>
              <a:buSzTx/>
              <a:buFont typeface="+mj-lt"/>
              <a:buAutoNum type="arabicPeriod" startAt="4"/>
              <a:defRPr/>
            </a:pPr>
            <a:r>
              <a:rPr lang="zh-TW" altLang="en-US" sz="2000" b="1" kern="0" dirty="0">
                <a:solidFill>
                  <a:schemeClr val="tx1"/>
                </a:solidFill>
              </a:rPr>
              <a:t>本年度之新生在「收生實況調查日」前退學應呈報哪個表格？</a:t>
            </a:r>
            <a:endParaRPr lang="en-US" altLang="zh-TW" sz="2000" b="1" kern="0" dirty="0">
              <a:solidFill>
                <a:schemeClr val="tx1"/>
              </a:solidFill>
            </a:endParaRPr>
          </a:p>
          <a:p>
            <a:pPr marL="457200" indent="-457200" algn="just" eaLnBrk="1" hangingPunct="1">
              <a:buClr>
                <a:schemeClr val="folHlink"/>
              </a:buClr>
              <a:buSzTx/>
              <a:buFont typeface="+mj-lt"/>
              <a:buAutoNum type="arabicPeriod" startAt="4"/>
              <a:defRPr/>
            </a:pPr>
            <a:endParaRPr lang="en-US" altLang="zh-TW" sz="1600" b="1" kern="0" dirty="0">
              <a:solidFill>
                <a:schemeClr val="tx1"/>
              </a:solidFill>
            </a:endParaRPr>
          </a:p>
          <a:p>
            <a:pPr marL="457200" indent="-457200" algn="just" eaLnBrk="1" hangingPunct="1">
              <a:buClr>
                <a:schemeClr val="folHlink"/>
              </a:buClr>
              <a:buSzTx/>
              <a:buFont typeface="+mj-lt"/>
              <a:buAutoNum type="arabicPeriod" startAt="5"/>
              <a:defRPr/>
            </a:pPr>
            <a:r>
              <a:rPr lang="zh-TW" altLang="en-US" sz="2000" b="1" kern="0" dirty="0">
                <a:solidFill>
                  <a:schemeClr val="tx1"/>
                </a:solidFill>
              </a:rPr>
              <a:t>學生轉班應呈報哪個表格？</a:t>
            </a:r>
            <a:endParaRPr lang="en-US" altLang="zh-TW" sz="2000" b="1" kern="0" dirty="0">
              <a:solidFill>
                <a:schemeClr val="tx1"/>
              </a:solidFill>
            </a:endParaRPr>
          </a:p>
          <a:p>
            <a:pPr marL="457200" indent="-457200" algn="just" eaLnBrk="1" hangingPunct="1">
              <a:buClr>
                <a:schemeClr val="folHlink"/>
              </a:buClr>
              <a:buSzTx/>
              <a:buFont typeface="+mj-lt"/>
              <a:buAutoNum type="arabicPeriod" startAt="5"/>
              <a:defRPr/>
            </a:pPr>
            <a:r>
              <a:rPr lang="zh-TW" altLang="en-US" sz="2000" b="1" kern="0" dirty="0">
                <a:solidFill>
                  <a:schemeClr val="tx1"/>
                </a:solidFill>
              </a:rPr>
              <a:t>學生懷疑退學應呈報哪個表格？</a:t>
            </a:r>
            <a:endParaRPr lang="en-US" altLang="zh-TW" sz="2000" b="1" kern="0" dirty="0">
              <a:solidFill>
                <a:schemeClr val="tx1"/>
              </a:solidFill>
            </a:endParaRPr>
          </a:p>
          <a:p>
            <a:pPr marL="457200" indent="-457200" algn="just" eaLnBrk="1" hangingPunct="1">
              <a:buClr>
                <a:schemeClr val="folHlink"/>
              </a:buClr>
              <a:buSzTx/>
              <a:buFont typeface="+mj-lt"/>
              <a:buAutoNum type="arabicPeriod" startAt="5"/>
              <a:defRPr/>
            </a:pPr>
            <a:r>
              <a:rPr lang="zh-TW" altLang="en-US" sz="2000" b="1" kern="0" dirty="0">
                <a:solidFill>
                  <a:schemeClr val="tx1"/>
                </a:solidFill>
              </a:rPr>
              <a:t>學生更改個人資料應呈報哪個表格？</a:t>
            </a:r>
            <a:endParaRPr lang="en-US" altLang="zh-TW" sz="2000" b="1" kern="0" dirty="0">
              <a:solidFill>
                <a:schemeClr val="tx1"/>
              </a:solidFill>
            </a:endParaRPr>
          </a:p>
          <a:p>
            <a:pPr marL="457200" indent="-457200" algn="just" eaLnBrk="1" hangingPunct="1">
              <a:buClr>
                <a:schemeClr val="folHlink"/>
              </a:buClr>
              <a:buSzTx/>
              <a:buFont typeface="+mj-lt"/>
              <a:buAutoNum type="arabicPeriod" startAt="5"/>
              <a:defRPr/>
            </a:pPr>
            <a:r>
              <a:rPr lang="zh-TW" altLang="en-US" sz="2000" b="1" kern="0">
                <a:solidFill>
                  <a:schemeClr val="tx1"/>
                </a:solidFill>
              </a:rPr>
              <a:t>呈報小六學生香港身份證</a:t>
            </a:r>
            <a:r>
              <a:rPr lang="zh-TW" altLang="en-US" sz="2000" b="1" kern="0" dirty="0">
                <a:solidFill>
                  <a:schemeClr val="tx1"/>
                </a:solidFill>
              </a:rPr>
              <a:t>號碼？</a:t>
            </a:r>
            <a:endParaRPr lang="en-US" altLang="zh-TW" sz="2000" b="1" kern="0" dirty="0">
              <a:solidFill>
                <a:schemeClr val="tx1"/>
              </a:solidFill>
            </a:endParaRPr>
          </a:p>
          <a:p>
            <a:pPr marL="457200" indent="-457200" algn="just" eaLnBrk="1" hangingPunct="1">
              <a:buClr>
                <a:schemeClr val="folHlink"/>
              </a:buClr>
              <a:buSzTx/>
              <a:buFont typeface="+mj-lt"/>
              <a:buAutoNum type="arabicPeriod" startAt="5"/>
              <a:defRPr/>
            </a:pPr>
            <a:endParaRPr lang="en-US" altLang="zh-TW" sz="1700" b="1" kern="0" dirty="0">
              <a:solidFill>
                <a:schemeClr val="tx1"/>
              </a:solidFill>
            </a:endParaRPr>
          </a:p>
          <a:p>
            <a:pPr marL="457200" indent="-457200" algn="just" eaLnBrk="1" hangingPunct="1">
              <a:buClr>
                <a:schemeClr val="folHlink"/>
              </a:buClr>
              <a:buSzTx/>
              <a:buFont typeface="+mj-lt"/>
              <a:buAutoNum type="arabicPeriod" startAt="5"/>
              <a:defRPr/>
            </a:pPr>
            <a:r>
              <a:rPr lang="zh-TW" altLang="en-US" sz="2000" b="1" kern="0" dirty="0">
                <a:solidFill>
                  <a:schemeClr val="tx1"/>
                </a:solidFill>
              </a:rPr>
              <a:t>學生資料未作改動但需呈報？</a:t>
            </a:r>
            <a:endParaRPr lang="en-US" altLang="zh-TW" sz="2000" b="1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1934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91" name="Rectangle 15"/>
          <p:cNvSpPr>
            <a:spLocks noGrp="1" noChangeArrowheads="1"/>
          </p:cNvSpPr>
          <p:nvPr>
            <p:ph type="title"/>
          </p:nvPr>
        </p:nvSpPr>
        <p:spPr>
          <a:xfrm>
            <a:off x="1547664" y="254000"/>
            <a:ext cx="7221889" cy="7620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zh-TW" altLang="en-US" sz="3200" dirty="0">
                <a:solidFill>
                  <a:schemeClr val="tx1"/>
                </a:solidFill>
              </a:rPr>
              <a:t>小總結 </a:t>
            </a:r>
            <a:r>
              <a:rPr lang="en-US" altLang="zh-TW" sz="3200" dirty="0">
                <a:solidFill>
                  <a:schemeClr val="tx1"/>
                </a:solidFill>
              </a:rPr>
              <a:t>(</a:t>
            </a:r>
            <a:r>
              <a:rPr lang="zh-TW" altLang="en-US" sz="3200" dirty="0">
                <a:solidFill>
                  <a:schemeClr val="tx1"/>
                </a:solidFill>
              </a:rPr>
              <a:t>加入新學生資料</a:t>
            </a:r>
            <a:r>
              <a:rPr lang="en-US" altLang="zh-TW" sz="3200" dirty="0">
                <a:solidFill>
                  <a:schemeClr val="tx1"/>
                </a:solidFill>
              </a:rPr>
              <a:t>)</a:t>
            </a:r>
            <a:r>
              <a:rPr lang="zh-TW" altLang="en-US" sz="3200" dirty="0">
                <a:solidFill>
                  <a:schemeClr val="tx1"/>
                </a:solidFill>
              </a:rPr>
              <a:t>：</a:t>
            </a:r>
            <a:endParaRPr lang="zh-TW" altLang="en-US" sz="3200" dirty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graphicFrame>
        <p:nvGraphicFramePr>
          <p:cNvPr id="11" name="資料庫圖表 10"/>
          <p:cNvGraphicFramePr/>
          <p:nvPr>
            <p:extLst/>
          </p:nvPr>
        </p:nvGraphicFramePr>
        <p:xfrm>
          <a:off x="683568" y="1196752"/>
          <a:ext cx="8208912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CA7236-5062-4D1E-B9CD-F5372C213BC2}" type="slidenum">
              <a:rPr lang="en-US" altLang="zh-TW" smtClean="0"/>
              <a:pPr>
                <a:defRPr/>
              </a:pPr>
              <a:t>31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855326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35" name="Rectangle 11"/>
          <p:cNvSpPr>
            <a:spLocks noGrp="1" noChangeArrowheads="1"/>
          </p:cNvSpPr>
          <p:nvPr>
            <p:ph type="title"/>
          </p:nvPr>
        </p:nvSpPr>
        <p:spPr>
          <a:xfrm>
            <a:off x="1547664" y="254000"/>
            <a:ext cx="7162800" cy="7620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zh-TW" altLang="en-US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學生資料 </a:t>
            </a:r>
            <a:r>
              <a:rPr lang="en-US" altLang="zh-TW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(STU) – </a:t>
            </a:r>
            <a:r>
              <a:rPr lang="zh-TW" altLang="en-US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其他資料</a:t>
            </a:r>
          </a:p>
        </p:txBody>
      </p:sp>
      <p:sp>
        <p:nvSpPr>
          <p:cNvPr id="77836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250825" y="1340768"/>
            <a:ext cx="5776913" cy="5195887"/>
          </a:xfrm>
        </p:spPr>
        <p:txBody>
          <a:bodyPr/>
          <a:lstStyle/>
          <a:p>
            <a:pPr eaLnBrk="1" hangingPunct="1">
              <a:buClrTx/>
              <a:buSzPct val="150000"/>
              <a:buFont typeface="Wingdings" panose="05000000000000000000" pitchFamily="2" charset="2"/>
              <a:buChar char="ü"/>
              <a:defRPr/>
            </a:pPr>
            <a:r>
              <a:rPr lang="zh-TW" altLang="en-US" sz="20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身高及體重 </a:t>
            </a:r>
            <a:r>
              <a:rPr lang="en-US" altLang="zh-TW" sz="20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Height &amp; Weight</a:t>
            </a:r>
          </a:p>
          <a:p>
            <a:pPr eaLnBrk="1" hangingPunct="1">
              <a:buClrTx/>
              <a:buSzPct val="150000"/>
              <a:buFont typeface="Wingdings" panose="05000000000000000000" pitchFamily="2" charset="2"/>
              <a:buChar char="ü"/>
              <a:defRPr/>
            </a:pPr>
            <a:r>
              <a:rPr lang="zh-TW" altLang="en-US" sz="20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資料上載 </a:t>
            </a:r>
            <a:r>
              <a:rPr lang="en-US" altLang="zh-TW" sz="20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Information Upload</a:t>
            </a:r>
          </a:p>
          <a:p>
            <a:pPr lvl="1" eaLnBrk="1" hangingPunct="1">
              <a:buClrTx/>
              <a:buSzPct val="150000"/>
              <a:buFont typeface="Arial" panose="020B0604020202020204" pitchFamily="34" charset="0"/>
              <a:buChar char="•"/>
              <a:defRPr/>
            </a:pPr>
            <a:r>
              <a:rPr lang="zh-TW" altLang="en-US" sz="18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學生資料</a:t>
            </a:r>
          </a:p>
          <a:p>
            <a:pPr lvl="1" eaLnBrk="1" hangingPunct="1">
              <a:buClrTx/>
              <a:buSzPct val="150000"/>
              <a:buFont typeface="Arial" panose="020B0604020202020204" pitchFamily="34" charset="0"/>
              <a:buChar char="•"/>
              <a:defRPr/>
            </a:pPr>
            <a:r>
              <a:rPr lang="zh-TW" altLang="en-US" sz="18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監護人資料</a:t>
            </a:r>
          </a:p>
          <a:p>
            <a:pPr eaLnBrk="1" hangingPunct="1">
              <a:buClrTx/>
              <a:buSzPct val="150000"/>
              <a:buFont typeface="Wingdings" panose="05000000000000000000" pitchFamily="2" charset="2"/>
              <a:buChar char="ü"/>
              <a:defRPr/>
            </a:pPr>
            <a:r>
              <a:rPr lang="zh-TW" altLang="en-US" sz="20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相片上載 </a:t>
            </a:r>
            <a:r>
              <a:rPr lang="en-US" altLang="zh-TW" sz="20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Photo Upload</a:t>
            </a:r>
          </a:p>
          <a:p>
            <a:pPr eaLnBrk="1" hangingPunct="1">
              <a:buClrTx/>
              <a:buSzPct val="150000"/>
              <a:buFont typeface="Wingdings" panose="05000000000000000000" pitchFamily="2" charset="2"/>
              <a:buChar char="ü"/>
              <a:defRPr/>
            </a:pPr>
            <a:r>
              <a:rPr lang="zh-TW" altLang="en-US" sz="20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學社 </a:t>
            </a:r>
            <a:r>
              <a:rPr lang="en-US" altLang="zh-TW" sz="20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School House</a:t>
            </a:r>
          </a:p>
          <a:p>
            <a:pPr eaLnBrk="1" hangingPunct="1">
              <a:buClrTx/>
              <a:buSzPct val="150000"/>
              <a:buFont typeface="Wingdings" panose="05000000000000000000" pitchFamily="2" charset="2"/>
              <a:buChar char="ü"/>
              <a:defRPr/>
            </a:pPr>
            <a:r>
              <a:rPr lang="zh-TW" altLang="en-US" sz="20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座位表設定 </a:t>
            </a:r>
            <a:r>
              <a:rPr lang="en-US" altLang="zh-TW" sz="20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Seating Plan</a:t>
            </a:r>
          </a:p>
          <a:p>
            <a:pPr lvl="1" eaLnBrk="1" hangingPunct="1">
              <a:buClrTx/>
              <a:buSzPct val="75000"/>
              <a:buFont typeface="Wingdings" panose="05000000000000000000" pitchFamily="2" charset="2"/>
              <a:buChar char="l"/>
              <a:defRPr/>
            </a:pPr>
            <a:r>
              <a:rPr lang="zh-TW" altLang="en-US" sz="18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設定後可在「學生出席資料」模組「依班」編修</a:t>
            </a:r>
          </a:p>
          <a:p>
            <a:pPr eaLnBrk="1" hangingPunct="1">
              <a:buClrTx/>
              <a:buSzPct val="150000"/>
              <a:buFont typeface="Wingdings" panose="05000000000000000000" pitchFamily="2" charset="2"/>
              <a:buChar char="ü"/>
              <a:defRPr/>
            </a:pPr>
            <a:r>
              <a:rPr lang="zh-TW" altLang="en-US" sz="20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科目設定 </a:t>
            </a:r>
            <a:r>
              <a:rPr lang="en-US" altLang="zh-TW" sz="20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Subject Setup</a:t>
            </a:r>
          </a:p>
          <a:p>
            <a:pPr lvl="1" eaLnBrk="1" hangingPunct="1">
              <a:buClrTx/>
              <a:buSzPct val="75000"/>
              <a:buFont typeface="Wingdings" panose="05000000000000000000" pitchFamily="2" charset="2"/>
              <a:buChar char="l"/>
              <a:defRPr/>
            </a:pPr>
            <a:r>
              <a:rPr lang="zh-TW" altLang="en-US" sz="18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為學生設定科目組別、選修科目、跨班別科目組別，將在「學生成績」模組入分時使用</a:t>
            </a:r>
          </a:p>
          <a:p>
            <a:pPr eaLnBrk="1" hangingPunct="1">
              <a:buClrTx/>
              <a:buSzPct val="150000"/>
              <a:buFont typeface="Wingdings" panose="05000000000000000000" pitchFamily="2" charset="2"/>
              <a:buChar char="ü"/>
              <a:defRPr/>
            </a:pPr>
            <a:r>
              <a:rPr lang="zh-TW" altLang="en-US" sz="20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畢業出路 </a:t>
            </a:r>
            <a:r>
              <a:rPr lang="en-US" altLang="zh-TW" sz="20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Graduation Destination(</a:t>
            </a:r>
            <a:r>
              <a:rPr lang="zh-TW" altLang="en-US" sz="20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中學用</a:t>
            </a:r>
            <a:r>
              <a:rPr lang="en-US" altLang="zh-TW" sz="20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)</a:t>
            </a:r>
          </a:p>
          <a:p>
            <a:pPr eaLnBrk="1" hangingPunct="1">
              <a:buClrTx/>
              <a:buSzPct val="150000"/>
              <a:buFont typeface="Wingdings" panose="05000000000000000000" pitchFamily="2" charset="2"/>
              <a:buChar char="ü"/>
              <a:defRPr/>
            </a:pPr>
            <a:r>
              <a:rPr lang="zh-TW" altLang="en-US" sz="20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用戶設定欄位 </a:t>
            </a:r>
            <a:r>
              <a:rPr lang="en-US" altLang="zh-TW" sz="20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User-defined Field</a:t>
            </a:r>
          </a:p>
          <a:p>
            <a:pPr eaLnBrk="1" hangingPunct="1">
              <a:buClrTx/>
              <a:buSzPct val="150000"/>
              <a:buFont typeface="Wingdings" panose="05000000000000000000" pitchFamily="2" charset="2"/>
              <a:buChar char="ü"/>
              <a:defRPr/>
            </a:pPr>
            <a:r>
              <a:rPr lang="zh-TW" altLang="en-US" sz="20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文件 </a:t>
            </a:r>
            <a:r>
              <a:rPr lang="en-US" altLang="zh-TW" sz="20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Document</a:t>
            </a:r>
          </a:p>
        </p:txBody>
      </p:sp>
      <p:pic>
        <p:nvPicPr>
          <p:cNvPr id="30725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1563" y="1125538"/>
            <a:ext cx="2381250" cy="540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CA7236-5062-4D1E-B9CD-F5372C213BC2}" type="slidenum">
              <a:rPr lang="en-US" altLang="zh-TW" smtClean="0"/>
              <a:pPr>
                <a:defRPr/>
              </a:pPr>
              <a:t>32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930164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圖片 1"/>
          <p:cNvPicPr>
            <a:picLocks noChangeAspect="1"/>
          </p:cNvPicPr>
          <p:nvPr/>
        </p:nvPicPr>
        <p:blipFill rotWithShape="1">
          <a:blip r:embed="rId2"/>
          <a:srcRect t="4473" r="14584" b="33643"/>
          <a:stretch/>
        </p:blipFill>
        <p:spPr bwMode="auto">
          <a:xfrm>
            <a:off x="-23928" y="3542049"/>
            <a:ext cx="9132432" cy="2695263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學生資料 </a:t>
            </a:r>
            <a:r>
              <a:rPr lang="en-US" altLang="zh-TW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(STU) –</a:t>
            </a: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整批相片上載</a:t>
            </a:r>
            <a:endParaRPr lang="en-US" altLang="zh-TW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5060" name="投影片編號版面配置區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B3742EB-81FC-4B44-B563-D8F405255D17}" type="slidenum">
              <a:rPr lang="en-US" altLang="zh-TW" sz="1000" smtClean="0">
                <a:solidFill>
                  <a:schemeClr val="tx1"/>
                </a:solidFill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33</a:t>
            </a:fld>
            <a:endParaRPr lang="en-US" altLang="zh-TW" sz="1000" dirty="0">
              <a:solidFill>
                <a:schemeClr val="tx1"/>
              </a:solidFill>
              <a:latin typeface="Tahoma" panose="020B0604030504040204" pitchFamily="34" charset="0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300038" y="1254125"/>
            <a:ext cx="8632825" cy="23083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 eaLnBrk="1" hangingPunct="1">
              <a:spcBef>
                <a:spcPts val="0"/>
              </a:spcBef>
              <a:buNone/>
              <a:defRPr/>
            </a:pPr>
            <a:r>
              <a:rPr kumimoji="1" lang="zh-TW" altLang="en-US" sz="24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學生資料 </a:t>
            </a:r>
            <a:r>
              <a:rPr kumimoji="1" lang="en-US" altLang="zh-TW" sz="24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&gt; </a:t>
            </a:r>
            <a:r>
              <a:rPr kumimoji="1" lang="zh-TW" altLang="en-US" sz="24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相片上載</a:t>
            </a:r>
            <a:endParaRPr kumimoji="1" lang="en-US" altLang="zh-TW" sz="2400" dirty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eaLnBrk="1" hangingPunct="1">
              <a:spcBef>
                <a:spcPts val="0"/>
              </a:spcBef>
              <a:buNone/>
              <a:defRPr/>
            </a:pPr>
            <a:r>
              <a:rPr kumimoji="1" lang="en-US" altLang="zh-TW" sz="24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1. </a:t>
            </a:r>
            <a:r>
              <a:rPr kumimoji="1" lang="zh-TW" altLang="en-US" sz="24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每個相片的檔名必須與</a:t>
            </a:r>
            <a:r>
              <a:rPr kumimoji="1" lang="zh-TW" altLang="en-US" sz="2400" u="sng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學生註冊編號</a:t>
            </a:r>
            <a:r>
              <a:rPr kumimoji="1" lang="en-US" altLang="zh-TW" sz="2400" u="sng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kumimoji="1" lang="en-US" altLang="zh-TW" sz="2400" u="sng" dirty="0" err="1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Reg</a:t>
            </a:r>
            <a:r>
              <a:rPr kumimoji="1" lang="en-US" altLang="zh-TW" sz="2400" u="sng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 No)</a:t>
            </a:r>
            <a:r>
              <a:rPr kumimoji="1" lang="zh-TW" altLang="en-US" sz="24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相同</a:t>
            </a:r>
            <a:endParaRPr kumimoji="1" lang="en-US" altLang="zh-TW" sz="2400" dirty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58775" indent="-358775" eaLnBrk="1" hangingPunct="1">
              <a:spcBef>
                <a:spcPts val="0"/>
              </a:spcBef>
              <a:buNone/>
              <a:defRPr/>
            </a:pPr>
            <a:r>
              <a:rPr kumimoji="1" lang="en-US" altLang="zh-TW" sz="24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2. </a:t>
            </a:r>
            <a:r>
              <a:rPr kumimoji="1" lang="zh-TW" altLang="en-US" sz="24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如上載的壓縮檔中包含有大於</a:t>
            </a:r>
            <a:r>
              <a:rPr kumimoji="1" lang="en-US" altLang="zh-TW" sz="24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350KB</a:t>
            </a:r>
            <a:r>
              <a:rPr kumimoji="1" lang="zh-TW" altLang="en-US" sz="24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上限的相片檔案，用戶可選擇調整相片大小</a:t>
            </a:r>
            <a:endParaRPr kumimoji="1" lang="en-US" altLang="zh-TW" sz="2400" dirty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eaLnBrk="1" hangingPunct="1">
              <a:spcBef>
                <a:spcPts val="0"/>
              </a:spcBef>
              <a:buNone/>
              <a:defRPr/>
            </a:pPr>
            <a:r>
              <a:rPr kumimoji="1" lang="en-US" altLang="zh-TW" sz="24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3.</a:t>
            </a:r>
            <a:r>
              <a:rPr kumimoji="1" lang="zh-TW" altLang="en-US" sz="24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 相片檔案數目的上限為 </a:t>
            </a:r>
            <a:r>
              <a:rPr kumimoji="1" lang="en-US" altLang="zh-TW" sz="24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250</a:t>
            </a:r>
          </a:p>
          <a:p>
            <a:pPr eaLnBrk="1" hangingPunct="1">
              <a:spcBef>
                <a:spcPts val="0"/>
              </a:spcBef>
              <a:buNone/>
              <a:defRPr/>
            </a:pPr>
            <a:r>
              <a:rPr kumimoji="1" lang="en-US" altLang="zh-TW" sz="24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4. </a:t>
            </a:r>
            <a:r>
              <a:rPr kumimoji="1" lang="zh-TW" altLang="en-US" sz="24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相片要以</a:t>
            </a:r>
            <a:r>
              <a:rPr kumimoji="1" lang="en-US" altLang="zh-TW" sz="24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JPG</a:t>
            </a:r>
            <a:r>
              <a:rPr kumimoji="1" lang="zh-TW" altLang="en-US" sz="24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存檔</a:t>
            </a:r>
          </a:p>
        </p:txBody>
      </p:sp>
      <p:pic>
        <p:nvPicPr>
          <p:cNvPr id="45062" name="內容版面配置區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38"/>
          <a:stretch>
            <a:fillRect/>
          </a:stretch>
        </p:blipFill>
        <p:spPr>
          <a:xfrm>
            <a:off x="3492500" y="5040313"/>
            <a:ext cx="4953000" cy="1844675"/>
          </a:xfrm>
        </p:spPr>
      </p:pic>
      <p:sp>
        <p:nvSpPr>
          <p:cNvPr id="2" name="文字方塊 1"/>
          <p:cNvSpPr txBox="1"/>
          <p:nvPr/>
        </p:nvSpPr>
        <p:spPr>
          <a:xfrm>
            <a:off x="6162730" y="2915434"/>
            <a:ext cx="2766958" cy="954107"/>
          </a:xfrm>
          <a:prstGeom prst="rect">
            <a:avLst/>
          </a:prstGeom>
          <a:solidFill>
            <a:schemeClr val="bg1"/>
          </a:solidFill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TW" altLang="en-US" sz="2800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可用於成績表</a:t>
            </a:r>
            <a:r>
              <a:rPr lang="en-US" altLang="zh-TW" sz="2800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2800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座位表</a:t>
            </a:r>
            <a:r>
              <a:rPr lang="en-US" altLang="zh-TW" sz="2800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2800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點名</a:t>
            </a:r>
            <a:endParaRPr lang="en-US" altLang="zh-TW" sz="2800" dirty="0">
              <a:solidFill>
                <a:srgbClr val="FF0000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772230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9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3568" y="2348881"/>
            <a:ext cx="7815808" cy="2448273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zh-TW" altLang="en-US" sz="66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「學生出席資料」 </a:t>
            </a:r>
            <a:r>
              <a:rPr lang="en-US" altLang="zh-TW" sz="66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(ATT)</a:t>
            </a:r>
            <a:endParaRPr lang="zh-TW" altLang="en-US" sz="6600" dirty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3" name="標題 1"/>
          <p:cNvSpPr txBox="1">
            <a:spLocks/>
          </p:cNvSpPr>
          <p:nvPr/>
        </p:nvSpPr>
        <p:spPr bwMode="auto">
          <a:xfrm>
            <a:off x="0" y="115888"/>
            <a:ext cx="9144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ungsuh" pitchFamily="18" charset="-127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0099"/>
              </a:buClr>
              <a:buSzPct val="55000"/>
              <a:buFontTx/>
              <a:buNone/>
              <a:tabLst/>
              <a:defRPr/>
            </a:pPr>
            <a:r>
              <a:rPr kumimoji="0" lang="zh-TW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學生相關模組</a:t>
            </a: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C127F95-C5AC-4EE7-97B0-F599D5BEB699}" type="slidenum">
              <a:rPr kumimoji="0" lang="en-US" altLang="zh-TW" sz="1000" b="1" i="0" u="none" strike="noStrike" kern="1200" cap="none" spc="0" normalizeH="0" baseline="0" noProof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Tahoma" pitchFamily="34" charset="0"/>
                <a:ea typeface="新細明體" pitchFamily="18" charset="-120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altLang="zh-TW" sz="1000" b="1" i="0" u="none" strike="noStrike" kern="1200" cap="none" spc="0" normalizeH="0" baseline="0" noProof="0">
              <a:ln>
                <a:noFill/>
              </a:ln>
              <a:solidFill>
                <a:srgbClr val="1C1C1C"/>
              </a:solidFill>
              <a:effectLst/>
              <a:uLnTx/>
              <a:uFillTx/>
              <a:latin typeface="Tahoma" pitchFamily="34" charset="0"/>
              <a:ea typeface="新細明體" pitchFamily="18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846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74" name="Rectangle 14"/>
          <p:cNvSpPr>
            <a:spLocks noGrp="1" noChangeArrowheads="1"/>
          </p:cNvSpPr>
          <p:nvPr>
            <p:ph type="body" idx="1"/>
          </p:nvPr>
        </p:nvSpPr>
        <p:spPr>
          <a:xfrm>
            <a:off x="323529" y="1196752"/>
            <a:ext cx="8784977" cy="2316340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zh-TW" altLang="en-US" sz="2800" b="1" u="sng" dirty="0">
                <a:solidFill>
                  <a:srgbClr val="FF0000"/>
                </a:solidFill>
                <a:effectLst/>
                <a:latin typeface="微軟正黑體" pitchFamily="34" charset="-120"/>
                <a:ea typeface="微軟正黑體" pitchFamily="34" charset="-120"/>
              </a:rPr>
              <a:t>情況</a:t>
            </a:r>
            <a:r>
              <a:rPr lang="en-US" altLang="zh-TW" sz="2800" b="1" u="sng" dirty="0">
                <a:solidFill>
                  <a:srgbClr val="FF0000"/>
                </a:solidFill>
                <a:effectLst/>
                <a:latin typeface="微軟正黑體" pitchFamily="34" charset="-120"/>
                <a:ea typeface="微軟正黑體" pitchFamily="34" charset="-120"/>
              </a:rPr>
              <a:t>1: </a:t>
            </a:r>
            <a:r>
              <a:rPr lang="zh-TW" altLang="en-US" sz="2800" b="1" u="sng" dirty="0">
                <a:solidFill>
                  <a:srgbClr val="FF0000"/>
                </a:solidFill>
                <a:effectLst/>
                <a:latin typeface="微軟正黑體" pitchFamily="34" charset="-120"/>
                <a:ea typeface="微軟正黑體" pitchFamily="34" charset="-120"/>
              </a:rPr>
              <a:t>懷疑退學的學生已退學</a:t>
            </a:r>
          </a:p>
          <a:p>
            <a:pPr marL="412750" lvl="1" indent="-412750" eaLnBrk="1" hangingPunct="1">
              <a:buNone/>
              <a:defRPr/>
            </a:pPr>
            <a:r>
              <a:rPr lang="zh-TW" altLang="en-US" sz="28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先決條件：未過渡到新學年</a:t>
            </a:r>
          </a:p>
          <a:p>
            <a:pPr marL="412750" lvl="1" indent="-412750" eaLnBrk="1" hangingPunct="1">
              <a:buNone/>
              <a:defRPr/>
            </a:pPr>
            <a:r>
              <a:rPr lang="en-US" altLang="zh-TW" sz="28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a) </a:t>
            </a:r>
            <a:r>
              <a:rPr lang="zh-TW" altLang="en-US" sz="28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在「學生資料 </a:t>
            </a:r>
            <a:r>
              <a:rPr lang="en-US" altLang="zh-TW" sz="28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&gt; </a:t>
            </a:r>
            <a:r>
              <a:rPr lang="zh-TW" altLang="en-US" sz="28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學生概況 </a:t>
            </a:r>
            <a:r>
              <a:rPr lang="en-US" altLang="zh-TW" sz="28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&gt; </a:t>
            </a:r>
            <a:r>
              <a:rPr lang="zh-TW" altLang="en-US" sz="28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搜尋學生 </a:t>
            </a:r>
            <a:r>
              <a:rPr lang="en-US" altLang="zh-TW" sz="28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&gt; </a:t>
            </a:r>
            <a:r>
              <a:rPr lang="zh-TW" altLang="en-US" sz="28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在學資料」將該生的狀況設定為「</a:t>
            </a:r>
            <a:r>
              <a:rPr lang="zh-TW" altLang="en-US" sz="2800" dirty="0">
                <a:solidFill>
                  <a:srgbClr val="FF0000"/>
                </a:solidFill>
                <a:effectLst/>
                <a:latin typeface="微軟正黑體" pitchFamily="34" charset="-120"/>
                <a:ea typeface="微軟正黑體" pitchFamily="34" charset="-120"/>
              </a:rPr>
              <a:t>離校</a:t>
            </a:r>
            <a:r>
              <a:rPr lang="zh-TW" altLang="en-US" sz="28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」，</a:t>
            </a:r>
            <a:endParaRPr lang="en-US" altLang="zh-TW" sz="2800" dirty="0">
              <a:solidFill>
                <a:schemeClr val="tx1"/>
              </a:solidFill>
              <a:effectLst/>
              <a:latin typeface="微軟正黑體" pitchFamily="34" charset="-120"/>
              <a:ea typeface="微軟正黑體" pitchFamily="34" charset="-120"/>
            </a:endParaRPr>
          </a:p>
          <a:p>
            <a:pPr marL="412750" lvl="1" indent="-412750" eaLnBrk="1" hangingPunct="1">
              <a:buNone/>
              <a:defRPr/>
            </a:pPr>
            <a:r>
              <a:rPr lang="en-US" altLang="zh-TW" sz="28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b) </a:t>
            </a:r>
            <a:r>
              <a:rPr lang="zh-TW" altLang="en-US" sz="28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並將</a:t>
            </a:r>
            <a:r>
              <a:rPr lang="zh-TW" altLang="en-US" sz="2800" dirty="0">
                <a:solidFill>
                  <a:srgbClr val="FF0000"/>
                </a:solidFill>
                <a:effectLst/>
                <a:latin typeface="微軟正黑體" pitchFamily="34" charset="-120"/>
                <a:ea typeface="微軟正黑體" pitchFamily="34" charset="-120"/>
              </a:rPr>
              <a:t>表格 </a:t>
            </a:r>
            <a:r>
              <a:rPr lang="en-US" altLang="zh-TW" sz="2800" dirty="0">
                <a:solidFill>
                  <a:srgbClr val="FF0000"/>
                </a:solidFill>
                <a:effectLst/>
                <a:latin typeface="微軟正黑體" pitchFamily="34" charset="-120"/>
                <a:ea typeface="微軟正黑體" pitchFamily="34" charset="-120"/>
              </a:rPr>
              <a:t>A</a:t>
            </a:r>
            <a:r>
              <a:rPr lang="zh-TW" altLang="en-US" sz="28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 從「資料互換」經「聯遞系統」傳送至教育局。</a:t>
            </a:r>
          </a:p>
        </p:txBody>
      </p:sp>
      <p:sp>
        <p:nvSpPr>
          <p:cNvPr id="66573" name="Rectangle 13"/>
          <p:cNvSpPr>
            <a:spLocks noGrp="1" noChangeArrowheads="1"/>
          </p:cNvSpPr>
          <p:nvPr>
            <p:ph type="title"/>
          </p:nvPr>
        </p:nvSpPr>
        <p:spPr>
          <a:xfrm>
            <a:off x="1547664" y="254000"/>
            <a:ext cx="7162800" cy="7620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zh-TW" altLang="en-US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學生資料 </a:t>
            </a:r>
            <a:r>
              <a:rPr lang="en-US" altLang="zh-TW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(STU) –</a:t>
            </a:r>
            <a:r>
              <a:rPr lang="zh-TW" altLang="en-US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 更新懷疑退學紀錄</a:t>
            </a:r>
            <a:r>
              <a:rPr lang="en-US" altLang="zh-TW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(1)</a:t>
            </a:r>
            <a:endParaRPr lang="zh-TW" altLang="en-US" sz="3200" dirty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ECA7236-5062-4D1E-B9CD-F5372C213BC2}" type="slidenum">
              <a:rPr kumimoji="0" lang="en-US" altLang="zh-TW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新細明體" pitchFamily="18" charset="-120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altLang="zh-TW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新細明體" pitchFamily="18" charset="-120"/>
              <a:cs typeface="+mn-cs"/>
            </a:endParaRPr>
          </a:p>
        </p:txBody>
      </p:sp>
      <p:sp>
        <p:nvSpPr>
          <p:cNvPr id="2" name="向下箭號 1"/>
          <p:cNvSpPr/>
          <p:nvPr/>
        </p:nvSpPr>
        <p:spPr bwMode="auto">
          <a:xfrm>
            <a:off x="3447901" y="4495179"/>
            <a:ext cx="792088" cy="1551737"/>
          </a:xfrm>
          <a:prstGeom prst="down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7429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Char char="n"/>
              <a:tabLst/>
              <a:defRPr/>
            </a:pPr>
            <a:endParaRPr kumimoji="0" lang="zh-HK" altLang="en-US" sz="2000" b="0" i="0" u="none" strike="noStrike" kern="1200" cap="none" spc="0" normalizeH="0" baseline="0" noProof="0">
              <a:ln>
                <a:noFill/>
              </a:ln>
              <a:solidFill>
                <a:srgbClr val="99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ahoma" pitchFamily="34" charset="0"/>
              <a:ea typeface="新細明體" pitchFamily="18" charset="-120"/>
              <a:cs typeface="+mn-cs"/>
            </a:endParaRPr>
          </a:p>
        </p:txBody>
      </p:sp>
      <p:sp>
        <p:nvSpPr>
          <p:cNvPr id="13" name="橢圓 3"/>
          <p:cNvSpPr>
            <a:spLocks noChangeArrowheads="1"/>
          </p:cNvSpPr>
          <p:nvPr/>
        </p:nvSpPr>
        <p:spPr bwMode="auto">
          <a:xfrm>
            <a:off x="5859984" y="4337631"/>
            <a:ext cx="936104" cy="495750"/>
          </a:xfrm>
          <a:prstGeom prst="ellipse">
            <a:avLst/>
          </a:prstGeom>
          <a:noFill/>
          <a:ln w="31750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Wingdings" panose="05000000000000000000" pitchFamily="2" charset="2"/>
              <a:buNone/>
              <a:tabLst/>
              <a:defRPr/>
            </a:pPr>
            <a:endParaRPr kumimoji="0" lang="zh-HK" altLang="en-US" sz="20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rebuchet MS" panose="020B0603020202020204" pitchFamily="34" charset="0"/>
              <a:ea typeface="新細明體" pitchFamily="18" charset="-120"/>
              <a:cs typeface="+mn-cs"/>
            </a:endParaRPr>
          </a:p>
        </p:txBody>
      </p:sp>
      <p:pic>
        <p:nvPicPr>
          <p:cNvPr id="12" name="圖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3688" y="3976461"/>
            <a:ext cx="2159793" cy="1446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雙波浪線 14"/>
          <p:cNvSpPr/>
          <p:nvPr/>
        </p:nvSpPr>
        <p:spPr bwMode="auto">
          <a:xfrm>
            <a:off x="4716016" y="1733001"/>
            <a:ext cx="1732111" cy="485567"/>
          </a:xfrm>
          <a:prstGeom prst="doubleWave">
            <a:avLst/>
          </a:prstGeom>
          <a:solidFill>
            <a:srgbClr val="FFC000"/>
          </a:solidFill>
          <a:ln w="3175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ts val="2500"/>
              </a:lnSpc>
              <a:spcBef>
                <a:spcPts val="0"/>
              </a:spcBef>
              <a:spcAft>
                <a:spcPct val="0"/>
              </a:spcAft>
              <a:buClr>
                <a:srgbClr val="CC0099"/>
              </a:buClr>
              <a:buSzPct val="55000"/>
              <a:buFontTx/>
              <a:buNone/>
              <a:tabLst/>
              <a:defRPr/>
            </a:pPr>
            <a:r>
              <a:rPr kumimoji="0" lang="zh-HK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 panose="020B0604020202020204" pitchFamily="34" charset="-120"/>
              </a:rPr>
              <a:t>現學年：</a:t>
            </a:r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2023</a:t>
            </a:r>
            <a:endParaRPr kumimoji="0" lang="zh-HK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grpSp>
        <p:nvGrpSpPr>
          <p:cNvPr id="5" name="群組 4"/>
          <p:cNvGrpSpPr/>
          <p:nvPr/>
        </p:nvGrpSpPr>
        <p:grpSpPr>
          <a:xfrm>
            <a:off x="35496" y="3988708"/>
            <a:ext cx="9073008" cy="2881205"/>
            <a:chOff x="35496" y="3988706"/>
            <a:chExt cx="9073008" cy="2881205"/>
          </a:xfrm>
        </p:grpSpPr>
        <p:pic>
          <p:nvPicPr>
            <p:cNvPr id="10" name="圖片 1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5496" y="3988706"/>
              <a:ext cx="9073008" cy="1490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圖片 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517692" y="5175102"/>
              <a:ext cx="6535382" cy="16948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矩形 3"/>
            <p:cNvSpPr/>
            <p:nvPr/>
          </p:nvSpPr>
          <p:spPr bwMode="auto">
            <a:xfrm>
              <a:off x="3722246" y="6381328"/>
              <a:ext cx="144016" cy="14401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1750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742950" marR="0" lvl="0" indent="-2857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CC0099"/>
                </a:buClr>
                <a:buSzPct val="55000"/>
                <a:buFont typeface="Wingdings" pitchFamily="2" charset="2"/>
                <a:buChar char="n"/>
                <a:tabLst/>
                <a:defRPr/>
              </a:pPr>
              <a:endParaRPr kumimoji="0" lang="zh-HK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itchFamily="34" charset="0"/>
                <a:ea typeface="新細明體" pitchFamily="18" charset="-120"/>
                <a:cs typeface="+mn-cs"/>
              </a:endParaRPr>
            </a:p>
          </p:txBody>
        </p:sp>
        <p:sp>
          <p:nvSpPr>
            <p:cNvPr id="14" name="矩形 13"/>
            <p:cNvSpPr/>
            <p:nvPr/>
          </p:nvSpPr>
          <p:spPr bwMode="auto">
            <a:xfrm>
              <a:off x="500496" y="4841619"/>
              <a:ext cx="144000" cy="14227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1750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742950" marR="0" lvl="0" indent="-2857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CC0099"/>
                </a:buClr>
                <a:buSzPct val="55000"/>
                <a:buFont typeface="Wingdings" pitchFamily="2" charset="2"/>
                <a:buChar char="n"/>
                <a:tabLst/>
                <a:defRPr/>
              </a:pPr>
              <a:endParaRPr kumimoji="0" lang="zh-HK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itchFamily="34" charset="0"/>
                <a:ea typeface="新細明體" pitchFamily="18" charset="-120"/>
                <a:cs typeface="+mn-cs"/>
              </a:endParaRPr>
            </a:p>
          </p:txBody>
        </p:sp>
      </p:grpSp>
      <p:sp>
        <p:nvSpPr>
          <p:cNvPr id="11" name="橢圓 3"/>
          <p:cNvSpPr>
            <a:spLocks noChangeArrowheads="1"/>
          </p:cNvSpPr>
          <p:nvPr/>
        </p:nvSpPr>
        <p:spPr bwMode="auto">
          <a:xfrm>
            <a:off x="7949785" y="4413330"/>
            <a:ext cx="936104" cy="1320207"/>
          </a:xfrm>
          <a:prstGeom prst="ellipse">
            <a:avLst/>
          </a:prstGeom>
          <a:noFill/>
          <a:ln w="31750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Wingdings" panose="05000000000000000000" pitchFamily="2" charset="2"/>
              <a:buNone/>
              <a:tabLst/>
              <a:defRPr/>
            </a:pPr>
            <a:endParaRPr kumimoji="0" lang="zh-HK" altLang="en-US" sz="20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rebuchet MS" panose="020B0603020202020204" pitchFamily="34" charset="0"/>
              <a:ea typeface="新細明體" pitchFamily="18" charset="-120"/>
              <a:cs typeface="+mn-cs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75C61C66-2CE4-459C-8A10-C4BD1BBEF10F}"/>
              </a:ext>
            </a:extLst>
          </p:cNvPr>
          <p:cNvSpPr/>
          <p:nvPr/>
        </p:nvSpPr>
        <p:spPr bwMode="auto">
          <a:xfrm>
            <a:off x="1884565" y="4850007"/>
            <a:ext cx="144000" cy="142273"/>
          </a:xfrm>
          <a:prstGeom prst="rect">
            <a:avLst/>
          </a:prstGeom>
          <a:solidFill>
            <a:schemeClr val="bg1">
              <a:lumMod val="85000"/>
            </a:schemeClr>
          </a:solidFill>
          <a:ln w="317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7429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Char char="n"/>
              <a:tabLst/>
              <a:defRPr/>
            </a:pPr>
            <a:endParaRPr kumimoji="0" lang="zh-HK" altLang="en-US" sz="2000" b="0" i="0" u="none" strike="noStrike" kern="120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ahoma" pitchFamily="34" charset="0"/>
              <a:ea typeface="新細明體" pitchFamily="18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7619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73" name="Rectangle 13"/>
          <p:cNvSpPr>
            <a:spLocks noGrp="1" noChangeArrowheads="1"/>
          </p:cNvSpPr>
          <p:nvPr>
            <p:ph type="title"/>
          </p:nvPr>
        </p:nvSpPr>
        <p:spPr>
          <a:xfrm>
            <a:off x="1547664" y="254000"/>
            <a:ext cx="7162800" cy="7620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zh-TW" altLang="en-US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學生資料 </a:t>
            </a:r>
            <a:r>
              <a:rPr lang="en-US" altLang="zh-TW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(STU) –</a:t>
            </a:r>
            <a:r>
              <a:rPr lang="zh-TW" altLang="en-US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 更新懷疑退學紀錄</a:t>
            </a:r>
            <a:r>
              <a:rPr lang="en-US" altLang="zh-TW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(1)</a:t>
            </a:r>
            <a:endParaRPr lang="zh-TW" altLang="en-US" sz="3200" dirty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ECA7236-5062-4D1E-B9CD-F5372C213BC2}" type="slidenum">
              <a:rPr kumimoji="0" lang="en-US" altLang="zh-TW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新細明體" pitchFamily="18" charset="-120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altLang="zh-TW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新細明體" pitchFamily="18" charset="-120"/>
              <a:cs typeface="+mn-cs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7164288" y="2599474"/>
            <a:ext cx="1304380" cy="757518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7429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Char char="n"/>
              <a:tabLst/>
              <a:defRPr/>
            </a:pPr>
            <a:endParaRPr kumimoji="0" lang="zh-HK" altLang="en-US" sz="2000" b="0" i="0" u="none" strike="noStrike" kern="1200" cap="none" spc="0" normalizeH="0" baseline="0" noProof="0">
              <a:ln>
                <a:noFill/>
              </a:ln>
              <a:solidFill>
                <a:srgbClr val="99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ahoma" pitchFamily="34" charset="0"/>
              <a:ea typeface="新細明體" pitchFamily="18" charset="-120"/>
              <a:cs typeface="+mn-cs"/>
            </a:endParaRPr>
          </a:p>
        </p:txBody>
      </p:sp>
      <p:sp>
        <p:nvSpPr>
          <p:cNvPr id="8" name="Rectangle 14"/>
          <p:cNvSpPr txBox="1">
            <a:spLocks noChangeArrowheads="1"/>
          </p:cNvSpPr>
          <p:nvPr/>
        </p:nvSpPr>
        <p:spPr bwMode="auto">
          <a:xfrm>
            <a:off x="323529" y="1196752"/>
            <a:ext cx="8784977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n"/>
              <a:defRPr sz="240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Char char="n"/>
              <a:defRPr sz="2000">
                <a:solidFill>
                  <a:srgbClr val="99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5000"/>
              <a:buFont typeface="Wingdings" pitchFamily="2" charset="2"/>
              <a:buChar char="n"/>
              <a:defRPr sz="160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F01"/>
              </a:buClr>
              <a:buSzPct val="60000"/>
              <a:buFont typeface="Wingdings" pitchFamily="2" charset="2"/>
              <a:buNone/>
              <a:tabLst/>
              <a:defRPr/>
            </a:pPr>
            <a:r>
              <a:rPr kumimoji="0" lang="zh-TW" altLang="en-US" sz="2800" b="1" i="0" u="sng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軟正黑體" pitchFamily="34" charset="-120"/>
                <a:ea typeface="微軟正黑體" pitchFamily="34" charset="-120"/>
                <a:cs typeface="+mn-cs"/>
              </a:rPr>
              <a:t>情況</a:t>
            </a:r>
            <a:r>
              <a:rPr kumimoji="0" lang="en-US" altLang="zh-TW" sz="2800" b="1" i="0" u="sng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軟正黑體" pitchFamily="34" charset="-120"/>
                <a:ea typeface="微軟正黑體" pitchFamily="34" charset="-120"/>
                <a:cs typeface="+mn-cs"/>
              </a:rPr>
              <a:t>1: </a:t>
            </a:r>
            <a:r>
              <a:rPr kumimoji="0" lang="zh-TW" altLang="en-US" sz="2800" b="1" i="0" u="sng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軟正黑體" pitchFamily="34" charset="-120"/>
                <a:ea typeface="微軟正黑體" pitchFamily="34" charset="-120"/>
                <a:cs typeface="+mn-cs"/>
              </a:rPr>
              <a:t>懷疑退學的學生已退學</a:t>
            </a:r>
          </a:p>
          <a:p>
            <a:pPr marL="412750" marR="0" lvl="1" indent="-412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None/>
              <a:tabLst/>
              <a:defRPr/>
            </a:pPr>
            <a:r>
              <a:rPr kumimoji="0" lang="zh-TW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itchFamily="34" charset="-120"/>
                <a:ea typeface="微軟正黑體" pitchFamily="34" charset="-120"/>
                <a:cs typeface="+mn-cs"/>
              </a:rPr>
              <a:t>先決條件：未過渡到新學年</a:t>
            </a:r>
          </a:p>
          <a:p>
            <a:pPr marL="412750" marR="0" lvl="1" indent="-412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None/>
              <a:tabLst/>
              <a:defRPr/>
            </a:pPr>
            <a:endParaRPr kumimoji="0" lang="zh-TW" altLang="en-US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軟正黑體" pitchFamily="34" charset="-120"/>
              <a:ea typeface="微軟正黑體" pitchFamily="34" charset="-120"/>
              <a:cs typeface="+mn-cs"/>
            </a:endParaRPr>
          </a:p>
        </p:txBody>
      </p:sp>
      <p:sp>
        <p:nvSpPr>
          <p:cNvPr id="10" name="雙波浪線 9"/>
          <p:cNvSpPr/>
          <p:nvPr/>
        </p:nvSpPr>
        <p:spPr bwMode="auto">
          <a:xfrm>
            <a:off x="4788026" y="1723609"/>
            <a:ext cx="1732111" cy="485567"/>
          </a:xfrm>
          <a:prstGeom prst="doubleWave">
            <a:avLst/>
          </a:prstGeom>
          <a:solidFill>
            <a:srgbClr val="FFC000"/>
          </a:solidFill>
          <a:ln w="3175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ts val="2500"/>
              </a:lnSpc>
              <a:spcBef>
                <a:spcPts val="0"/>
              </a:spcBef>
              <a:spcAft>
                <a:spcPct val="0"/>
              </a:spcAft>
              <a:buClr>
                <a:srgbClr val="CC0099"/>
              </a:buClr>
              <a:buSzPct val="55000"/>
              <a:buFontTx/>
              <a:buNone/>
              <a:tabLst/>
              <a:defRPr/>
            </a:pPr>
            <a:r>
              <a:rPr kumimoji="0" lang="zh-HK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 panose="020B0604020202020204" pitchFamily="34" charset="-120"/>
              </a:rPr>
              <a:t>現學年：</a:t>
            </a:r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2023</a:t>
            </a:r>
            <a:endParaRPr kumimoji="0" lang="zh-HK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grpSp>
        <p:nvGrpSpPr>
          <p:cNvPr id="5" name="群組 4"/>
          <p:cNvGrpSpPr/>
          <p:nvPr/>
        </p:nvGrpSpPr>
        <p:grpSpPr>
          <a:xfrm>
            <a:off x="251902" y="2290515"/>
            <a:ext cx="8477185" cy="4113658"/>
            <a:chOff x="251900" y="2290515"/>
            <a:chExt cx="8477185" cy="4113658"/>
          </a:xfrm>
        </p:grpSpPr>
        <p:pic>
          <p:nvPicPr>
            <p:cNvPr id="13" name="圖片 12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51900" y="2290515"/>
              <a:ext cx="8477185" cy="4113658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4" name="圓角矩形 3"/>
            <p:cNvSpPr/>
            <p:nvPr/>
          </p:nvSpPr>
          <p:spPr bwMode="auto">
            <a:xfrm>
              <a:off x="8188876" y="2290515"/>
              <a:ext cx="216024" cy="202381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31750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742950" marR="0" lvl="0" indent="-2857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CC0099"/>
                </a:buClr>
                <a:buSzPct val="55000"/>
                <a:buFont typeface="Wingdings" pitchFamily="2" charset="2"/>
                <a:buChar char="n"/>
                <a:tabLst/>
                <a:defRPr/>
              </a:pPr>
              <a:endParaRPr kumimoji="0" lang="zh-HK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99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itchFamily="34" charset="0"/>
                <a:ea typeface="新細明體" pitchFamily="18" charset="-120"/>
                <a:cs typeface="+mn-cs"/>
              </a:endParaRPr>
            </a:p>
          </p:txBody>
        </p:sp>
      </p:grpSp>
      <p:sp>
        <p:nvSpPr>
          <p:cNvPr id="11" name="圓角矩形 3">
            <a:extLst>
              <a:ext uri="{FF2B5EF4-FFF2-40B4-BE49-F238E27FC236}">
                <a16:creationId xmlns:a16="http://schemas.microsoft.com/office/drawing/2014/main" id="{A559F537-66A1-4846-ABDB-90D2BAC864DB}"/>
              </a:ext>
            </a:extLst>
          </p:cNvPr>
          <p:cNvSpPr/>
          <p:nvPr/>
        </p:nvSpPr>
        <p:spPr bwMode="auto">
          <a:xfrm>
            <a:off x="7816478" y="5337696"/>
            <a:ext cx="216024" cy="202381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7429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Char char="n"/>
              <a:tabLst/>
              <a:defRPr/>
            </a:pPr>
            <a:endParaRPr kumimoji="0" lang="zh-HK" altLang="en-US" sz="2000" b="0" i="0" u="none" strike="noStrike" kern="1200" cap="none" spc="0" normalizeH="0" baseline="0" noProof="0">
              <a:ln>
                <a:noFill/>
              </a:ln>
              <a:solidFill>
                <a:srgbClr val="99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ahoma" pitchFamily="34" charset="0"/>
              <a:ea typeface="新細明體" pitchFamily="18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2952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群組 3"/>
          <p:cNvGrpSpPr/>
          <p:nvPr/>
        </p:nvGrpSpPr>
        <p:grpSpPr>
          <a:xfrm>
            <a:off x="1900383" y="3257545"/>
            <a:ext cx="5068587" cy="3582127"/>
            <a:chOff x="1583313" y="3631394"/>
            <a:chExt cx="5068587" cy="3582127"/>
          </a:xfrm>
        </p:grpSpPr>
        <p:pic>
          <p:nvPicPr>
            <p:cNvPr id="10" name="圖片 9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583313" y="3631394"/>
              <a:ext cx="5068587" cy="3582127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" name="圖片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9535" y="4008768"/>
              <a:ext cx="3776562" cy="197040"/>
            </a:xfrm>
            <a:prstGeom prst="rect">
              <a:avLst/>
            </a:prstGeom>
          </p:spPr>
        </p:pic>
      </p:grpSp>
      <p:sp>
        <p:nvSpPr>
          <p:cNvPr id="118793" name="Rectangle 9"/>
          <p:cNvSpPr>
            <a:spLocks noGrp="1" noChangeArrowheads="1"/>
          </p:cNvSpPr>
          <p:nvPr>
            <p:ph type="title"/>
          </p:nvPr>
        </p:nvSpPr>
        <p:spPr>
          <a:xfrm>
            <a:off x="1547664" y="254000"/>
            <a:ext cx="7162800" cy="7620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zh-TW" altLang="en-US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學生資料 </a:t>
            </a:r>
            <a:r>
              <a:rPr lang="en-US" altLang="zh-TW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(STU) –</a:t>
            </a:r>
            <a:r>
              <a:rPr lang="zh-TW" altLang="en-US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 更新懷疑退學紀錄</a:t>
            </a:r>
            <a:r>
              <a:rPr lang="en-US" altLang="zh-TW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(2)</a:t>
            </a:r>
            <a:endParaRPr lang="zh-TW" altLang="en-US" sz="3200" dirty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18794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395536" y="1196752"/>
            <a:ext cx="8712968" cy="2952328"/>
          </a:xfrm>
          <a:noFill/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zh-TW" altLang="en-US" sz="2800" b="1" u="sng" dirty="0">
                <a:solidFill>
                  <a:srgbClr val="FF0000"/>
                </a:solidFill>
                <a:effectLst/>
                <a:latin typeface="微軟正黑體" pitchFamily="34" charset="-120"/>
                <a:ea typeface="微軟正黑體" pitchFamily="34" charset="-120"/>
              </a:rPr>
              <a:t>情況</a:t>
            </a:r>
            <a:r>
              <a:rPr lang="en-US" altLang="zh-TW" sz="2800" b="1" u="sng" dirty="0">
                <a:solidFill>
                  <a:srgbClr val="FF0000"/>
                </a:solidFill>
                <a:effectLst/>
                <a:latin typeface="微軟正黑體" pitchFamily="34" charset="-120"/>
                <a:ea typeface="微軟正黑體" pitchFamily="34" charset="-120"/>
              </a:rPr>
              <a:t>2: </a:t>
            </a:r>
            <a:r>
              <a:rPr lang="zh-TW" altLang="en-US" sz="2800" b="1" u="sng" dirty="0">
                <a:solidFill>
                  <a:srgbClr val="FF0000"/>
                </a:solidFill>
                <a:effectLst/>
                <a:latin typeface="微軟正黑體" pitchFamily="34" charset="-120"/>
                <a:ea typeface="微軟正黑體" pitchFamily="34" charset="-120"/>
              </a:rPr>
              <a:t>懷疑退學的學生已復課</a:t>
            </a:r>
          </a:p>
          <a:p>
            <a:pPr marL="412750" lvl="1" indent="-412750" eaLnBrk="1" hangingPunct="1">
              <a:buNone/>
              <a:defRPr/>
            </a:pPr>
            <a:r>
              <a:rPr lang="zh-TW" altLang="en-US" sz="28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先決條件：未過渡到新學年</a:t>
            </a:r>
          </a:p>
          <a:p>
            <a:pPr marL="412750" lvl="1" indent="-412750" eaLnBrk="1" hangingPunct="1">
              <a:buNone/>
              <a:defRPr/>
            </a:pPr>
            <a:r>
              <a:rPr lang="en-US" altLang="zh-TW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a) </a:t>
            </a:r>
            <a:r>
              <a:rPr lang="zh-TW" altLang="en-US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在「學生出席資料 </a:t>
            </a:r>
            <a:r>
              <a:rPr lang="en-US" altLang="zh-TW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&gt; </a:t>
            </a:r>
            <a:r>
              <a:rPr lang="zh-TW" altLang="en-US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懷疑退學 </a:t>
            </a:r>
            <a:r>
              <a:rPr lang="en-US" altLang="zh-TW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&gt; </a:t>
            </a:r>
            <a:r>
              <a:rPr lang="zh-TW" altLang="en-US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懷疑退學學生復課」輸入復課日期，按「儲存」，在「已復課學生」點選該學生，按「傳送資料至聯遞系統」，</a:t>
            </a:r>
            <a:endParaRPr lang="en-US" altLang="zh-TW" dirty="0">
              <a:solidFill>
                <a:schemeClr val="tx1"/>
              </a:solidFill>
              <a:effectLst/>
              <a:latin typeface="微軟正黑體" pitchFamily="34" charset="-120"/>
              <a:ea typeface="微軟正黑體" pitchFamily="34" charset="-120"/>
            </a:endParaRPr>
          </a:p>
          <a:p>
            <a:pPr marL="400050" lvl="1" indent="-400050" eaLnBrk="1" hangingPunct="1">
              <a:buNone/>
              <a:defRPr/>
            </a:pPr>
            <a:r>
              <a:rPr lang="en-US" altLang="zh-TW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b) </a:t>
            </a:r>
            <a:r>
              <a:rPr lang="zh-TW" altLang="en-US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將</a:t>
            </a:r>
            <a:r>
              <a:rPr lang="zh-TW" altLang="en-US" dirty="0">
                <a:solidFill>
                  <a:srgbClr val="FF0000"/>
                </a:solidFill>
                <a:effectLst/>
                <a:latin typeface="微軟正黑體" pitchFamily="34" charset="-120"/>
                <a:ea typeface="微軟正黑體" pitchFamily="34" charset="-120"/>
              </a:rPr>
              <a:t>表格 </a:t>
            </a:r>
            <a:r>
              <a:rPr lang="en-US" altLang="zh-TW" dirty="0">
                <a:solidFill>
                  <a:srgbClr val="FF0000"/>
                </a:solidFill>
                <a:effectLst/>
                <a:latin typeface="微軟正黑體" pitchFamily="34" charset="-120"/>
                <a:ea typeface="微軟正黑體" pitchFamily="34" charset="-120"/>
              </a:rPr>
              <a:t>B</a:t>
            </a:r>
            <a:r>
              <a:rPr lang="zh-TW" altLang="en-US" dirty="0">
                <a:solidFill>
                  <a:srgbClr val="FF0000"/>
                </a:solidFill>
                <a:effectLst/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從「聯遞系統」傳送至教育局。</a:t>
            </a:r>
          </a:p>
        </p:txBody>
      </p:sp>
      <p:sp>
        <p:nvSpPr>
          <p:cNvPr id="118790" name="Rectangle 6"/>
          <p:cNvSpPr>
            <a:spLocks noChangeArrowheads="1"/>
          </p:cNvSpPr>
          <p:nvPr/>
        </p:nvSpPr>
        <p:spPr bwMode="gray">
          <a:xfrm>
            <a:off x="3635896" y="3564537"/>
            <a:ext cx="1008112" cy="288032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Char char="n"/>
              <a:tabLst/>
              <a:defRPr/>
            </a:pPr>
            <a:endParaRPr kumimoji="0" lang="zh-TW" altLang="en-US" sz="2000" b="0" i="0" u="none" strike="noStrike" kern="1200" cap="none" spc="0" normalizeH="0" baseline="0" noProof="0">
              <a:ln>
                <a:noFill/>
              </a:ln>
              <a:solidFill>
                <a:srgbClr val="99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ahoma" pitchFamily="34" charset="0"/>
              <a:ea typeface="新細明體" pitchFamily="18" charset="-120"/>
              <a:cs typeface="+mn-cs"/>
            </a:endParaRPr>
          </a:p>
        </p:txBody>
      </p:sp>
      <p:sp>
        <p:nvSpPr>
          <p:cNvPr id="118789" name="Rectangle 5"/>
          <p:cNvSpPr>
            <a:spLocks noChangeArrowheads="1"/>
          </p:cNvSpPr>
          <p:nvPr/>
        </p:nvSpPr>
        <p:spPr bwMode="gray">
          <a:xfrm>
            <a:off x="1979712" y="6597354"/>
            <a:ext cx="936104" cy="216023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Char char="n"/>
              <a:tabLst/>
              <a:defRPr/>
            </a:pPr>
            <a:endParaRPr kumimoji="0" lang="zh-TW" altLang="en-US" sz="2000" b="0" i="0" u="none" strike="noStrike" kern="1200" cap="none" spc="0" normalizeH="0" baseline="0" noProof="0">
              <a:ln>
                <a:noFill/>
              </a:ln>
              <a:solidFill>
                <a:srgbClr val="99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ahoma" pitchFamily="34" charset="0"/>
              <a:ea typeface="新細明體" pitchFamily="18" charset="-120"/>
              <a:cs typeface="+mn-cs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ECA7236-5062-4D1E-B9CD-F5372C213BC2}" type="slidenum">
              <a:rPr kumimoji="0" lang="en-US" altLang="zh-TW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新細明體" pitchFamily="18" charset="-120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altLang="zh-TW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新細明體" pitchFamily="18" charset="-120"/>
              <a:cs typeface="+mn-cs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gray">
          <a:xfrm>
            <a:off x="5436098" y="5949280"/>
            <a:ext cx="967037" cy="324520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Char char="n"/>
              <a:tabLst/>
              <a:defRPr/>
            </a:pPr>
            <a:endParaRPr kumimoji="0" lang="zh-TW" altLang="en-US" sz="2000" b="0" i="0" u="none" strike="noStrike" kern="1200" cap="none" spc="0" normalizeH="0" baseline="0" noProof="0">
              <a:ln>
                <a:noFill/>
              </a:ln>
              <a:solidFill>
                <a:srgbClr val="99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ahoma" pitchFamily="34" charset="0"/>
              <a:ea typeface="新細明體" pitchFamily="18" charset="-120"/>
              <a:cs typeface="+mn-cs"/>
            </a:endParaRPr>
          </a:p>
        </p:txBody>
      </p:sp>
      <p:sp>
        <p:nvSpPr>
          <p:cNvPr id="11" name="雙波浪線 10"/>
          <p:cNvSpPr/>
          <p:nvPr/>
        </p:nvSpPr>
        <p:spPr bwMode="auto">
          <a:xfrm>
            <a:off x="4843460" y="1705492"/>
            <a:ext cx="1732111" cy="485567"/>
          </a:xfrm>
          <a:prstGeom prst="doubleWave">
            <a:avLst/>
          </a:prstGeom>
          <a:solidFill>
            <a:srgbClr val="FFC000"/>
          </a:solidFill>
          <a:ln w="3175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ts val="2500"/>
              </a:lnSpc>
              <a:spcBef>
                <a:spcPts val="0"/>
              </a:spcBef>
              <a:spcAft>
                <a:spcPct val="0"/>
              </a:spcAft>
              <a:buClr>
                <a:srgbClr val="CC0099"/>
              </a:buClr>
              <a:buSzPct val="55000"/>
              <a:buFontTx/>
              <a:buNone/>
              <a:tabLst/>
              <a:defRPr/>
            </a:pPr>
            <a:r>
              <a:rPr kumimoji="0" lang="zh-HK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 panose="020B0604020202020204" pitchFamily="34" charset="-120"/>
              </a:rPr>
              <a:t>現學年：</a:t>
            </a:r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2023</a:t>
            </a:r>
            <a:endParaRPr kumimoji="0" lang="zh-HK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gray">
          <a:xfrm>
            <a:off x="1966748" y="5417807"/>
            <a:ext cx="445012" cy="243443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Char char="n"/>
              <a:tabLst/>
              <a:defRPr/>
            </a:pPr>
            <a:endParaRPr kumimoji="0" lang="zh-TW" altLang="en-US" sz="2000" b="0" i="0" u="none" strike="noStrike" kern="1200" cap="none" spc="0" normalizeH="0" baseline="0" noProof="0">
              <a:ln>
                <a:noFill/>
              </a:ln>
              <a:solidFill>
                <a:srgbClr val="99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ahoma" pitchFamily="34" charset="0"/>
              <a:ea typeface="新細明體" pitchFamily="18" charset="-120"/>
              <a:cs typeface="+mn-cs"/>
            </a:endParaRPr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gray">
          <a:xfrm>
            <a:off x="5364089" y="3990109"/>
            <a:ext cx="864096" cy="1419596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Char char="n"/>
              <a:tabLst/>
              <a:defRPr/>
            </a:pPr>
            <a:endParaRPr kumimoji="0" lang="zh-TW" altLang="en-US" sz="2000" b="0" i="0" u="none" strike="noStrike" kern="1200" cap="none" spc="0" normalizeH="0" baseline="0" noProof="0">
              <a:ln>
                <a:noFill/>
              </a:ln>
              <a:solidFill>
                <a:srgbClr val="99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ahoma" pitchFamily="34" charset="0"/>
              <a:ea typeface="新細明體" pitchFamily="18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5365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93" name="Rectangle 9"/>
          <p:cNvSpPr>
            <a:spLocks noGrp="1" noChangeArrowheads="1"/>
          </p:cNvSpPr>
          <p:nvPr>
            <p:ph type="title"/>
          </p:nvPr>
        </p:nvSpPr>
        <p:spPr>
          <a:xfrm>
            <a:off x="1547664" y="254000"/>
            <a:ext cx="7162800" cy="7620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zh-TW" altLang="en-US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學生資料 </a:t>
            </a:r>
            <a:r>
              <a:rPr lang="en-US" altLang="zh-TW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(STU) –</a:t>
            </a:r>
            <a:r>
              <a:rPr lang="zh-TW" altLang="en-US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 更新懷疑退學紀錄</a:t>
            </a:r>
            <a:r>
              <a:rPr lang="en-US" altLang="zh-TW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(2)</a:t>
            </a:r>
            <a:endParaRPr lang="zh-TW" altLang="en-US" sz="3200" dirty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18794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395536" y="1268760"/>
            <a:ext cx="8712968" cy="3528392"/>
          </a:xfrm>
          <a:noFill/>
        </p:spPr>
        <p:txBody>
          <a:bodyPr/>
          <a:lstStyle/>
          <a:p>
            <a:pPr marL="0" lvl="1" indent="0" eaLnBrk="1" hangingPunct="1">
              <a:buClr>
                <a:schemeClr val="accent2"/>
              </a:buClr>
              <a:buSzPct val="60000"/>
              <a:buNone/>
              <a:defRPr/>
            </a:pPr>
            <a:r>
              <a:rPr lang="zh-TW" altLang="en-US" sz="2800" u="sng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先決條件：未過渡到新學年</a:t>
            </a:r>
            <a:endParaRPr lang="en-US" altLang="zh-TW" sz="2800" u="sng" dirty="0">
              <a:solidFill>
                <a:schemeClr val="tx1"/>
              </a:solidFill>
              <a:effectLst/>
              <a:latin typeface="微軟正黑體" pitchFamily="34" charset="-120"/>
              <a:ea typeface="微軟正黑體" pitchFamily="34" charset="-120"/>
            </a:endParaRPr>
          </a:p>
          <a:p>
            <a:pPr marL="0" indent="0" eaLnBrk="1" hangingPunct="1">
              <a:buNone/>
              <a:defRPr/>
            </a:pPr>
            <a:r>
              <a:rPr lang="zh-TW" altLang="en-US" sz="2800" b="1" dirty="0">
                <a:solidFill>
                  <a:srgbClr val="FF0000"/>
                </a:solidFill>
                <a:effectLst/>
                <a:latin typeface="微軟正黑體" pitchFamily="34" charset="-120"/>
                <a:ea typeface="微軟正黑體" pitchFamily="34" charset="-120"/>
              </a:rPr>
              <a:t>情況</a:t>
            </a:r>
            <a:r>
              <a:rPr lang="en-US" altLang="zh-TW" sz="2800" b="1" dirty="0">
                <a:solidFill>
                  <a:srgbClr val="FF0000"/>
                </a:solidFill>
                <a:effectLst/>
                <a:latin typeface="微軟正黑體" pitchFamily="34" charset="-120"/>
                <a:ea typeface="微軟正黑體" pitchFamily="34" charset="-120"/>
              </a:rPr>
              <a:t>1: </a:t>
            </a:r>
            <a:r>
              <a:rPr lang="zh-TW" altLang="en-US" sz="2800" b="1" dirty="0">
                <a:solidFill>
                  <a:srgbClr val="FF0000"/>
                </a:solidFill>
                <a:effectLst/>
                <a:latin typeface="微軟正黑體" pitchFamily="34" charset="-120"/>
                <a:ea typeface="微軟正黑體" pitchFamily="34" charset="-120"/>
              </a:rPr>
              <a:t>懷疑退學的學生已退學 </a:t>
            </a:r>
            <a:r>
              <a:rPr lang="en-US" altLang="zh-TW" sz="2800" b="1" dirty="0">
                <a:solidFill>
                  <a:srgbClr val="FF0000"/>
                </a:solidFill>
                <a:effectLst/>
                <a:latin typeface="微軟正黑體" pitchFamily="34" charset="-120"/>
                <a:ea typeface="微軟正黑體" pitchFamily="34" charset="-120"/>
              </a:rPr>
              <a:t>&gt;</a:t>
            </a:r>
            <a:r>
              <a:rPr lang="zh-TW" altLang="en-US" sz="2800" b="1" dirty="0">
                <a:solidFill>
                  <a:srgbClr val="FF0000"/>
                </a:solidFill>
                <a:effectLst/>
                <a:latin typeface="微軟正黑體" pitchFamily="34" charset="-120"/>
                <a:ea typeface="微軟正黑體" pitchFamily="34" charset="-120"/>
              </a:rPr>
              <a:t> 表格 </a:t>
            </a:r>
            <a:r>
              <a:rPr lang="en-US" altLang="zh-TW" sz="2800" b="1" dirty="0">
                <a:solidFill>
                  <a:srgbClr val="FF0000"/>
                </a:solidFill>
                <a:effectLst/>
                <a:latin typeface="微軟正黑體" pitchFamily="34" charset="-120"/>
                <a:ea typeface="微軟正黑體" pitchFamily="34" charset="-120"/>
              </a:rPr>
              <a:t>A </a:t>
            </a:r>
            <a:endParaRPr lang="zh-TW" altLang="en-US" sz="2800" b="1" dirty="0">
              <a:solidFill>
                <a:srgbClr val="FF0000"/>
              </a:solidFill>
              <a:effectLst/>
              <a:latin typeface="微軟正黑體" pitchFamily="34" charset="-120"/>
              <a:ea typeface="微軟正黑體" pitchFamily="34" charset="-120"/>
            </a:endParaRPr>
          </a:p>
          <a:p>
            <a:pPr marL="0" indent="0" eaLnBrk="1" hangingPunct="1">
              <a:buNone/>
              <a:defRPr/>
            </a:pPr>
            <a:r>
              <a:rPr lang="zh-TW" altLang="en-US" sz="2800" b="1" dirty="0">
                <a:solidFill>
                  <a:srgbClr val="FF0000"/>
                </a:solidFill>
                <a:effectLst/>
                <a:latin typeface="微軟正黑體" pitchFamily="34" charset="-120"/>
                <a:ea typeface="微軟正黑體" pitchFamily="34" charset="-120"/>
              </a:rPr>
              <a:t>情況</a:t>
            </a:r>
            <a:r>
              <a:rPr lang="en-US" altLang="zh-TW" sz="2800" b="1" dirty="0">
                <a:solidFill>
                  <a:srgbClr val="FF0000"/>
                </a:solidFill>
                <a:effectLst/>
                <a:latin typeface="微軟正黑體" pitchFamily="34" charset="-120"/>
                <a:ea typeface="微軟正黑體" pitchFamily="34" charset="-120"/>
              </a:rPr>
              <a:t>2: </a:t>
            </a:r>
            <a:r>
              <a:rPr lang="zh-TW" altLang="en-US" sz="2800" b="1" dirty="0">
                <a:solidFill>
                  <a:srgbClr val="FF0000"/>
                </a:solidFill>
                <a:effectLst/>
                <a:latin typeface="微軟正黑體" pitchFamily="34" charset="-120"/>
                <a:ea typeface="微軟正黑體" pitchFamily="34" charset="-120"/>
              </a:rPr>
              <a:t>懷疑退學的學生已復課 </a:t>
            </a:r>
            <a:r>
              <a:rPr lang="en-US" altLang="zh-TW" sz="2800" b="1" dirty="0">
                <a:solidFill>
                  <a:srgbClr val="FF0000"/>
                </a:solidFill>
                <a:effectLst/>
                <a:latin typeface="微軟正黑體" pitchFamily="34" charset="-120"/>
                <a:ea typeface="微軟正黑體" pitchFamily="34" charset="-120"/>
              </a:rPr>
              <a:t>&gt;</a:t>
            </a:r>
            <a:r>
              <a:rPr lang="zh-TW" altLang="en-US" sz="2800" b="1" dirty="0">
                <a:solidFill>
                  <a:srgbClr val="FF0000"/>
                </a:solidFill>
                <a:effectLst/>
                <a:latin typeface="微軟正黑體" pitchFamily="34" charset="-120"/>
                <a:ea typeface="微軟正黑體" pitchFamily="34" charset="-120"/>
              </a:rPr>
              <a:t> 表格 </a:t>
            </a:r>
            <a:r>
              <a:rPr lang="en-US" altLang="zh-TW" sz="2800" b="1" dirty="0">
                <a:solidFill>
                  <a:srgbClr val="FF0000"/>
                </a:solidFill>
                <a:effectLst/>
                <a:latin typeface="微軟正黑體" pitchFamily="34" charset="-120"/>
                <a:ea typeface="微軟正黑體" pitchFamily="34" charset="-120"/>
              </a:rPr>
              <a:t>B</a:t>
            </a:r>
            <a:endParaRPr lang="zh-TW" altLang="en-US" sz="2800" b="1" dirty="0">
              <a:solidFill>
                <a:srgbClr val="FF0000"/>
              </a:solidFill>
              <a:effectLst/>
              <a:latin typeface="微軟正黑體" pitchFamily="34" charset="-120"/>
              <a:ea typeface="微軟正黑體" pitchFamily="34" charset="-120"/>
            </a:endParaRPr>
          </a:p>
          <a:p>
            <a:pPr marL="412750" lvl="1" indent="-412750" eaLnBrk="1" hangingPunct="1">
              <a:buNone/>
              <a:defRPr/>
            </a:pPr>
            <a:endParaRPr lang="en-US" altLang="zh-TW" sz="2800" dirty="0">
              <a:solidFill>
                <a:schemeClr val="tx1"/>
              </a:solidFill>
              <a:effectLst/>
              <a:latin typeface="微軟正黑體" pitchFamily="34" charset="-120"/>
              <a:ea typeface="微軟正黑體" pitchFamily="34" charset="-120"/>
            </a:endParaRPr>
          </a:p>
          <a:p>
            <a:pPr marL="412750" lvl="1" indent="-412750" eaLnBrk="1" hangingPunct="1">
              <a:buNone/>
              <a:defRPr/>
            </a:pPr>
            <a:r>
              <a:rPr lang="zh-TW" altLang="en-US" sz="2800" b="1" u="sng" dirty="0">
                <a:solidFill>
                  <a:schemeClr val="accent6">
                    <a:lumMod val="50000"/>
                  </a:schemeClr>
                </a:solidFill>
                <a:effectLst/>
                <a:latin typeface="微軟正黑體" pitchFamily="34" charset="-120"/>
                <a:ea typeface="微軟正黑體" pitchFamily="34" charset="-120"/>
              </a:rPr>
              <a:t>過渡到新學年之後</a:t>
            </a:r>
          </a:p>
          <a:p>
            <a:pPr marL="412750" lvl="1" indent="-412750" eaLnBrk="1" hangingPunct="1">
              <a:buNone/>
              <a:defRPr/>
            </a:pPr>
            <a:r>
              <a:rPr lang="zh-TW" altLang="en-US" sz="28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否則該懷疑退學記錄會被保留至新學年。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ECA7236-5062-4D1E-B9CD-F5372C213BC2}" type="slidenum">
              <a:rPr kumimoji="0" lang="en-US" altLang="zh-TW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新細明體" pitchFamily="18" charset="-120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altLang="zh-TW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新細明體" pitchFamily="18" charset="-120"/>
              <a:cs typeface="+mn-cs"/>
            </a:endParaRPr>
          </a:p>
        </p:txBody>
      </p:sp>
      <p:sp>
        <p:nvSpPr>
          <p:cNvPr id="7" name="雙波浪線 6"/>
          <p:cNvSpPr/>
          <p:nvPr/>
        </p:nvSpPr>
        <p:spPr bwMode="auto">
          <a:xfrm>
            <a:off x="4932042" y="1268762"/>
            <a:ext cx="1732111" cy="485567"/>
          </a:xfrm>
          <a:prstGeom prst="doubleWave">
            <a:avLst/>
          </a:prstGeom>
          <a:solidFill>
            <a:srgbClr val="FFC000"/>
          </a:solidFill>
          <a:ln w="3175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ts val="2500"/>
              </a:lnSpc>
              <a:spcBef>
                <a:spcPts val="0"/>
              </a:spcBef>
              <a:spcAft>
                <a:spcPct val="0"/>
              </a:spcAft>
              <a:buClr>
                <a:srgbClr val="CC0099"/>
              </a:buClr>
              <a:buSzPct val="55000"/>
              <a:buFontTx/>
              <a:buNone/>
              <a:tabLst/>
              <a:defRPr/>
            </a:pPr>
            <a:r>
              <a:rPr kumimoji="0" lang="zh-HK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 panose="020B0604020202020204" pitchFamily="34" charset="-120"/>
              </a:rPr>
              <a:t>現學年：</a:t>
            </a:r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2023</a:t>
            </a:r>
            <a:endParaRPr kumimoji="0" lang="zh-HK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sp>
        <p:nvSpPr>
          <p:cNvPr id="8" name="雙波浪線 7"/>
          <p:cNvSpPr/>
          <p:nvPr/>
        </p:nvSpPr>
        <p:spPr bwMode="auto">
          <a:xfrm>
            <a:off x="3491880" y="3356994"/>
            <a:ext cx="1872208" cy="485567"/>
          </a:xfrm>
          <a:prstGeom prst="doubleWave">
            <a:avLst/>
          </a:prstGeom>
          <a:solidFill>
            <a:srgbClr val="FF0000"/>
          </a:solidFill>
          <a:ln w="3175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7200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ts val="2600"/>
              </a:lnSpc>
              <a:spcBef>
                <a:spcPts val="0"/>
              </a:spcBef>
              <a:spcAft>
                <a:spcPct val="0"/>
              </a:spcAft>
              <a:buClr>
                <a:srgbClr val="CC0099"/>
              </a:buClr>
              <a:buSzPct val="55000"/>
              <a:buFontTx/>
              <a:buNone/>
              <a:tabLst/>
              <a:defRPr/>
            </a:pPr>
            <a:r>
              <a:rPr kumimoji="0" lang="zh-HK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現學年：</a:t>
            </a:r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2024</a:t>
            </a:r>
            <a:endParaRPr kumimoji="0" lang="zh-HK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27041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93" name="Rectangle 9"/>
          <p:cNvSpPr>
            <a:spLocks noGrp="1" noChangeArrowheads="1"/>
          </p:cNvSpPr>
          <p:nvPr>
            <p:ph type="title"/>
          </p:nvPr>
        </p:nvSpPr>
        <p:spPr>
          <a:xfrm>
            <a:off x="1547664" y="254000"/>
            <a:ext cx="7162800" cy="7620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zh-TW" altLang="en-US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學生資料 </a:t>
            </a:r>
            <a:r>
              <a:rPr lang="en-US" altLang="zh-TW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(STU) –</a:t>
            </a:r>
            <a:r>
              <a:rPr lang="zh-TW" altLang="en-US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 更新懷疑退學紀錄</a:t>
            </a:r>
            <a:r>
              <a:rPr lang="en-US" altLang="zh-TW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(3)</a:t>
            </a:r>
            <a:endParaRPr lang="zh-TW" altLang="en-US" sz="3200" dirty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18794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395536" y="1340768"/>
            <a:ext cx="8352928" cy="3888432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zh-TW" altLang="en-US" sz="2800" b="1" u="sng" dirty="0">
                <a:solidFill>
                  <a:srgbClr val="FF0000"/>
                </a:solidFill>
                <a:effectLst/>
                <a:latin typeface="微軟正黑體" pitchFamily="34" charset="-120"/>
                <a:ea typeface="微軟正黑體" pitchFamily="34" charset="-120"/>
              </a:rPr>
              <a:t>情況</a:t>
            </a:r>
            <a:r>
              <a:rPr lang="en-US" altLang="zh-TW" sz="2800" b="1" u="sng" dirty="0">
                <a:solidFill>
                  <a:srgbClr val="FF0000"/>
                </a:solidFill>
                <a:effectLst/>
                <a:latin typeface="微軟正黑體" pitchFamily="34" charset="-120"/>
                <a:ea typeface="微軟正黑體" pitchFamily="34" charset="-120"/>
              </a:rPr>
              <a:t>3: </a:t>
            </a:r>
            <a:r>
              <a:rPr lang="zh-TW" altLang="en-US" sz="2800" b="1" u="sng" dirty="0">
                <a:solidFill>
                  <a:srgbClr val="FF0000"/>
                </a:solidFill>
                <a:effectLst/>
                <a:latin typeface="微軟正黑體" pitchFamily="34" charset="-120"/>
                <a:ea typeface="微軟正黑體" pitchFamily="34" charset="-120"/>
              </a:rPr>
              <a:t>懷疑退學的學生未復課</a:t>
            </a:r>
            <a:endParaRPr lang="en-US" altLang="zh-TW" sz="2800" b="1" u="sng" dirty="0">
              <a:solidFill>
                <a:srgbClr val="FF0000"/>
              </a:solidFill>
              <a:effectLst/>
              <a:latin typeface="微軟正黑體" pitchFamily="34" charset="-120"/>
              <a:ea typeface="微軟正黑體" pitchFamily="34" charset="-120"/>
            </a:endParaRPr>
          </a:p>
          <a:p>
            <a:pPr marL="0" indent="0" eaLnBrk="1" hangingPunct="1">
              <a:buNone/>
              <a:defRPr/>
            </a:pPr>
            <a:r>
              <a:rPr lang="zh-TW" altLang="en-US" sz="28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先決條件：未過渡到新學年</a:t>
            </a:r>
          </a:p>
          <a:p>
            <a:pPr marL="247650" indent="-247650" eaLnBrk="1" hangingPunct="1">
              <a:buNone/>
              <a:defRPr/>
            </a:pPr>
            <a:r>
              <a:rPr lang="en-US" altLang="zh-TW" sz="28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-</a:t>
            </a:r>
            <a:r>
              <a:rPr lang="zh-TW" altLang="en-US" sz="28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sz="2800" u="sng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毋須</a:t>
            </a:r>
            <a:r>
              <a:rPr lang="zh-TW" altLang="en-US" sz="28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為這些學生進行復課。系統會把現學年懷疑退學的學生記錄保留至新學年。</a:t>
            </a:r>
            <a:endParaRPr lang="en-US" altLang="zh-TW" sz="2800" dirty="0">
              <a:solidFill>
                <a:schemeClr val="tx1"/>
              </a:solidFill>
              <a:effectLst/>
              <a:latin typeface="微軟正黑體" pitchFamily="34" charset="-120"/>
              <a:ea typeface="微軟正黑體" pitchFamily="34" charset="-120"/>
            </a:endParaRPr>
          </a:p>
          <a:p>
            <a:pPr marL="0" lvl="1" indent="0" eaLnBrk="1" hangingPunct="1">
              <a:buNone/>
              <a:defRPr/>
            </a:pPr>
            <a:r>
              <a:rPr lang="zh-TW" altLang="en-US" sz="72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  <a:sym typeface="Wingdings" panose="05000000000000000000" pitchFamily="2" charset="2"/>
              </a:rPr>
              <a:t></a:t>
            </a:r>
            <a:r>
              <a:rPr lang="en-US" altLang="zh-TW" sz="28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sz="28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仍要為懷疑退學的學生更新在學紀錄</a:t>
            </a:r>
            <a:endParaRPr lang="en-US" altLang="zh-TW" sz="2800" dirty="0">
              <a:solidFill>
                <a:schemeClr val="tx1"/>
              </a:solidFill>
              <a:effectLst/>
              <a:latin typeface="微軟正黑體" pitchFamily="34" charset="-120"/>
              <a:ea typeface="微軟正黑體" pitchFamily="34" charset="-120"/>
            </a:endParaRPr>
          </a:p>
          <a:p>
            <a:pPr marL="0" lvl="1" indent="0" eaLnBrk="1" hangingPunct="1">
              <a:buNone/>
              <a:defRPr/>
            </a:pPr>
            <a:r>
              <a:rPr lang="en-US" altLang="zh-TW" sz="28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	</a:t>
            </a:r>
            <a:r>
              <a:rPr lang="zh-TW" altLang="en-US" sz="28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（升級、留級 </a:t>
            </a:r>
            <a:r>
              <a:rPr lang="en-US" altLang="zh-TW" sz="28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…</a:t>
            </a:r>
            <a:r>
              <a:rPr lang="zh-TW" altLang="en-US" sz="28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）</a:t>
            </a:r>
          </a:p>
          <a:p>
            <a:pPr marL="457200" lvl="1" indent="0" eaLnBrk="1" hangingPunct="1">
              <a:buNone/>
              <a:defRPr/>
            </a:pPr>
            <a:endParaRPr lang="zh-TW" altLang="en-US" sz="2800" dirty="0">
              <a:solidFill>
                <a:schemeClr val="tx1"/>
              </a:solidFill>
              <a:effectLst/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ECA7236-5062-4D1E-B9CD-F5372C213BC2}" type="slidenum">
              <a:rPr kumimoji="0" lang="en-US" altLang="zh-TW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新細明體" pitchFamily="18" charset="-120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altLang="zh-TW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新細明體" pitchFamily="18" charset="-120"/>
              <a:cs typeface="+mn-cs"/>
            </a:endParaRPr>
          </a:p>
        </p:txBody>
      </p:sp>
      <p:sp>
        <p:nvSpPr>
          <p:cNvPr id="6" name="雙波浪線 5"/>
          <p:cNvSpPr/>
          <p:nvPr/>
        </p:nvSpPr>
        <p:spPr bwMode="auto">
          <a:xfrm>
            <a:off x="4860034" y="1844826"/>
            <a:ext cx="1732111" cy="485567"/>
          </a:xfrm>
          <a:prstGeom prst="doubleWave">
            <a:avLst/>
          </a:prstGeom>
          <a:solidFill>
            <a:srgbClr val="FFC000"/>
          </a:solidFill>
          <a:ln w="3175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ts val="2500"/>
              </a:lnSpc>
              <a:spcBef>
                <a:spcPts val="0"/>
              </a:spcBef>
              <a:spcAft>
                <a:spcPct val="0"/>
              </a:spcAft>
              <a:buClr>
                <a:srgbClr val="CC0099"/>
              </a:buClr>
              <a:buSzPct val="55000"/>
              <a:buFontTx/>
              <a:buNone/>
              <a:tabLst/>
              <a:defRPr/>
            </a:pPr>
            <a:r>
              <a:rPr kumimoji="0" lang="zh-HK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 panose="020B0604020202020204" pitchFamily="34" charset="-120"/>
              </a:rPr>
              <a:t>現學年：</a:t>
            </a:r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2023</a:t>
            </a:r>
            <a:endParaRPr kumimoji="0" lang="zh-HK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05750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25" name="Rectangle 17"/>
          <p:cNvSpPr>
            <a:spLocks noGrp="1" noChangeArrowheads="1"/>
          </p:cNvSpPr>
          <p:nvPr>
            <p:ph type="title"/>
          </p:nvPr>
        </p:nvSpPr>
        <p:spPr>
          <a:xfrm>
            <a:off x="1547664" y="254000"/>
            <a:ext cx="7162800" cy="762000"/>
          </a:xfrm>
        </p:spPr>
        <p:txBody>
          <a:bodyPr/>
          <a:lstStyle/>
          <a:p>
            <a:pPr eaLnBrk="1" hangingPunct="1">
              <a:defRPr/>
            </a:pPr>
            <a:r>
              <a:rPr lang="zh-TW" altLang="en-US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整理</a:t>
            </a:r>
            <a:r>
              <a:rPr lang="en-US" altLang="zh-TW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2023/24</a:t>
            </a:r>
            <a:r>
              <a:rPr lang="zh-TW" altLang="en-US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學年的學生資料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CA7236-5062-4D1E-B9CD-F5372C213BC2}" type="slidenum">
              <a:rPr lang="en-US" altLang="zh-TW" smtClean="0"/>
              <a:pPr>
                <a:defRPr/>
              </a:pPr>
              <a:t>4</a:t>
            </a:fld>
            <a:endParaRPr lang="en-US" altLang="zh-TW" dirty="0"/>
          </a:p>
        </p:txBody>
      </p:sp>
      <p:sp>
        <p:nvSpPr>
          <p:cNvPr id="7" name="Text Box 16"/>
          <p:cNvSpPr txBox="1">
            <a:spLocks noChangeArrowheads="1"/>
          </p:cNvSpPr>
          <p:nvPr/>
        </p:nvSpPr>
        <p:spPr bwMode="gray">
          <a:xfrm>
            <a:off x="395536" y="1700808"/>
            <a:ext cx="8077399" cy="267765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lvl="1" indent="-457200">
              <a:spcBef>
                <a:spcPts val="0"/>
              </a:spcBef>
              <a:defRPr/>
            </a:pP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完成上學年所有學生「升級」、「留級」、「畢業」及「離校」等狀況設定。</a:t>
            </a:r>
            <a:endParaRPr kumimoji="1" lang="en-US" altLang="zh-TW" sz="2800" dirty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lvl="1">
              <a:spcBef>
                <a:spcPts val="0"/>
              </a:spcBef>
              <a:buNone/>
              <a:defRPr/>
            </a:pPr>
            <a:endParaRPr kumimoji="1" lang="en-US" altLang="zh-TW" sz="2800" dirty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1" indent="-457200">
              <a:spcBef>
                <a:spcPts val="0"/>
              </a:spcBef>
              <a:defRPr/>
            </a:pP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現學年的懷疑退學紀錄可保留至新學年，但要為該生更新在學資料。</a:t>
            </a:r>
            <a:endParaRPr kumimoji="1" lang="en-US" altLang="zh-TW" sz="2800" dirty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lvl="1">
              <a:spcBef>
                <a:spcPts val="0"/>
              </a:spcBef>
              <a:buNone/>
              <a:defRPr/>
            </a:pPr>
            <a:endParaRPr lang="zh-TW" altLang="en-US" sz="2800" dirty="0">
              <a:solidFill>
                <a:schemeClr val="tx1"/>
              </a:solidFill>
              <a:effectLst/>
              <a:latin typeface="微軟正黑體" pitchFamily="34" charset="-120"/>
              <a:ea typeface="微軟正黑體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221708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6" name="Rectangle 10"/>
          <p:cNvSpPr>
            <a:spLocks noGrp="1" noChangeArrowheads="1"/>
          </p:cNvSpPr>
          <p:nvPr>
            <p:ph type="title"/>
          </p:nvPr>
        </p:nvSpPr>
        <p:spPr>
          <a:xfrm>
            <a:off x="1547664" y="254000"/>
            <a:ext cx="7162800" cy="7620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zh-TW" altLang="en-US" sz="36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學生出席資料 </a:t>
            </a:r>
            <a:r>
              <a:rPr lang="en-US" altLang="zh-TW" sz="36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(ATT) – </a:t>
            </a:r>
            <a:r>
              <a:rPr lang="zh-TW" altLang="en-US" sz="36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設定</a:t>
            </a:r>
          </a:p>
        </p:txBody>
      </p:sp>
      <p:sp>
        <p:nvSpPr>
          <p:cNvPr id="8602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357289" y="1235076"/>
            <a:ext cx="8343801" cy="1082676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zh-TW" altLang="en-US" sz="28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先決條件：</a:t>
            </a:r>
            <a:r>
              <a:rPr lang="zh-TW" altLang="en-US" sz="2800" b="1" dirty="0">
                <a:solidFill>
                  <a:schemeClr val="accent6">
                    <a:lumMod val="50000"/>
                  </a:schemeClr>
                </a:solidFill>
                <a:effectLst/>
                <a:latin typeface="微軟正黑體" pitchFamily="34" charset="-120"/>
                <a:ea typeface="微軟正黑體" pitchFamily="34" charset="-120"/>
              </a:rPr>
              <a:t>過渡到新學年之後</a:t>
            </a:r>
          </a:p>
          <a:p>
            <a:pPr marL="0" indent="0" eaLnBrk="1" hangingPunct="1">
              <a:buNone/>
              <a:defRPr/>
            </a:pPr>
            <a:r>
              <a:rPr lang="en-US" altLang="zh-TW" sz="28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1.</a:t>
            </a:r>
            <a:r>
              <a:rPr lang="zh-TW" altLang="en-US" sz="28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 學生出席資料 </a:t>
            </a:r>
            <a:r>
              <a:rPr lang="en-US" altLang="zh-TW" sz="28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&gt; </a:t>
            </a:r>
            <a:r>
              <a:rPr lang="zh-TW" altLang="en-US" sz="28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設定 </a:t>
            </a:r>
            <a:r>
              <a:rPr lang="en-US" altLang="zh-TW" sz="28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&gt; </a:t>
            </a:r>
            <a:r>
              <a:rPr lang="zh-TW" altLang="en-US" sz="2800" dirty="0">
                <a:solidFill>
                  <a:srgbClr val="FF0000"/>
                </a:solidFill>
                <a:effectLst/>
                <a:latin typeface="微軟正黑體" pitchFamily="34" charset="-120"/>
                <a:ea typeface="微軟正黑體" pitchFamily="34" charset="-120"/>
              </a:rPr>
              <a:t>出席紀錄參數</a:t>
            </a:r>
            <a:endParaRPr lang="en-US" altLang="zh-TW" sz="2800" dirty="0">
              <a:solidFill>
                <a:srgbClr val="FF0000"/>
              </a:solidFill>
              <a:effectLst/>
              <a:latin typeface="微軟正黑體" pitchFamily="34" charset="-120"/>
              <a:ea typeface="微軟正黑體" pitchFamily="34" charset="-120"/>
            </a:endParaRPr>
          </a:p>
          <a:p>
            <a:pPr marL="0" indent="0" eaLnBrk="1" hangingPunct="1">
              <a:buNone/>
              <a:defRPr/>
            </a:pPr>
            <a:r>
              <a:rPr lang="en-US" altLang="zh-TW" sz="28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2.</a:t>
            </a:r>
            <a:r>
              <a:rPr lang="zh-TW" altLang="en-US" sz="28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 設定出席紀錄參數</a:t>
            </a:r>
          </a:p>
        </p:txBody>
      </p:sp>
      <p:pic>
        <p:nvPicPr>
          <p:cNvPr id="614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107" y="2740574"/>
            <a:ext cx="6441307" cy="3923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ECA7236-5062-4D1E-B9CD-F5372C213BC2}" type="slidenum">
              <a:rPr kumimoji="0" lang="en-US" altLang="zh-TW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新細明體" pitchFamily="18" charset="-120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altLang="zh-TW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新細明體" pitchFamily="18" charset="-120"/>
              <a:cs typeface="+mn-cs"/>
            </a:endParaRPr>
          </a:p>
        </p:txBody>
      </p:sp>
      <p:sp>
        <p:nvSpPr>
          <p:cNvPr id="7" name="雙波浪線 6"/>
          <p:cNvSpPr/>
          <p:nvPr/>
        </p:nvSpPr>
        <p:spPr bwMode="auto">
          <a:xfrm>
            <a:off x="5160430" y="1251248"/>
            <a:ext cx="1872208" cy="485567"/>
          </a:xfrm>
          <a:prstGeom prst="doubleWave">
            <a:avLst/>
          </a:prstGeom>
          <a:solidFill>
            <a:srgbClr val="FF0000"/>
          </a:solidFill>
          <a:ln w="3175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7200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ts val="2600"/>
              </a:lnSpc>
              <a:spcBef>
                <a:spcPts val="0"/>
              </a:spcBef>
              <a:spcAft>
                <a:spcPct val="0"/>
              </a:spcAft>
              <a:buClr>
                <a:srgbClr val="CC0099"/>
              </a:buClr>
              <a:buSzPct val="55000"/>
              <a:buFontTx/>
              <a:buNone/>
              <a:tabLst/>
              <a:defRPr/>
            </a:pPr>
            <a:r>
              <a:rPr kumimoji="0" lang="zh-HK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現學年：</a:t>
            </a:r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2024</a:t>
            </a:r>
            <a:endParaRPr kumimoji="0" lang="zh-HK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46332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7" name="Rectangle 7"/>
          <p:cNvSpPr>
            <a:spLocks noGrp="1" noChangeArrowheads="1"/>
          </p:cNvSpPr>
          <p:nvPr>
            <p:ph type="title"/>
          </p:nvPr>
        </p:nvSpPr>
        <p:spPr>
          <a:xfrm>
            <a:off x="1547664" y="254000"/>
            <a:ext cx="7162800" cy="7620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zh-TW" altLang="en-US" sz="36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學生出席資料 </a:t>
            </a:r>
            <a:r>
              <a:rPr lang="en-US" altLang="zh-TW" sz="36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(ATT) – </a:t>
            </a:r>
            <a:r>
              <a:rPr lang="zh-TW" altLang="en-US" sz="36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設定</a:t>
            </a:r>
          </a:p>
        </p:txBody>
      </p:sp>
      <p:sp>
        <p:nvSpPr>
          <p:cNvPr id="87048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395536" y="1340768"/>
            <a:ext cx="8712968" cy="1584176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zh-TW" altLang="en-US" sz="28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先決條件：</a:t>
            </a:r>
            <a:r>
              <a:rPr lang="zh-TW" altLang="en-US" sz="2800" b="1" dirty="0">
                <a:solidFill>
                  <a:schemeClr val="accent6">
                    <a:lumMod val="50000"/>
                  </a:schemeClr>
                </a:solidFill>
                <a:effectLst/>
                <a:latin typeface="微軟正黑體" pitchFamily="34" charset="-120"/>
                <a:ea typeface="微軟正黑體" pitchFamily="34" charset="-120"/>
              </a:rPr>
              <a:t>過渡到新學年之後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en-US" altLang="zh-TW" sz="28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1.</a:t>
            </a:r>
            <a:r>
              <a:rPr lang="zh-TW" altLang="en-US" sz="28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 學生出席資料 </a:t>
            </a:r>
            <a:r>
              <a:rPr lang="en-US" altLang="zh-TW" sz="28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&gt; </a:t>
            </a:r>
            <a:r>
              <a:rPr lang="zh-TW" altLang="en-US" sz="28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設定 </a:t>
            </a:r>
            <a:r>
              <a:rPr lang="en-US" altLang="zh-TW" sz="28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&gt; </a:t>
            </a:r>
            <a:r>
              <a:rPr lang="zh-TW" altLang="en-US" sz="2800" dirty="0">
                <a:solidFill>
                  <a:srgbClr val="FF0000"/>
                </a:solidFill>
                <a:effectLst/>
                <a:latin typeface="微軟正黑體" pitchFamily="34" charset="-120"/>
                <a:ea typeface="微軟正黑體" pitchFamily="34" charset="-120"/>
              </a:rPr>
              <a:t>特別出席日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en-US" altLang="zh-TW" sz="28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2.</a:t>
            </a:r>
            <a:r>
              <a:rPr lang="zh-TW" altLang="en-US" sz="28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 設定特別出席日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ECA7236-5062-4D1E-B9CD-F5372C213BC2}" type="slidenum">
              <a:rPr kumimoji="0" lang="en-US" altLang="zh-TW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新細明體" pitchFamily="18" charset="-120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altLang="zh-TW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新細明體" pitchFamily="18" charset="-120"/>
              <a:cs typeface="+mn-cs"/>
            </a:endParaRPr>
          </a:p>
        </p:txBody>
      </p:sp>
      <p:sp>
        <p:nvSpPr>
          <p:cNvPr id="9" name="雙波浪線 8"/>
          <p:cNvSpPr/>
          <p:nvPr/>
        </p:nvSpPr>
        <p:spPr bwMode="auto">
          <a:xfrm>
            <a:off x="5220072" y="1275223"/>
            <a:ext cx="1872208" cy="485567"/>
          </a:xfrm>
          <a:prstGeom prst="doubleWave">
            <a:avLst/>
          </a:prstGeom>
          <a:solidFill>
            <a:srgbClr val="FF0000"/>
          </a:solidFill>
          <a:ln w="3175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7200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ts val="2600"/>
              </a:lnSpc>
              <a:spcBef>
                <a:spcPts val="0"/>
              </a:spcBef>
              <a:spcAft>
                <a:spcPct val="0"/>
              </a:spcAft>
              <a:buClr>
                <a:srgbClr val="CC0099"/>
              </a:buClr>
              <a:buSzPct val="55000"/>
              <a:buFontTx/>
              <a:buNone/>
              <a:tabLst/>
              <a:defRPr/>
            </a:pPr>
            <a:r>
              <a:rPr kumimoji="0" lang="zh-HK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現學年：</a:t>
            </a:r>
            <a:r>
              <a:rPr kumimoji="0" lang="en-US" altLang="zh-TW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2024</a:t>
            </a:r>
            <a:endParaRPr kumimoji="0" lang="zh-HK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grpSp>
        <p:nvGrpSpPr>
          <p:cNvPr id="6" name="群組 5"/>
          <p:cNvGrpSpPr/>
          <p:nvPr/>
        </p:nvGrpSpPr>
        <p:grpSpPr>
          <a:xfrm>
            <a:off x="251522" y="3308980"/>
            <a:ext cx="8646679" cy="2111755"/>
            <a:chOff x="179512" y="3200076"/>
            <a:chExt cx="8646679" cy="2111755"/>
          </a:xfrm>
        </p:grpSpPr>
        <p:grpSp>
          <p:nvGrpSpPr>
            <p:cNvPr id="4" name="群組 3"/>
            <p:cNvGrpSpPr/>
            <p:nvPr/>
          </p:nvGrpSpPr>
          <p:grpSpPr>
            <a:xfrm>
              <a:off x="179512" y="3200076"/>
              <a:ext cx="8646679" cy="2111755"/>
              <a:chOff x="179512" y="3200076"/>
              <a:chExt cx="8646679" cy="2111755"/>
            </a:xfrm>
          </p:grpSpPr>
          <p:pic>
            <p:nvPicPr>
              <p:cNvPr id="49154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179512" y="3200076"/>
                <a:ext cx="8646679" cy="211175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" name="圖片 1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72979" y="3596166"/>
                <a:ext cx="2428875" cy="219075"/>
              </a:xfrm>
              <a:prstGeom prst="rect">
                <a:avLst/>
              </a:prstGeom>
            </p:spPr>
          </p:pic>
        </p:grpSp>
        <p:sp>
          <p:nvSpPr>
            <p:cNvPr id="5" name="矩形 4"/>
            <p:cNvSpPr/>
            <p:nvPr/>
          </p:nvSpPr>
          <p:spPr>
            <a:xfrm>
              <a:off x="2888953" y="3841263"/>
              <a:ext cx="578213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CC0099"/>
                </a:buClr>
                <a:buSzPct val="55000"/>
                <a:buFontTx/>
                <a:buNone/>
                <a:tabLst/>
                <a:defRPr/>
              </a:pPr>
              <a:r>
                <a:rPr kumimoji="0" lang="en-US" altLang="zh-TW" sz="1000" b="0" i="0" u="none" strike="noStrike" kern="1200" cap="none" spc="0" normalizeH="0" baseline="0" noProof="0" dirty="0">
                  <a:ln w="0"/>
                  <a:solidFill>
                    <a:srgbClr val="000000"/>
                  </a:solidFill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Tahoma" pitchFamily="34" charset="0"/>
                  <a:ea typeface="新細明體" pitchFamily="18" charset="-120"/>
                  <a:cs typeface="+mn-cs"/>
                </a:rPr>
                <a:t>2024</a:t>
              </a:r>
              <a:endParaRPr kumimoji="0" lang="zh-TW" altLang="en-US" sz="1000" b="0" i="0" u="none" strike="noStrike" kern="1200" cap="none" spc="0" normalizeH="0" baseline="0" noProof="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Tahoma" pitchFamily="34" charset="0"/>
                <a:ea typeface="新細明體" pitchFamily="18" charset="-120"/>
                <a:cs typeface="+mn-cs"/>
              </a:endParaRPr>
            </a:p>
          </p:txBody>
        </p:sp>
        <p:sp>
          <p:nvSpPr>
            <p:cNvPr id="7" name="矩形 6"/>
            <p:cNvSpPr/>
            <p:nvPr/>
          </p:nvSpPr>
          <p:spPr bwMode="auto">
            <a:xfrm>
              <a:off x="2699792" y="3602607"/>
              <a:ext cx="792088" cy="258441"/>
            </a:xfrm>
            <a:prstGeom prst="rect">
              <a:avLst/>
            </a:prstGeom>
            <a:noFill/>
            <a:ln w="317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742950" marR="0" lvl="0" indent="-28575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CC0099"/>
                </a:buClr>
                <a:buSzPct val="55000"/>
                <a:buFont typeface="Wingdings" pitchFamily="2" charset="2"/>
                <a:buChar char="n"/>
                <a:tabLst/>
                <a:defRPr/>
              </a:pPr>
              <a:endParaRPr kumimoji="0" lang="zh-HK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99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itchFamily="34" charset="0"/>
                <a:ea typeface="新細明體" pitchFamily="18" charset="-120"/>
                <a:cs typeface="+mn-cs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2555776" y="4741620"/>
              <a:ext cx="936104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CC0099"/>
                </a:buClr>
                <a:buSzPct val="55000"/>
                <a:buFontTx/>
                <a:buNone/>
                <a:tabLst/>
                <a:defRPr/>
              </a:pPr>
              <a:r>
                <a:rPr kumimoji="0" lang="en-US" altLang="zh-TW" sz="900" b="0" i="0" u="none" strike="noStrike" kern="1200" cap="none" spc="0" normalizeH="0" baseline="0" noProof="0" dirty="0">
                  <a:ln w="0"/>
                  <a:solidFill>
                    <a:srgbClr val="000000"/>
                  </a:solidFill>
                  <a:effectLst>
                    <a:outerShdw blurRad="38100" dist="19050" dir="27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Tahoma" pitchFamily="34" charset="0"/>
                  <a:ea typeface="新細明體" pitchFamily="18" charset="-120"/>
                  <a:cs typeface="+mn-cs"/>
                </a:rPr>
                <a:t>14/09/2024</a:t>
              </a:r>
              <a:endParaRPr kumimoji="0" lang="zh-TW" altLang="en-US" sz="900" b="0" i="0" u="none" strike="noStrike" kern="1200" cap="none" spc="0" normalizeH="0" baseline="0" noProof="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Tahoma" pitchFamily="34" charset="0"/>
                <a:ea typeface="新細明體" pitchFamily="18" charset="-120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9962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Text Box 10"/>
          <p:cNvSpPr txBox="1">
            <a:spLocks noChangeArrowheads="1"/>
          </p:cNvSpPr>
          <p:nvPr/>
        </p:nvSpPr>
        <p:spPr bwMode="gray">
          <a:xfrm>
            <a:off x="467544" y="5622339"/>
            <a:ext cx="264687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1" lang="zh-TW" altLang="en-US" sz="2400" b="1" dirty="0">
                <a:solidFill>
                  <a:srgbClr val="0070C0"/>
                </a:solidFill>
                <a:effectLst/>
                <a:latin typeface="微軟正黑體" pitchFamily="34" charset="-120"/>
                <a:ea typeface="微軟正黑體" pitchFamily="34" charset="-120"/>
              </a:rPr>
              <a:t>教育局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1" lang="zh-TW" altLang="en-US" sz="2400" b="1" dirty="0">
                <a:solidFill>
                  <a:srgbClr val="0070C0"/>
                </a:solidFill>
                <a:effectLst/>
                <a:latin typeface="微軟正黑體" pitchFamily="34" charset="-120"/>
                <a:ea typeface="微軟正黑體" pitchFamily="34" charset="-120"/>
              </a:rPr>
              <a:t>系統及資訊管理組</a:t>
            </a:r>
          </a:p>
        </p:txBody>
      </p:sp>
      <p:sp>
        <p:nvSpPr>
          <p:cNvPr id="5" name="標題 1"/>
          <p:cNvSpPr txBox="1">
            <a:spLocks/>
          </p:cNvSpPr>
          <p:nvPr/>
        </p:nvSpPr>
        <p:spPr bwMode="auto">
          <a:xfrm>
            <a:off x="0" y="115888"/>
            <a:ext cx="9144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ungsuh" pitchFamily="18" charset="-127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9pPr>
          </a:lstStyle>
          <a:p>
            <a:pPr algn="ctr">
              <a:buNone/>
            </a:pPr>
            <a:r>
              <a:rPr lang="zh-TW" altLang="en-US" sz="4000" kern="0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「網上校管系統」新學年策劃簡介會</a:t>
            </a:r>
          </a:p>
        </p:txBody>
      </p:sp>
      <p:sp>
        <p:nvSpPr>
          <p:cNvPr id="3" name="矩形 2"/>
          <p:cNvSpPr/>
          <p:nvPr/>
        </p:nvSpPr>
        <p:spPr>
          <a:xfrm>
            <a:off x="2555776" y="3858986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en-US" altLang="zh-TW" sz="6000" b="1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Thank You</a:t>
            </a:r>
            <a:endParaRPr lang="zh-HK" altLang="en-US" sz="6000" b="1" dirty="0">
              <a:solidFill>
                <a:schemeClr val="tx1"/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127F95-C5AC-4EE7-97B0-F599D5BEB699}" type="slidenum">
              <a:rPr lang="en-US" altLang="zh-TW" smtClean="0"/>
              <a:pPr>
                <a:defRPr/>
              </a:pPr>
              <a:t>42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833823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25" name="Rectangle 17"/>
          <p:cNvSpPr>
            <a:spLocks noGrp="1" noChangeArrowheads="1"/>
          </p:cNvSpPr>
          <p:nvPr>
            <p:ph type="title"/>
          </p:nvPr>
        </p:nvSpPr>
        <p:spPr>
          <a:xfrm>
            <a:off x="1547664" y="254000"/>
            <a:ext cx="7162800" cy="762000"/>
          </a:xfrm>
        </p:spPr>
        <p:txBody>
          <a:bodyPr/>
          <a:lstStyle/>
          <a:p>
            <a:pPr eaLnBrk="1" hangingPunct="1">
              <a:defRPr/>
            </a:pPr>
            <a:r>
              <a:rPr lang="zh-TW" altLang="en-US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更新懷疑退學紀錄 </a:t>
            </a:r>
            <a:r>
              <a:rPr lang="en-US" altLang="zh-TW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復課</a:t>
            </a:r>
            <a:r>
              <a:rPr lang="en-US" altLang="zh-TW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)[</a:t>
            </a:r>
            <a:r>
              <a:rPr lang="zh-TW" altLang="en-US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現學年</a:t>
            </a:r>
            <a:r>
              <a:rPr lang="en-US" altLang="zh-TW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]</a:t>
            </a:r>
            <a:endParaRPr lang="zh-TW" altLang="en-US" sz="3200" dirty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CA7236-5062-4D1E-B9CD-F5372C213BC2}" type="slidenum">
              <a:rPr lang="en-US" altLang="zh-TW" smtClean="0"/>
              <a:pPr>
                <a:defRPr/>
              </a:pPr>
              <a:t>5</a:t>
            </a:fld>
            <a:endParaRPr lang="en-US" altLang="zh-TW" dirty="0"/>
          </a:p>
        </p:txBody>
      </p:sp>
      <p:sp>
        <p:nvSpPr>
          <p:cNvPr id="2" name="Rectangle 1"/>
          <p:cNvSpPr/>
          <p:nvPr/>
        </p:nvSpPr>
        <p:spPr>
          <a:xfrm>
            <a:off x="467544" y="1484784"/>
            <a:ext cx="82335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ts val="0"/>
              </a:spcBef>
              <a:buNone/>
              <a:defRPr/>
            </a:pP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若懷疑退學的學生復課，在「學生出席資料」模組輸入</a:t>
            </a: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[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復課日期</a:t>
            </a: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]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，並傳送「表格</a:t>
            </a: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B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」至教育局。</a:t>
            </a: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528" y="2460314"/>
            <a:ext cx="8791575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894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25" name="Rectangle 17"/>
          <p:cNvSpPr>
            <a:spLocks noGrp="1" noChangeArrowheads="1"/>
          </p:cNvSpPr>
          <p:nvPr>
            <p:ph type="title"/>
          </p:nvPr>
        </p:nvSpPr>
        <p:spPr>
          <a:xfrm>
            <a:off x="1547664" y="254000"/>
            <a:ext cx="7162800" cy="762000"/>
          </a:xfrm>
        </p:spPr>
        <p:txBody>
          <a:bodyPr/>
          <a:lstStyle/>
          <a:p>
            <a:pPr eaLnBrk="1" hangingPunct="1">
              <a:defRPr/>
            </a:pPr>
            <a:r>
              <a:rPr lang="zh-TW" altLang="en-US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更新懷疑退學紀錄（離校）</a:t>
            </a:r>
            <a:r>
              <a:rPr lang="en-US" altLang="zh-TW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[</a:t>
            </a:r>
            <a:r>
              <a:rPr lang="zh-TW" altLang="en-US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現學年</a:t>
            </a:r>
            <a:r>
              <a:rPr lang="en-US" altLang="zh-TW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]</a:t>
            </a:r>
            <a:endParaRPr lang="zh-TW" altLang="en-US" sz="3200" dirty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CA7236-5062-4D1E-B9CD-F5372C213BC2}" type="slidenum">
              <a:rPr lang="en-US" altLang="zh-TW" smtClean="0"/>
              <a:pPr>
                <a:defRPr/>
              </a:pPr>
              <a:t>6</a:t>
            </a:fld>
            <a:endParaRPr lang="en-US" altLang="zh-TW" dirty="0"/>
          </a:p>
        </p:txBody>
      </p:sp>
      <p:sp>
        <p:nvSpPr>
          <p:cNvPr id="2" name="Rectangle 1"/>
          <p:cNvSpPr/>
          <p:nvPr/>
        </p:nvSpPr>
        <p:spPr>
          <a:xfrm>
            <a:off x="467544" y="1268760"/>
            <a:ext cx="823354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ts val="0"/>
              </a:spcBef>
              <a:buNone/>
              <a:defRPr/>
            </a:pP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若懷疑退學的學生退學，在「學生資料」模組將該生的「狀況」設定為「離校」，</a:t>
            </a:r>
            <a:endParaRPr kumimoji="1" lang="en-US" altLang="zh-TW" sz="2800" dirty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lvl="1">
              <a:spcBef>
                <a:spcPts val="0"/>
              </a:spcBef>
              <a:buNone/>
              <a:defRPr/>
            </a:pP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確定後，傳送「表格</a:t>
            </a: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A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」至教育局。</a:t>
            </a:r>
          </a:p>
          <a:p>
            <a:pPr marL="0" lvl="1">
              <a:spcBef>
                <a:spcPts val="0"/>
              </a:spcBef>
              <a:buNone/>
              <a:defRPr/>
            </a:pPr>
            <a:endParaRPr kumimoji="1" lang="zh-TW" altLang="en-US" sz="2800" dirty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820" y="2636912"/>
            <a:ext cx="8928992" cy="3588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0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圖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50" y="2705664"/>
            <a:ext cx="8820150" cy="4191000"/>
          </a:xfrm>
          <a:prstGeom prst="rect">
            <a:avLst/>
          </a:prstGeom>
        </p:spPr>
      </p:pic>
      <p:sp>
        <p:nvSpPr>
          <p:cNvPr id="68625" name="Rectangle 17"/>
          <p:cNvSpPr>
            <a:spLocks noGrp="1" noChangeArrowheads="1"/>
          </p:cNvSpPr>
          <p:nvPr>
            <p:ph type="title"/>
          </p:nvPr>
        </p:nvSpPr>
        <p:spPr>
          <a:xfrm>
            <a:off x="1547664" y="254000"/>
            <a:ext cx="7162800" cy="762000"/>
          </a:xfrm>
        </p:spPr>
        <p:txBody>
          <a:bodyPr/>
          <a:lstStyle/>
          <a:p>
            <a:pPr eaLnBrk="1" hangingPunct="1">
              <a:defRPr/>
            </a:pPr>
            <a:r>
              <a:rPr lang="zh-TW" altLang="en-US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學生資料 </a:t>
            </a:r>
            <a:r>
              <a:rPr lang="en-US" altLang="zh-TW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(STU) – </a:t>
            </a:r>
            <a:r>
              <a:rPr lang="zh-TW" altLang="en-US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個別更新學生資料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CA7236-5062-4D1E-B9CD-F5372C213BC2}" type="slidenum">
              <a:rPr lang="en-US" altLang="zh-TW" smtClean="0"/>
              <a:pPr>
                <a:defRPr/>
              </a:pPr>
              <a:t>7</a:t>
            </a:fld>
            <a:endParaRPr lang="en-US" altLang="zh-TW" dirty="0"/>
          </a:p>
        </p:txBody>
      </p:sp>
      <p:sp>
        <p:nvSpPr>
          <p:cNvPr id="7" name="Text Box 16"/>
          <p:cNvSpPr txBox="1">
            <a:spLocks noChangeArrowheads="1"/>
          </p:cNvSpPr>
          <p:nvPr/>
        </p:nvSpPr>
        <p:spPr bwMode="gray">
          <a:xfrm>
            <a:off x="289321" y="1280348"/>
            <a:ext cx="8077399" cy="138499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marL="0" lvl="1">
              <a:spcBef>
                <a:spcPts val="0"/>
              </a:spcBef>
              <a:buNone/>
              <a:defRPr/>
            </a:pPr>
            <a:r>
              <a:rPr lang="zh-TW" altLang="en-US" sz="28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先決條件：未過渡到新學年</a:t>
            </a:r>
          </a:p>
          <a:p>
            <a:pPr eaLnBrk="1" hangingPunct="1">
              <a:spcBef>
                <a:spcPts val="0"/>
              </a:spcBef>
              <a:buNone/>
              <a:defRPr/>
            </a:pP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1. 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學生資料 </a:t>
            </a: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&gt; 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學生概況 </a:t>
            </a: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&gt; 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搜尋學生</a:t>
            </a:r>
            <a:endParaRPr kumimoji="1" lang="en-US" altLang="zh-TW" sz="2800" dirty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eaLnBrk="1" hangingPunct="1">
              <a:spcBef>
                <a:spcPts val="0"/>
              </a:spcBef>
              <a:buNone/>
              <a:defRPr/>
            </a:pP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2. 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更新已過時的數據 </a:t>
            </a: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如地址及電話</a:t>
            </a: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kumimoji="1" lang="zh-TW" altLang="en-US" sz="2800" dirty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6084168" y="1564700"/>
            <a:ext cx="3059832" cy="2160389"/>
          </a:xfrm>
          <a:prstGeom prst="irregularSeal1">
            <a:avLst/>
          </a:prstGeom>
          <a:solidFill>
            <a:schemeClr val="accent2"/>
          </a:solidFill>
          <a:ln w="38100">
            <a:solidFill>
              <a:srgbClr val="00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zh-TW" altLang="en-US" sz="32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即時核對資料</a:t>
            </a:r>
          </a:p>
        </p:txBody>
      </p:sp>
      <p:sp>
        <p:nvSpPr>
          <p:cNvPr id="2" name="矩形 1"/>
          <p:cNvSpPr/>
          <p:nvPr/>
        </p:nvSpPr>
        <p:spPr bwMode="auto">
          <a:xfrm>
            <a:off x="179512" y="2666503"/>
            <a:ext cx="1008112" cy="402457"/>
          </a:xfrm>
          <a:prstGeom prst="rect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Char char="n"/>
              <a:tabLst/>
            </a:pPr>
            <a:endParaRPr kumimoji="0" lang="zh-HK" altLang="en-US" sz="2000" b="0" i="0" u="none" strike="noStrike" cap="none" normalizeH="0" baseline="0">
              <a:ln>
                <a:noFill/>
              </a:ln>
              <a:solidFill>
                <a:srgbClr val="99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12" name="雙波浪線 11"/>
          <p:cNvSpPr/>
          <p:nvPr/>
        </p:nvSpPr>
        <p:spPr bwMode="auto">
          <a:xfrm>
            <a:off x="4716016" y="1265780"/>
            <a:ext cx="1732111" cy="485567"/>
          </a:xfrm>
          <a:prstGeom prst="doubleWave">
            <a:avLst/>
          </a:prstGeom>
          <a:solidFill>
            <a:srgbClr val="FFC000"/>
          </a:solidFill>
          <a:ln w="3175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ts val="2500"/>
              </a:lnSpc>
              <a:spcBef>
                <a:spcPts val="0"/>
              </a:spcBef>
              <a:buNone/>
            </a:pPr>
            <a:r>
              <a:rPr lang="zh-HK" altLang="en-US" sz="1600" b="1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 panose="020B0604020202020204" pitchFamily="34" charset="-120"/>
              </a:rPr>
              <a:t>現學年：</a:t>
            </a:r>
            <a:r>
              <a:rPr kumimoji="0" lang="en-US" altLang="zh-TW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2023</a:t>
            </a:r>
            <a:endParaRPr kumimoji="0" lang="zh-HK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998491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662" y="2154449"/>
            <a:ext cx="5529173" cy="4509484"/>
          </a:xfrm>
          <a:prstGeom prst="rect">
            <a:avLst/>
          </a:prstGeom>
        </p:spPr>
      </p:pic>
      <p:sp>
        <p:nvSpPr>
          <p:cNvPr id="136196" name="Rectangle 4"/>
          <p:cNvSpPr>
            <a:spLocks noGrp="1" noChangeArrowheads="1"/>
          </p:cNvSpPr>
          <p:nvPr>
            <p:ph type="title"/>
          </p:nvPr>
        </p:nvSpPr>
        <p:spPr>
          <a:xfrm>
            <a:off x="1547664" y="254000"/>
            <a:ext cx="7162800" cy="7620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zh-TW" altLang="en-US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學生資料 </a:t>
            </a:r>
            <a:r>
              <a:rPr lang="en-US" altLang="zh-TW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(STU) –</a:t>
            </a:r>
            <a:r>
              <a:rPr lang="zh-TW" altLang="en-US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 個別更新監護人資料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CA7236-5062-4D1E-B9CD-F5372C213BC2}" type="slidenum">
              <a:rPr lang="en-US" altLang="zh-TW" smtClean="0"/>
              <a:pPr>
                <a:defRPr/>
              </a:pPr>
              <a:t>8</a:t>
            </a:fld>
            <a:endParaRPr lang="en-US" altLang="zh-TW" dirty="0"/>
          </a:p>
        </p:txBody>
      </p:sp>
      <p:sp>
        <p:nvSpPr>
          <p:cNvPr id="6" name="Text Box 16"/>
          <p:cNvSpPr txBox="1">
            <a:spLocks noChangeArrowheads="1"/>
          </p:cNvSpPr>
          <p:nvPr/>
        </p:nvSpPr>
        <p:spPr bwMode="gray">
          <a:xfrm>
            <a:off x="440871" y="1196752"/>
            <a:ext cx="7875545" cy="95410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marL="0" lvl="1">
              <a:spcBef>
                <a:spcPts val="0"/>
              </a:spcBef>
              <a:buNone/>
              <a:defRPr/>
            </a:pPr>
            <a:r>
              <a:rPr lang="zh-TW" altLang="en-US" sz="28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先決條件：未過渡到新學年</a:t>
            </a:r>
          </a:p>
          <a:p>
            <a:pPr eaLnBrk="1" hangingPunct="1">
              <a:spcBef>
                <a:spcPts val="0"/>
              </a:spcBef>
              <a:buNone/>
              <a:defRPr/>
            </a:pP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1. 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學生資料 </a:t>
            </a: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&gt; 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學生概況 </a:t>
            </a: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&gt; 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搜尋學生 </a:t>
            </a: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&gt; 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監護人</a:t>
            </a:r>
            <a:endParaRPr kumimoji="1" lang="en-US" altLang="zh-TW" sz="2800" dirty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圓角矩形圖說文字 7"/>
          <p:cNvSpPr/>
          <p:nvPr/>
        </p:nvSpPr>
        <p:spPr bwMode="auto">
          <a:xfrm>
            <a:off x="5724129" y="3255949"/>
            <a:ext cx="3348434" cy="1612964"/>
          </a:xfrm>
          <a:prstGeom prst="wedgeRoundRectCallout">
            <a:avLst>
              <a:gd name="adj1" fmla="val -45715"/>
              <a:gd name="adj2" fmla="val -73799"/>
              <a:gd name="adj3" fmla="val 16667"/>
            </a:avLst>
          </a:prstGeom>
          <a:ln>
            <a:solidFill>
              <a:schemeClr val="tx1"/>
            </a:solidFill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spcBef>
                <a:spcPct val="50000"/>
              </a:spcBef>
              <a:buFont typeface="Wingdings" panose="05000000000000000000" pitchFamily="2" charset="2"/>
              <a:buNone/>
              <a:defRPr/>
            </a:pPr>
            <a:r>
              <a:rPr kumimoji="1" lang="zh-TW" altLang="en-US" sz="28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可增新多位家長，但監護人只可一位，供學校</a:t>
            </a:r>
            <a:r>
              <a:rPr kumimoji="1" lang="en-US" altLang="zh-TW" sz="28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/</a:t>
            </a:r>
            <a:r>
              <a:rPr kumimoji="1" lang="zh-TW" altLang="en-US" sz="28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教育局聯絡</a:t>
            </a:r>
          </a:p>
          <a:p>
            <a:pPr eaLnBrk="1" hangingPunct="1">
              <a:spcBef>
                <a:spcPct val="50000"/>
              </a:spcBef>
              <a:defRPr/>
            </a:pPr>
            <a:endParaRPr lang="zh-TW" altLang="en-US" dirty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9" name="圖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59" t="65022" r="58662" b="32899"/>
          <a:stretch>
            <a:fillRect/>
          </a:stretch>
        </p:blipFill>
        <p:spPr bwMode="auto">
          <a:xfrm>
            <a:off x="4814261" y="6309320"/>
            <a:ext cx="2297112" cy="431800"/>
          </a:xfrm>
          <a:prstGeom prst="rect">
            <a:avLst/>
          </a:prstGeom>
          <a:noFill/>
          <a:ln w="317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橢圓 2"/>
          <p:cNvSpPr>
            <a:spLocks noChangeArrowheads="1"/>
          </p:cNvSpPr>
          <p:nvPr/>
        </p:nvSpPr>
        <p:spPr bwMode="auto">
          <a:xfrm>
            <a:off x="4654550" y="2556896"/>
            <a:ext cx="2141538" cy="292100"/>
          </a:xfrm>
          <a:prstGeom prst="ellipse">
            <a:avLst/>
          </a:prstGeom>
          <a:noFill/>
          <a:ln w="31750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HK" altLang="en-US" sz="2000">
              <a:solidFill>
                <a:srgbClr val="0000FF"/>
              </a:solidFill>
            </a:endParaRPr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auto">
          <a:xfrm>
            <a:off x="6516216" y="4697611"/>
            <a:ext cx="2555776" cy="2160389"/>
          </a:xfrm>
          <a:prstGeom prst="irregularSeal1">
            <a:avLst/>
          </a:prstGeom>
          <a:solidFill>
            <a:schemeClr val="accent2"/>
          </a:solidFill>
          <a:ln w="38100">
            <a:solidFill>
              <a:srgbClr val="0099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zh-TW" altLang="en-US" sz="32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即時核對資料</a:t>
            </a:r>
          </a:p>
        </p:txBody>
      </p:sp>
      <p:sp>
        <p:nvSpPr>
          <p:cNvPr id="13" name="矩形 12"/>
          <p:cNvSpPr/>
          <p:nvPr/>
        </p:nvSpPr>
        <p:spPr bwMode="auto">
          <a:xfrm>
            <a:off x="2197085" y="2073609"/>
            <a:ext cx="646723" cy="347279"/>
          </a:xfrm>
          <a:prstGeom prst="rect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Char char="n"/>
              <a:tabLst/>
            </a:pPr>
            <a:endParaRPr kumimoji="0" lang="zh-HK" altLang="en-US" sz="2000" b="0" i="0" u="none" strike="noStrike" cap="none" normalizeH="0" baseline="0">
              <a:ln>
                <a:noFill/>
              </a:ln>
              <a:solidFill>
                <a:srgbClr val="99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15" name="雙波浪線 14"/>
          <p:cNvSpPr/>
          <p:nvPr/>
        </p:nvSpPr>
        <p:spPr bwMode="auto">
          <a:xfrm>
            <a:off x="4858073" y="1188238"/>
            <a:ext cx="1732111" cy="485567"/>
          </a:xfrm>
          <a:prstGeom prst="doubleWave">
            <a:avLst/>
          </a:prstGeom>
          <a:solidFill>
            <a:srgbClr val="FFC000"/>
          </a:solidFill>
          <a:ln w="3175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ts val="2500"/>
              </a:lnSpc>
              <a:spcBef>
                <a:spcPts val="0"/>
              </a:spcBef>
              <a:buNone/>
            </a:pPr>
            <a:r>
              <a:rPr lang="zh-HK" altLang="en-US" sz="1600" b="1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 panose="020B0604020202020204" pitchFamily="34" charset="-120"/>
              </a:rPr>
              <a:t>現學年：</a:t>
            </a:r>
            <a:r>
              <a:rPr kumimoji="0" lang="en-US" altLang="zh-TW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2023</a:t>
            </a:r>
            <a:endParaRPr kumimoji="0" lang="zh-HK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33963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Box 8"/>
          <p:cNvSpPr txBox="1">
            <a:spLocks noChangeArrowheads="1"/>
          </p:cNvSpPr>
          <p:nvPr/>
        </p:nvSpPr>
        <p:spPr bwMode="gray">
          <a:xfrm>
            <a:off x="323850" y="1268760"/>
            <a:ext cx="8632825" cy="181588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 marL="0" lvl="1">
              <a:spcBef>
                <a:spcPts val="0"/>
              </a:spcBef>
              <a:buNone/>
              <a:defRPr/>
            </a:pPr>
            <a:r>
              <a:rPr lang="zh-TW" altLang="en-US" sz="2800" dirty="0">
                <a:solidFill>
                  <a:schemeClr val="tx1"/>
                </a:solidFill>
                <a:effectLst/>
                <a:latin typeface="微軟正黑體" pitchFamily="34" charset="-120"/>
                <a:ea typeface="微軟正黑體" pitchFamily="34" charset="-120"/>
              </a:rPr>
              <a:t>先決條件：未過渡到新學年</a:t>
            </a:r>
          </a:p>
          <a:p>
            <a:pPr eaLnBrk="1" hangingPunct="1">
              <a:spcBef>
                <a:spcPts val="0"/>
              </a:spcBef>
              <a:buNone/>
              <a:defRPr/>
            </a:pP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1. 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學生資料 </a:t>
            </a: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&gt; 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資料上載 </a:t>
            </a: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&gt; </a:t>
            </a:r>
            <a:r>
              <a:rPr kumimoji="1" lang="zh-TW" altLang="en-US" sz="2800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學生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資料</a:t>
            </a:r>
            <a:endParaRPr kumimoji="1" lang="en-US" altLang="zh-TW" sz="2800" dirty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eaLnBrk="1" hangingPunct="1">
              <a:spcBef>
                <a:spcPts val="0"/>
              </a:spcBef>
              <a:buNone/>
              <a:defRPr/>
            </a:pP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2. 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下載</a:t>
            </a: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[</a:t>
            </a:r>
            <a:r>
              <a:rPr kumimoji="1" lang="zh-TW" altLang="en-US" sz="2800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班別資料</a:t>
            </a: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]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外，亦要下載</a:t>
            </a: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[</a:t>
            </a:r>
            <a:r>
              <a:rPr kumimoji="1" lang="zh-TW" altLang="en-US" sz="2800" dirty="0">
                <a:solidFill>
                  <a:srgbClr val="FF000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樣本代碼表</a:t>
            </a: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]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作參考</a:t>
            </a:r>
            <a:endParaRPr kumimoji="1" lang="en-US" altLang="zh-TW" sz="2800" dirty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eaLnBrk="1" hangingPunct="1">
              <a:spcBef>
                <a:spcPts val="0"/>
              </a:spcBef>
              <a:buNone/>
              <a:defRPr/>
            </a:pP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註</a:t>
            </a: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上載檔案內的學生紀錄不多於</a:t>
            </a:r>
            <a:r>
              <a:rPr kumimoji="1" lang="en-US" altLang="zh-TW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100</a:t>
            </a:r>
            <a:r>
              <a:rPr kumimoji="1" lang="zh-TW" altLang="en-US" sz="28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個 </a:t>
            </a:r>
          </a:p>
        </p:txBody>
      </p:sp>
      <p:sp>
        <p:nvSpPr>
          <p:cNvPr id="123908" name="Rectangle 4"/>
          <p:cNvSpPr>
            <a:spLocks noGrp="1" noChangeArrowheads="1"/>
          </p:cNvSpPr>
          <p:nvPr>
            <p:ph type="title"/>
          </p:nvPr>
        </p:nvSpPr>
        <p:spPr>
          <a:xfrm>
            <a:off x="1547664" y="254000"/>
            <a:ext cx="7162800" cy="7620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zh-TW" altLang="en-US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學生資料 </a:t>
            </a:r>
            <a:r>
              <a:rPr lang="en-US" altLang="zh-TW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(STU) – </a:t>
            </a:r>
            <a:r>
              <a:rPr lang="zh-TW" altLang="en-US" sz="32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大量更新學生資料</a:t>
            </a:r>
          </a:p>
        </p:txBody>
      </p:sp>
      <p:sp>
        <p:nvSpPr>
          <p:cNvPr id="4" name="矩形 3"/>
          <p:cNvSpPr/>
          <p:nvPr/>
        </p:nvSpPr>
        <p:spPr>
          <a:xfrm>
            <a:off x="6443426" y="5173161"/>
            <a:ext cx="29046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zh-HK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CA7236-5062-4D1E-B9CD-F5372C213BC2}" type="slidenum">
              <a:rPr lang="en-US" altLang="zh-TW" smtClean="0"/>
              <a:pPr>
                <a:defRPr/>
              </a:pPr>
              <a:t>9</a:t>
            </a:fld>
            <a:endParaRPr lang="en-US" altLang="zh-TW" dirty="0"/>
          </a:p>
        </p:txBody>
      </p:sp>
      <p:sp>
        <p:nvSpPr>
          <p:cNvPr id="13" name="雙波浪線 12"/>
          <p:cNvSpPr/>
          <p:nvPr/>
        </p:nvSpPr>
        <p:spPr bwMode="auto">
          <a:xfrm>
            <a:off x="4824597" y="1193101"/>
            <a:ext cx="1732111" cy="485567"/>
          </a:xfrm>
          <a:prstGeom prst="doubleWave">
            <a:avLst/>
          </a:prstGeom>
          <a:solidFill>
            <a:srgbClr val="FFC000"/>
          </a:solidFill>
          <a:ln w="3175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ts val="2500"/>
              </a:lnSpc>
              <a:spcBef>
                <a:spcPts val="0"/>
              </a:spcBef>
              <a:buNone/>
            </a:pPr>
            <a:r>
              <a:rPr lang="zh-HK" altLang="en-US" sz="1600" b="1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Arial Unicode MS" panose="020B0604020202020204" pitchFamily="34" charset="-120"/>
              </a:rPr>
              <a:t>現學年：</a:t>
            </a:r>
            <a:r>
              <a:rPr kumimoji="0" lang="en-US" altLang="zh-TW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2023</a:t>
            </a:r>
            <a:endParaRPr kumimoji="0" lang="zh-HK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sp>
        <p:nvSpPr>
          <p:cNvPr id="14" name="文字方塊 1"/>
          <p:cNvSpPr txBox="1"/>
          <p:nvPr/>
        </p:nvSpPr>
        <p:spPr>
          <a:xfrm>
            <a:off x="6948264" y="1088255"/>
            <a:ext cx="2514682" cy="1040285"/>
          </a:xfrm>
          <a:prstGeom prst="rect">
            <a:avLst/>
          </a:prstGeom>
          <a:solidFill>
            <a:schemeClr val="accent2"/>
          </a:solidFill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zh-TW" altLang="en-US" sz="28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請完成</a:t>
            </a:r>
            <a:endParaRPr lang="en-US" altLang="zh-TW" sz="28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buNone/>
            </a:pPr>
            <a:r>
              <a:rPr lang="zh-HK" altLang="en-US" sz="28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練習</a:t>
            </a:r>
            <a:r>
              <a:rPr lang="zh-TW" altLang="en-US" sz="28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一</a:t>
            </a:r>
            <a:endParaRPr lang="zh-HK" altLang="en-US" sz="28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3" name="群組 2"/>
          <p:cNvGrpSpPr/>
          <p:nvPr/>
        </p:nvGrpSpPr>
        <p:grpSpPr>
          <a:xfrm>
            <a:off x="354615" y="2988925"/>
            <a:ext cx="6628213" cy="3526051"/>
            <a:chOff x="333522" y="2927286"/>
            <a:chExt cx="6628213" cy="3526051"/>
          </a:xfrm>
        </p:grpSpPr>
        <p:pic>
          <p:nvPicPr>
            <p:cNvPr id="15" name="圖片 14"/>
            <p:cNvPicPr/>
            <p:nvPr/>
          </p:nvPicPr>
          <p:blipFill rotWithShape="1">
            <a:blip r:embed="rId2"/>
            <a:srcRect l="67300" t="17939" r="6036" b="38099"/>
            <a:stretch/>
          </p:blipFill>
          <p:spPr bwMode="auto">
            <a:xfrm>
              <a:off x="345318" y="2927286"/>
              <a:ext cx="6616417" cy="350387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grpSp>
          <p:nvGrpSpPr>
            <p:cNvPr id="5" name="群組 4"/>
            <p:cNvGrpSpPr/>
            <p:nvPr/>
          </p:nvGrpSpPr>
          <p:grpSpPr>
            <a:xfrm>
              <a:off x="333522" y="3908917"/>
              <a:ext cx="4308853" cy="2544420"/>
              <a:chOff x="333522" y="3908917"/>
              <a:chExt cx="4308853" cy="2544420"/>
            </a:xfrm>
          </p:grpSpPr>
          <p:sp>
            <p:nvSpPr>
              <p:cNvPr id="18" name="Rectangle 6"/>
              <p:cNvSpPr>
                <a:spLocks noChangeArrowheads="1"/>
              </p:cNvSpPr>
              <p:nvPr/>
            </p:nvSpPr>
            <p:spPr bwMode="auto">
              <a:xfrm>
                <a:off x="3418239" y="6139472"/>
                <a:ext cx="1224136" cy="291684"/>
              </a:xfrm>
              <a:prstGeom prst="rect">
                <a:avLst/>
              </a:prstGeom>
              <a:noFill/>
              <a:ln w="31750" algn="ctr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anose="05000000000000000000" pitchFamily="2" charset="2"/>
                  <a:buChar char="n"/>
                  <a:defRPr sz="2400" b="1">
                    <a:solidFill>
                      <a:srgbClr val="660066"/>
                    </a:solidFill>
                    <a:latin typeface="Trebuchet MS" panose="020B0603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rgbClr val="CC0099"/>
                  </a:buClr>
                  <a:buSzPct val="55000"/>
                  <a:buFont typeface="Wingdings" panose="05000000000000000000" pitchFamily="2" charset="2"/>
                  <a:buChar char="n"/>
                  <a:defRPr sz="2200" b="1">
                    <a:solidFill>
                      <a:srgbClr val="9900CC"/>
                    </a:solidFill>
                    <a:latin typeface="Trebuchet MS" panose="020B0603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 b="1">
                    <a:solidFill>
                      <a:srgbClr val="6600CC"/>
                    </a:solidFill>
                    <a:latin typeface="Trebuchet MS" panose="020B0603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folHlink"/>
                  </a:buClr>
                  <a:buSzPct val="55000"/>
                  <a:buFont typeface="Wingdings" panose="05000000000000000000" pitchFamily="2" charset="2"/>
                  <a:buChar char="n"/>
                  <a:defRPr b="1">
                    <a:solidFill>
                      <a:srgbClr val="333399"/>
                    </a:solidFill>
                    <a:latin typeface="Trebuchet MS" panose="020B0603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>
                  <a:buClr>
                    <a:schemeClr val="bg1"/>
                  </a:buClr>
                  <a:buSzPct val="100000"/>
                  <a:buFont typeface="Wingdings" panose="05000000000000000000" pitchFamily="2" charset="2"/>
                  <a:buNone/>
                </a:pPr>
                <a:endParaRPr lang="zh-HK" altLang="en-US" sz="2000">
                  <a:solidFill>
                    <a:srgbClr val="0000FF"/>
                  </a:solidFill>
                </a:endParaRPr>
              </a:p>
            </p:txBody>
          </p:sp>
          <p:sp>
            <p:nvSpPr>
              <p:cNvPr id="21" name="Rectangle 6"/>
              <p:cNvSpPr>
                <a:spLocks noChangeArrowheads="1"/>
              </p:cNvSpPr>
              <p:nvPr/>
            </p:nvSpPr>
            <p:spPr bwMode="auto">
              <a:xfrm>
                <a:off x="1945147" y="4355441"/>
                <a:ext cx="1438721" cy="249272"/>
              </a:xfrm>
              <a:prstGeom prst="rect">
                <a:avLst/>
              </a:prstGeom>
              <a:noFill/>
              <a:ln w="31750" algn="ctr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anose="05000000000000000000" pitchFamily="2" charset="2"/>
                  <a:buChar char="n"/>
                  <a:defRPr sz="2400" b="1">
                    <a:solidFill>
                      <a:srgbClr val="660066"/>
                    </a:solidFill>
                    <a:latin typeface="Trebuchet MS" panose="020B0603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rgbClr val="CC0099"/>
                  </a:buClr>
                  <a:buSzPct val="55000"/>
                  <a:buFont typeface="Wingdings" panose="05000000000000000000" pitchFamily="2" charset="2"/>
                  <a:buChar char="n"/>
                  <a:defRPr sz="2200" b="1">
                    <a:solidFill>
                      <a:srgbClr val="9900CC"/>
                    </a:solidFill>
                    <a:latin typeface="Trebuchet MS" panose="020B0603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 b="1">
                    <a:solidFill>
                      <a:srgbClr val="6600CC"/>
                    </a:solidFill>
                    <a:latin typeface="Trebuchet MS" panose="020B0603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folHlink"/>
                  </a:buClr>
                  <a:buSzPct val="55000"/>
                  <a:buFont typeface="Wingdings" panose="05000000000000000000" pitchFamily="2" charset="2"/>
                  <a:buChar char="n"/>
                  <a:defRPr b="1">
                    <a:solidFill>
                      <a:srgbClr val="333399"/>
                    </a:solidFill>
                    <a:latin typeface="Trebuchet MS" panose="020B0603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>
                  <a:buClr>
                    <a:schemeClr val="bg1"/>
                  </a:buClr>
                  <a:buSzPct val="100000"/>
                  <a:buFont typeface="Wingdings" panose="05000000000000000000" pitchFamily="2" charset="2"/>
                  <a:buNone/>
                </a:pPr>
                <a:endParaRPr lang="zh-HK" altLang="en-US" sz="2000">
                  <a:solidFill>
                    <a:srgbClr val="0000FF"/>
                  </a:solidFill>
                </a:endParaRPr>
              </a:p>
            </p:txBody>
          </p:sp>
          <p:sp>
            <p:nvSpPr>
              <p:cNvPr id="22" name="Rectangle 6"/>
              <p:cNvSpPr>
                <a:spLocks noChangeArrowheads="1"/>
              </p:cNvSpPr>
              <p:nvPr/>
            </p:nvSpPr>
            <p:spPr bwMode="auto">
              <a:xfrm>
                <a:off x="333522" y="3908917"/>
                <a:ext cx="504056" cy="219984"/>
              </a:xfrm>
              <a:prstGeom prst="rect">
                <a:avLst/>
              </a:prstGeom>
              <a:noFill/>
              <a:ln w="31750" algn="ctr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anose="05000000000000000000" pitchFamily="2" charset="2"/>
                  <a:buChar char="n"/>
                  <a:defRPr sz="2400" b="1">
                    <a:solidFill>
                      <a:srgbClr val="660066"/>
                    </a:solidFill>
                    <a:latin typeface="Trebuchet MS" panose="020B0603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rgbClr val="CC0099"/>
                  </a:buClr>
                  <a:buSzPct val="55000"/>
                  <a:buFont typeface="Wingdings" panose="05000000000000000000" pitchFamily="2" charset="2"/>
                  <a:buChar char="n"/>
                  <a:defRPr sz="2200" b="1">
                    <a:solidFill>
                      <a:srgbClr val="9900CC"/>
                    </a:solidFill>
                    <a:latin typeface="Trebuchet MS" panose="020B0603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 b="1">
                    <a:solidFill>
                      <a:srgbClr val="6600CC"/>
                    </a:solidFill>
                    <a:latin typeface="Trebuchet MS" panose="020B0603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folHlink"/>
                  </a:buClr>
                  <a:buSzPct val="55000"/>
                  <a:buFont typeface="Wingdings" panose="05000000000000000000" pitchFamily="2" charset="2"/>
                  <a:buChar char="n"/>
                  <a:defRPr b="1">
                    <a:solidFill>
                      <a:srgbClr val="333399"/>
                    </a:solidFill>
                    <a:latin typeface="Trebuchet MS" panose="020B0603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>
                  <a:buClr>
                    <a:schemeClr val="bg1"/>
                  </a:buClr>
                  <a:buSzPct val="100000"/>
                  <a:buFont typeface="Wingdings" panose="05000000000000000000" pitchFamily="2" charset="2"/>
                  <a:buNone/>
                </a:pPr>
                <a:endParaRPr lang="zh-HK" altLang="en-US" sz="2000">
                  <a:solidFill>
                    <a:srgbClr val="0000FF"/>
                  </a:solidFill>
                </a:endParaRPr>
              </a:p>
            </p:txBody>
          </p:sp>
          <p:sp>
            <p:nvSpPr>
              <p:cNvPr id="20" name="Rectangle 6"/>
              <p:cNvSpPr>
                <a:spLocks noChangeArrowheads="1"/>
              </p:cNvSpPr>
              <p:nvPr/>
            </p:nvSpPr>
            <p:spPr bwMode="auto">
              <a:xfrm>
                <a:off x="345318" y="6161654"/>
                <a:ext cx="598114" cy="291683"/>
              </a:xfrm>
              <a:prstGeom prst="rect">
                <a:avLst/>
              </a:prstGeom>
              <a:noFill/>
              <a:ln w="31750" algn="ctr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anose="05000000000000000000" pitchFamily="2" charset="2"/>
                  <a:buChar char="n"/>
                  <a:defRPr sz="2400" b="1">
                    <a:solidFill>
                      <a:srgbClr val="660066"/>
                    </a:solidFill>
                    <a:latin typeface="Trebuchet MS" panose="020B0603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rgbClr val="CC0099"/>
                  </a:buClr>
                  <a:buSzPct val="55000"/>
                  <a:buFont typeface="Wingdings" panose="05000000000000000000" pitchFamily="2" charset="2"/>
                  <a:buChar char="n"/>
                  <a:defRPr sz="2200" b="1">
                    <a:solidFill>
                      <a:srgbClr val="9900CC"/>
                    </a:solidFill>
                    <a:latin typeface="Trebuchet MS" panose="020B0603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 b="1">
                    <a:solidFill>
                      <a:srgbClr val="6600CC"/>
                    </a:solidFill>
                    <a:latin typeface="Trebuchet MS" panose="020B0603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folHlink"/>
                  </a:buClr>
                  <a:buSzPct val="55000"/>
                  <a:buFont typeface="Wingdings" panose="05000000000000000000" pitchFamily="2" charset="2"/>
                  <a:buChar char="n"/>
                  <a:defRPr b="1">
                    <a:solidFill>
                      <a:srgbClr val="333399"/>
                    </a:solidFill>
                    <a:latin typeface="Trebuchet MS" panose="020B0603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>
                  <a:buClr>
                    <a:schemeClr val="bg1"/>
                  </a:buClr>
                  <a:buSzPct val="100000"/>
                  <a:buFont typeface="Wingdings" panose="05000000000000000000" pitchFamily="2" charset="2"/>
                  <a:buNone/>
                </a:pPr>
                <a:endParaRPr lang="zh-HK" altLang="en-US" sz="2000">
                  <a:solidFill>
                    <a:srgbClr val="0000FF"/>
                  </a:solidFill>
                </a:endParaRPr>
              </a:p>
            </p:txBody>
          </p:sp>
          <p:sp>
            <p:nvSpPr>
              <p:cNvPr id="2" name="Rectangle 1"/>
              <p:cNvSpPr/>
              <p:nvPr/>
            </p:nvSpPr>
            <p:spPr bwMode="auto">
              <a:xfrm>
                <a:off x="2592499" y="4353904"/>
                <a:ext cx="72008" cy="249272"/>
              </a:xfrm>
              <a:prstGeom prst="rect">
                <a:avLst/>
              </a:prstGeom>
              <a:solidFill>
                <a:schemeClr val="accent3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742950" marR="0" indent="-28575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CC0099"/>
                  </a:buClr>
                  <a:buSzPct val="55000"/>
                  <a:buFont typeface="Wingdings" pitchFamily="2" charset="2"/>
                  <a:buChar char="n"/>
                  <a:tabLst/>
                </a:pPr>
                <a:endParaRPr kumimoji="0" lang="zh-TW" altLang="en-US" sz="2000" b="0" i="0" u="none" strike="noStrike" cap="none" normalizeH="0" baseline="0">
                  <a:ln>
                    <a:noFill/>
                  </a:ln>
                  <a:solidFill>
                    <a:srgbClr val="9900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ahoma" pitchFamily="34" charset="0"/>
                  <a:ea typeface="新細明體" pitchFamily="18" charset="-12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84709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WebSAMS1">
  <a:themeElements>
    <a:clrScheme name="WebSAMS1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WebSAMS1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317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742950" marR="0" indent="-28575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CC0099"/>
          </a:buClr>
          <a:buSzPct val="55000"/>
          <a:buFont typeface="Wingdings" pitchFamily="2" charset="2"/>
          <a:buChar char="n"/>
          <a:tabLst/>
          <a:defRPr kumimoji="0" sz="2000" b="0" i="0" u="none" strike="noStrike" cap="none" normalizeH="0" baseline="0" smtClean="0">
            <a:ln>
              <a:noFill/>
            </a:ln>
            <a:solidFill>
              <a:srgbClr val="99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742950" marR="0" indent="-28575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CC0099"/>
          </a:buClr>
          <a:buSzPct val="55000"/>
          <a:buFont typeface="Wingdings" pitchFamily="2" charset="2"/>
          <a:buChar char="n"/>
          <a:tabLst/>
          <a:defRPr kumimoji="0" lang="zh-TW" altLang="en-US" sz="2000" b="0" i="0" u="none" strike="noStrike" cap="none" normalizeH="0" baseline="0" smtClean="0">
            <a:ln>
              <a:noFill/>
            </a:ln>
            <a:solidFill>
              <a:srgbClr val="99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  <a:ea typeface="新細明體" pitchFamily="18" charset="-120"/>
          </a:defRPr>
        </a:defPPr>
      </a:lstStyle>
    </a:lnDef>
  </a:objectDefaults>
  <a:extraClrSchemeLst>
    <a:extraClrScheme>
      <a:clrScheme name="WebSAMS1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ebSAMS1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bSAMS1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bSAMS1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ebSAMS1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bSAMS1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bSAMS1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Settings\aeois21\Application Data\Microsoft\Templates\WebSAMS1.pot</Template>
  <TotalTime>12371</TotalTime>
  <Words>2376</Words>
  <Application>Microsoft Office PowerPoint</Application>
  <PresentationFormat>如螢幕大小 (4:3)</PresentationFormat>
  <Paragraphs>305</Paragraphs>
  <Slides>42</Slides>
  <Notes>9</Notes>
  <HiddenSlides>0</HiddenSlides>
  <MMClips>0</MMClips>
  <ScaleCrop>false</ScaleCrop>
  <HeadingPairs>
    <vt:vector size="8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內嵌 OLE 伺服程式</vt:lpstr>
      </vt:variant>
      <vt:variant>
        <vt:i4>0</vt:i4>
      </vt:variant>
      <vt:variant>
        <vt:lpstr>投影片標題</vt:lpstr>
      </vt:variant>
      <vt:variant>
        <vt:i4>42</vt:i4>
      </vt:variant>
    </vt:vector>
  </HeadingPairs>
  <TitlesOfParts>
    <vt:vector size="54" baseType="lpstr">
      <vt:lpstr>Arial Unicode MS</vt:lpstr>
      <vt:lpstr>Noto Sans Symbols</vt:lpstr>
      <vt:lpstr>微軟正黑體</vt:lpstr>
      <vt:lpstr>新細明體</vt:lpstr>
      <vt:lpstr>標楷體</vt:lpstr>
      <vt:lpstr>Arial</vt:lpstr>
      <vt:lpstr>Monotype Corsiva</vt:lpstr>
      <vt:lpstr>Tahoma</vt:lpstr>
      <vt:lpstr>Times New Roman</vt:lpstr>
      <vt:lpstr>Trebuchet MS</vt:lpstr>
      <vt:lpstr>Wingdings</vt:lpstr>
      <vt:lpstr>WebSAMS1</vt:lpstr>
      <vt:lpstr>PowerPoint 簡報</vt:lpstr>
      <vt:lpstr>內容</vt:lpstr>
      <vt:lpstr>「學生資料 」 (STU)</vt:lpstr>
      <vt:lpstr>整理2023/24學年的學生資料</vt:lpstr>
      <vt:lpstr>更新懷疑退學紀錄 (復課)[現學年]</vt:lpstr>
      <vt:lpstr>更新懷疑退學紀錄（離校）[現學年]</vt:lpstr>
      <vt:lpstr>學生資料 (STU) – 個別更新學生資料</vt:lpstr>
      <vt:lpstr>學生資料 (STU) – 個別更新監護人資料</vt:lpstr>
      <vt:lpstr>學生資料 (STU) – 大量更新學生資料</vt:lpstr>
      <vt:lpstr>學生資料 (STU) – 大量更新學生資料</vt:lpstr>
      <vt:lpstr>學生資料 (STU) – 大量更新監護人資料</vt:lpstr>
      <vt:lpstr>學生資料 (STU) – 更新學生在學資料</vt:lpstr>
      <vt:lpstr>學生資料 (STU) – 更新學生在學資料</vt:lpstr>
      <vt:lpstr>學生資料 (STU) – 更新學生在學資料</vt:lpstr>
      <vt:lpstr>學生資料 (STU) – 表格 A / B / C / D </vt:lpstr>
      <vt:lpstr>學生資料 (STU) – 表格 A / B / C / D </vt:lpstr>
      <vt:lpstr>預備新學年的學生資料</vt:lpstr>
      <vt:lpstr>學生資料 (STU) – 學生註冊</vt:lpstr>
      <vt:lpstr>學生資料 (STU) – 設定學生預設資料</vt:lpstr>
      <vt:lpstr>學生資料 (STU) – 利用學位分配組數據註冊</vt:lpstr>
      <vt:lpstr>學生資料 (STU) – 利用學位分配組數據註冊</vt:lpstr>
      <vt:lpstr>學生資料 (STU) –利用學位分配組數據註冊</vt:lpstr>
      <vt:lpstr>學生資料 (STU) – 個別註冊 </vt:lpstr>
      <vt:lpstr>學生資料 (STU) – 整批註冊</vt:lpstr>
      <vt:lpstr>學生資料 (STU) – 註冊檔案上載</vt:lpstr>
      <vt:lpstr>PowerPoint 簡報</vt:lpstr>
      <vt:lpstr>為非本學年離校的學生再註冊入學</vt:lpstr>
      <vt:lpstr>學生資料 (STU) – 呈報表格</vt:lpstr>
      <vt:lpstr>學生資料 (STU) – 調查</vt:lpstr>
      <vt:lpstr>資料互換(外發資料)</vt:lpstr>
      <vt:lpstr>小總結 (加入新學生資料)：</vt:lpstr>
      <vt:lpstr>學生資料 (STU) – 其他資料</vt:lpstr>
      <vt:lpstr>學生資料 (STU) – 整批相片上載</vt:lpstr>
      <vt:lpstr>「學生出席資料」 (ATT)</vt:lpstr>
      <vt:lpstr>學生資料 (STU) – 更新懷疑退學紀錄(1)</vt:lpstr>
      <vt:lpstr>學生資料 (STU) – 更新懷疑退學紀錄(1)</vt:lpstr>
      <vt:lpstr>學生資料 (STU) – 更新懷疑退學紀錄(2)</vt:lpstr>
      <vt:lpstr>學生資料 (STU) – 更新懷疑退學紀錄(2)</vt:lpstr>
      <vt:lpstr>學生資料 (STU) – 更新懷疑退學紀錄(3)</vt:lpstr>
      <vt:lpstr>學生出席資料 (ATT) – 設定</vt:lpstr>
      <vt:lpstr>學生出席資料 (ATT) – 設定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cp:lastModifiedBy>SIM</cp:lastModifiedBy>
  <cp:revision>1</cp:revision>
  <cp:lastPrinted>2019-05-08T04:01:58Z</cp:lastPrinted>
  <dcterms:created xsi:type="dcterms:W3CDTF">2002-12-31T07:04:38Z</dcterms:created>
  <dcterms:modified xsi:type="dcterms:W3CDTF">2024-05-14T07:28:59Z</dcterms:modified>
</cp:coreProperties>
</file>