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5"/>
  </p:notesMasterIdLst>
  <p:handoutMasterIdLst>
    <p:handoutMasterId r:id="rId36"/>
  </p:handoutMasterIdLst>
  <p:sldIdLst>
    <p:sldId id="256" r:id="rId2"/>
    <p:sldId id="314" r:id="rId3"/>
    <p:sldId id="258" r:id="rId4"/>
    <p:sldId id="274" r:id="rId5"/>
    <p:sldId id="330" r:id="rId6"/>
    <p:sldId id="331" r:id="rId7"/>
    <p:sldId id="327" r:id="rId8"/>
    <p:sldId id="328" r:id="rId9"/>
    <p:sldId id="329" r:id="rId10"/>
    <p:sldId id="284" r:id="rId11"/>
    <p:sldId id="257" r:id="rId12"/>
    <p:sldId id="269" r:id="rId13"/>
    <p:sldId id="338" r:id="rId14"/>
    <p:sldId id="333" r:id="rId15"/>
    <p:sldId id="273" r:id="rId16"/>
    <p:sldId id="324" r:id="rId17"/>
    <p:sldId id="326" r:id="rId18"/>
    <p:sldId id="339" r:id="rId19"/>
    <p:sldId id="334" r:id="rId20"/>
    <p:sldId id="340" r:id="rId21"/>
    <p:sldId id="337" r:id="rId22"/>
    <p:sldId id="277" r:id="rId23"/>
    <p:sldId id="278" r:id="rId24"/>
    <p:sldId id="335" r:id="rId25"/>
    <p:sldId id="315" r:id="rId26"/>
    <p:sldId id="316" r:id="rId27"/>
    <p:sldId id="317" r:id="rId28"/>
    <p:sldId id="318" r:id="rId29"/>
    <p:sldId id="322" r:id="rId30"/>
    <p:sldId id="321" r:id="rId31"/>
    <p:sldId id="319" r:id="rId32"/>
    <p:sldId id="323" r:id="rId33"/>
    <p:sldId id="294" r:id="rId34"/>
  </p:sldIdLst>
  <p:sldSz cx="9144000" cy="6858000" type="screen4x3"/>
  <p:notesSz cx="6858000" cy="9979025"/>
  <p:defaultTextStyle>
    <a:defPPr>
      <a:defRPr lang="zh-TW"/>
    </a:defPPr>
    <a:lvl1pPr algn="l" rtl="0" fontAlgn="base">
      <a:spcBef>
        <a:spcPct val="20000"/>
      </a:spcBef>
      <a:spcAft>
        <a:spcPct val="0"/>
      </a:spcAft>
      <a:buClr>
        <a:schemeClr val="bg1"/>
      </a:buClr>
      <a:buSzPct val="100000"/>
      <a:buFont typeface="Wingdings" pitchFamily="2" charset="2"/>
      <a:defRPr sz="2000" b="1" kern="1200">
        <a:solidFill>
          <a:srgbClr val="0000FF"/>
        </a:solidFill>
        <a:latin typeface="Trebuchet MS" pitchFamily="34" charset="0"/>
        <a:ea typeface="新細明體" pitchFamily="18" charset="-120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bg1"/>
      </a:buClr>
      <a:buSzPct val="100000"/>
      <a:buFont typeface="Wingdings" pitchFamily="2" charset="2"/>
      <a:defRPr sz="2000" b="1" kern="1200">
        <a:solidFill>
          <a:srgbClr val="0000FF"/>
        </a:solidFill>
        <a:latin typeface="Trebuchet MS" pitchFamily="34" charset="0"/>
        <a:ea typeface="新細明體" pitchFamily="18" charset="-120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bg1"/>
      </a:buClr>
      <a:buSzPct val="100000"/>
      <a:buFont typeface="Wingdings" pitchFamily="2" charset="2"/>
      <a:defRPr sz="2000" b="1" kern="1200">
        <a:solidFill>
          <a:srgbClr val="0000FF"/>
        </a:solidFill>
        <a:latin typeface="Trebuchet MS" pitchFamily="34" charset="0"/>
        <a:ea typeface="新細明體" pitchFamily="18" charset="-120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bg1"/>
      </a:buClr>
      <a:buSzPct val="100000"/>
      <a:buFont typeface="Wingdings" pitchFamily="2" charset="2"/>
      <a:defRPr sz="2000" b="1" kern="1200">
        <a:solidFill>
          <a:srgbClr val="0000FF"/>
        </a:solidFill>
        <a:latin typeface="Trebuchet MS" pitchFamily="34" charset="0"/>
        <a:ea typeface="新細明體" pitchFamily="18" charset="-120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bg1"/>
      </a:buClr>
      <a:buSzPct val="100000"/>
      <a:buFont typeface="Wingdings" pitchFamily="2" charset="2"/>
      <a:defRPr sz="2000" b="1" kern="1200">
        <a:solidFill>
          <a:srgbClr val="0000FF"/>
        </a:solidFill>
        <a:latin typeface="Trebuchet MS" pitchFamily="34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sz="2000" b="1" kern="1200">
        <a:solidFill>
          <a:srgbClr val="0000FF"/>
        </a:solidFill>
        <a:latin typeface="Trebuchet MS" pitchFamily="34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sz="2000" b="1" kern="1200">
        <a:solidFill>
          <a:srgbClr val="0000FF"/>
        </a:solidFill>
        <a:latin typeface="Trebuchet MS" pitchFamily="34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sz="2000" b="1" kern="1200">
        <a:solidFill>
          <a:srgbClr val="0000FF"/>
        </a:solidFill>
        <a:latin typeface="Trebuchet MS" pitchFamily="34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sz="2000" b="1" kern="1200">
        <a:solidFill>
          <a:srgbClr val="0000FF"/>
        </a:solidFill>
        <a:latin typeface="Trebuchet MS" pitchFamily="34" charset="0"/>
        <a:ea typeface="新細明體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43" userDrawn="1">
          <p15:clr>
            <a:srgbClr val="A4A3A4"/>
          </p15:clr>
        </p15:guide>
        <p15:guide id="2" pos="2159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9CCFF"/>
    <a:srgbClr val="0000FF"/>
    <a:srgbClr val="FF66FF"/>
    <a:srgbClr val="D7F7FD"/>
    <a:srgbClr val="D7FCFD"/>
    <a:srgbClr val="CCECFF"/>
    <a:srgbClr val="D5FFFF"/>
    <a:srgbClr val="CCCCFF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2" autoAdjust="0"/>
    <p:restoredTop sz="95509" autoAdjust="0"/>
  </p:normalViewPr>
  <p:slideViewPr>
    <p:cSldViewPr snapToGrid="0">
      <p:cViewPr varScale="1">
        <p:scale>
          <a:sx n="82" d="100"/>
          <a:sy n="82" d="100"/>
        </p:scale>
        <p:origin x="6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638"/>
    </p:cViewPr>
  </p:sorterViewPr>
  <p:notesViewPr>
    <p:cSldViewPr snapToGrid="0">
      <p:cViewPr varScale="1">
        <p:scale>
          <a:sx n="72" d="100"/>
          <a:sy n="72" d="100"/>
        </p:scale>
        <p:origin x="-2334" y="-90"/>
      </p:cViewPr>
      <p:guideLst>
        <p:guide orient="horz" pos="3143"/>
        <p:guide pos="215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092" cy="49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57" tIns="46378" rIns="92757" bIns="46378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kumimoji="1" sz="1200" b="0">
                <a:solidFill>
                  <a:schemeClr val="tx1"/>
                </a:solidFill>
                <a:latin typeface="Tahoma" pitchFamily="34" charset="0"/>
              </a:defRPr>
            </a:lvl1pPr>
          </a:lstStyle>
          <a:p>
            <a:endParaRPr lang="en-US" altLang="zh-TW" dirty="0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908" y="0"/>
            <a:ext cx="2971092" cy="49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57" tIns="46378" rIns="92757" bIns="46378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kumimoji="1" sz="1200" b="0">
                <a:solidFill>
                  <a:schemeClr val="tx1"/>
                </a:solidFill>
                <a:latin typeface="Tahoma" pitchFamily="34" charset="0"/>
              </a:defRPr>
            </a:lvl1pPr>
          </a:lstStyle>
          <a:p>
            <a:endParaRPr lang="en-US" altLang="zh-TW" dirty="0"/>
          </a:p>
        </p:txBody>
      </p:sp>
      <p:sp>
        <p:nvSpPr>
          <p:cNvPr id="1034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79596"/>
            <a:ext cx="2971092" cy="499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57" tIns="46378" rIns="92757" bIns="46378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kumimoji="1" sz="1200" b="0">
                <a:solidFill>
                  <a:schemeClr val="tx1"/>
                </a:solidFill>
                <a:latin typeface="Tahoma" pitchFamily="34" charset="0"/>
              </a:defRPr>
            </a:lvl1pPr>
          </a:lstStyle>
          <a:p>
            <a:endParaRPr lang="en-US" altLang="zh-TW" dirty="0"/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908" y="9479596"/>
            <a:ext cx="2971092" cy="499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57" tIns="46378" rIns="92757" bIns="46378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kumimoji="1" sz="1200" b="0">
                <a:solidFill>
                  <a:schemeClr val="tx1"/>
                </a:solidFill>
                <a:latin typeface="Tahoma" pitchFamily="34" charset="0"/>
              </a:defRPr>
            </a:lvl1pPr>
          </a:lstStyle>
          <a:p>
            <a:fld id="{56A5DEAA-696E-4A8B-B2B2-CF068E858449}" type="slidenum">
              <a:rPr lang="en-US" altLang="zh-TW"/>
              <a:pPr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807483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092" cy="49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57" tIns="46378" rIns="92757" bIns="46378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kumimoji="1" sz="1200" b="0">
                <a:solidFill>
                  <a:schemeClr val="tx1"/>
                </a:solidFill>
                <a:latin typeface="Tahoma" pitchFamily="34" charset="0"/>
              </a:defRPr>
            </a:lvl1pPr>
          </a:lstStyle>
          <a:p>
            <a:endParaRPr lang="en-US" altLang="zh-TW" dirty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908" y="0"/>
            <a:ext cx="2971092" cy="49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57" tIns="46378" rIns="92757" bIns="46378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kumimoji="1" sz="1200" b="0">
                <a:solidFill>
                  <a:schemeClr val="tx1"/>
                </a:solidFill>
                <a:latin typeface="Tahoma" pitchFamily="34" charset="0"/>
              </a:defRPr>
            </a:lvl1pPr>
          </a:lstStyle>
          <a:p>
            <a:endParaRPr lang="en-US" altLang="zh-TW" dirty="0"/>
          </a:p>
        </p:txBody>
      </p:sp>
      <p:sp>
        <p:nvSpPr>
          <p:cNvPr id="614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5038" y="747713"/>
            <a:ext cx="4987925" cy="37417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183" y="4740596"/>
            <a:ext cx="5029635" cy="4490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57" tIns="46378" rIns="92757" bIns="463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79596"/>
            <a:ext cx="2971092" cy="499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57" tIns="46378" rIns="92757" bIns="46378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kumimoji="1" sz="1200" b="0">
                <a:solidFill>
                  <a:schemeClr val="tx1"/>
                </a:solidFill>
                <a:latin typeface="Tahoma" pitchFamily="34" charset="0"/>
              </a:defRPr>
            </a:lvl1pPr>
          </a:lstStyle>
          <a:p>
            <a:endParaRPr lang="en-US" altLang="zh-TW" dirty="0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908" y="9479596"/>
            <a:ext cx="2971092" cy="499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757" tIns="46378" rIns="92757" bIns="46378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kumimoji="1" sz="1200" b="0">
                <a:solidFill>
                  <a:schemeClr val="tx1"/>
                </a:solidFill>
                <a:latin typeface="Tahoma" pitchFamily="34" charset="0"/>
              </a:defRPr>
            </a:lvl1pPr>
          </a:lstStyle>
          <a:p>
            <a:fld id="{5346CEAE-F447-4323-8534-00D3DFDBC216}" type="slidenum">
              <a:rPr lang="en-US" altLang="zh-TW"/>
              <a:pPr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9558582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6CEAE-F447-4323-8534-00D3DFDBC216}" type="slidenum">
              <a:rPr lang="en-US" altLang="zh-TW" smtClean="0"/>
              <a:pPr/>
              <a:t>19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8260491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6CEAE-F447-4323-8534-00D3DFDBC216}" type="slidenum">
              <a:rPr lang="en-US" altLang="zh-TW" smtClean="0"/>
              <a:pPr/>
              <a:t>21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230175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2133600" y="2438400"/>
            <a:ext cx="5943600" cy="1143000"/>
          </a:xfrm>
        </p:spPr>
        <p:txBody>
          <a:bodyPr/>
          <a:lstStyle>
            <a:lvl1pPr algn="r">
              <a:defRPr sz="4800">
                <a:latin typeface="Cooper Black" pitchFamily="18" charset="0"/>
              </a:defRPr>
            </a:lvl1pPr>
          </a:lstStyle>
          <a:p>
            <a:pPr lvl="0"/>
            <a:r>
              <a:rPr lang="en-US" altLang="zh-TW" noProof="0" smtClean="0"/>
              <a:t>Click to edit Master title style</a:t>
            </a:r>
          </a:p>
        </p:txBody>
      </p:sp>
      <p:sp>
        <p:nvSpPr>
          <p:cNvPr id="15363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810000"/>
            <a:ext cx="5943600" cy="974725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600">
                <a:solidFill>
                  <a:srgbClr val="004A48"/>
                </a:solidFill>
                <a:latin typeface="Cooper Black" pitchFamily="18" charset="0"/>
              </a:defRPr>
            </a:lvl1pPr>
          </a:lstStyle>
          <a:p>
            <a:pPr lvl="0"/>
            <a:r>
              <a:rPr lang="en-US" altLang="zh-TW" noProof="0" smtClean="0"/>
              <a:t>Click to edit Master subtitle style</a:t>
            </a:r>
          </a:p>
        </p:txBody>
      </p:sp>
      <p:sp>
        <p:nvSpPr>
          <p:cNvPr id="15367" name="Line 1031"/>
          <p:cNvSpPr>
            <a:spLocks noChangeShapeType="1"/>
          </p:cNvSpPr>
          <p:nvPr/>
        </p:nvSpPr>
        <p:spPr bwMode="gray">
          <a:xfrm>
            <a:off x="1143000" y="3200400"/>
            <a:ext cx="0" cy="1676400"/>
          </a:xfrm>
          <a:prstGeom prst="line">
            <a:avLst/>
          </a:prstGeom>
          <a:noFill/>
          <a:ln w="28575">
            <a:solidFill>
              <a:srgbClr val="9933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HK" altLang="en-US"/>
          </a:p>
        </p:txBody>
      </p:sp>
      <p:sp>
        <p:nvSpPr>
          <p:cNvPr id="15368" name="Rectangle 1032"/>
          <p:cNvSpPr>
            <a:spLocks noChangeArrowheads="1"/>
          </p:cNvSpPr>
          <p:nvPr/>
        </p:nvSpPr>
        <p:spPr bwMode="gray">
          <a:xfrm>
            <a:off x="914400" y="3702050"/>
            <a:ext cx="7197725" cy="31750"/>
          </a:xfrm>
          <a:prstGeom prst="rect">
            <a:avLst/>
          </a:prstGeom>
          <a:gradFill rotWithShape="0">
            <a:gsLst>
              <a:gs pos="0">
                <a:srgbClr val="00ECAE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GB" sz="2400" b="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5369" name="Rectangle 1033"/>
          <p:cNvSpPr>
            <a:spLocks noChangeArrowheads="1"/>
          </p:cNvSpPr>
          <p:nvPr/>
        </p:nvSpPr>
        <p:spPr bwMode="gray">
          <a:xfrm>
            <a:off x="0" y="0"/>
            <a:ext cx="9144000" cy="304800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GB" sz="2400" b="0" dirty="0">
              <a:solidFill>
                <a:schemeClr val="tx1"/>
              </a:solidFill>
              <a:latin typeface="Tahoma" pitchFamily="34" charset="0"/>
            </a:endParaRPr>
          </a:p>
        </p:txBody>
      </p:sp>
      <p:graphicFrame>
        <p:nvGraphicFramePr>
          <p:cNvPr id="15373" name="Object 1037"/>
          <p:cNvGraphicFramePr>
            <a:graphicFrameLocks noChangeAspect="1"/>
          </p:cNvGraphicFramePr>
          <p:nvPr/>
        </p:nvGraphicFramePr>
        <p:xfrm>
          <a:off x="6443663" y="404813"/>
          <a:ext cx="2333625" cy="1238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08" r:id="rId3" imgW="2333333" imgH="1238423" progId="">
                  <p:embed/>
                </p:oleObj>
              </mc:Choice>
              <mc:Fallback>
                <p:oleObj r:id="rId3" imgW="2333333" imgH="1238423" progId="">
                  <p:embed/>
                  <p:pic>
                    <p:nvPicPr>
                      <p:cNvPr id="0" name="Picture 109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3663" y="404813"/>
                        <a:ext cx="2333625" cy="1238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chemeClr val="tx2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18414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929438" y="254000"/>
            <a:ext cx="2000250" cy="582771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928688" y="254000"/>
            <a:ext cx="5848350" cy="582771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1881403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66888" y="254000"/>
            <a:ext cx="7162800" cy="762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928688" y="1341438"/>
            <a:ext cx="3802062" cy="4740275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883150" y="1341438"/>
            <a:ext cx="3803650" cy="4740275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583357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標題及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66888" y="254000"/>
            <a:ext cx="7162800" cy="762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表格版面配置區 2"/>
          <p:cNvSpPr>
            <a:spLocks noGrp="1"/>
          </p:cNvSpPr>
          <p:nvPr>
            <p:ph type="tbl" idx="1"/>
          </p:nvPr>
        </p:nvSpPr>
        <p:spPr>
          <a:xfrm>
            <a:off x="928688" y="1341438"/>
            <a:ext cx="7758112" cy="4740275"/>
          </a:xfrm>
        </p:spPr>
        <p:txBody>
          <a:bodyPr/>
          <a:lstStyle/>
          <a:p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306268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519152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69427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928688" y="1341438"/>
            <a:ext cx="3802062" cy="4740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883150" y="1341438"/>
            <a:ext cx="3803650" cy="4740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84787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89906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18119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1077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727625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27883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/>
          <p:cNvSpPr>
            <a:spLocks noChangeArrowheads="1"/>
          </p:cNvSpPr>
          <p:nvPr/>
        </p:nvSpPr>
        <p:spPr bwMode="gray">
          <a:xfrm>
            <a:off x="1538288" y="330200"/>
            <a:ext cx="31750" cy="1052513"/>
          </a:xfrm>
          <a:prstGeom prst="rect">
            <a:avLst/>
          </a:prstGeom>
          <a:solidFill>
            <a:srgbClr val="33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GB" sz="2400" b="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4339" name="Rectangle 1027"/>
          <p:cNvSpPr>
            <a:spLocks noChangeArrowheads="1"/>
          </p:cNvSpPr>
          <p:nvPr/>
        </p:nvSpPr>
        <p:spPr bwMode="gray">
          <a:xfrm>
            <a:off x="471488" y="1016000"/>
            <a:ext cx="8226425" cy="317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GB" sz="2400" b="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4340" name="Rectangle 1028"/>
          <p:cNvSpPr>
            <a:spLocks noGrp="1" noChangeArrowheads="1"/>
          </p:cNvSpPr>
          <p:nvPr>
            <p:ph type="title"/>
          </p:nvPr>
        </p:nvSpPr>
        <p:spPr bwMode="auto">
          <a:xfrm>
            <a:off x="1766888" y="254000"/>
            <a:ext cx="7162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title style</a:t>
            </a:r>
          </a:p>
        </p:txBody>
      </p:sp>
      <p:sp>
        <p:nvSpPr>
          <p:cNvPr id="14341" name="Rectangle 10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928688" y="1341438"/>
            <a:ext cx="7758112" cy="474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</p:txBody>
      </p:sp>
      <p:pic>
        <p:nvPicPr>
          <p:cNvPr id="14345" name="Picture 1033" descr="SAMS_Logo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8" y="177800"/>
            <a:ext cx="1371600" cy="798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46" name="Rectangle 1034"/>
          <p:cNvSpPr>
            <a:spLocks noChangeArrowheads="1"/>
          </p:cNvSpPr>
          <p:nvPr/>
        </p:nvSpPr>
        <p:spPr bwMode="gray">
          <a:xfrm>
            <a:off x="1538288" y="330200"/>
            <a:ext cx="31750" cy="1052513"/>
          </a:xfrm>
          <a:prstGeom prst="rect">
            <a:avLst/>
          </a:prstGeom>
          <a:solidFill>
            <a:srgbClr val="33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GB" sz="2400" b="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4347" name="Rectangle 1035"/>
          <p:cNvSpPr>
            <a:spLocks noChangeArrowheads="1"/>
          </p:cNvSpPr>
          <p:nvPr/>
        </p:nvSpPr>
        <p:spPr bwMode="gray">
          <a:xfrm>
            <a:off x="471488" y="1016000"/>
            <a:ext cx="8226425" cy="31750"/>
          </a:xfrm>
          <a:prstGeom prst="rect">
            <a:avLst/>
          </a:prstGeom>
          <a:solidFill>
            <a:srgbClr val="3F8DA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GB" sz="2400" b="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4348" name="Rectangle 1036"/>
          <p:cNvSpPr>
            <a:spLocks noChangeArrowheads="1"/>
          </p:cNvSpPr>
          <p:nvPr/>
        </p:nvSpPr>
        <p:spPr bwMode="gray">
          <a:xfrm>
            <a:off x="3519488" y="1092200"/>
            <a:ext cx="3959225" cy="31750"/>
          </a:xfrm>
          <a:prstGeom prst="rect">
            <a:avLst/>
          </a:prstGeom>
          <a:gradFill rotWithShape="0">
            <a:gsLst>
              <a:gs pos="0">
                <a:srgbClr val="3F8DA5"/>
              </a:gs>
              <a:gs pos="100000">
                <a:srgbClr val="9BCAD9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GB" sz="2400" b="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4349" name="Rectangle 1037"/>
          <p:cNvSpPr>
            <a:spLocks noChangeArrowheads="1"/>
          </p:cNvSpPr>
          <p:nvPr/>
        </p:nvSpPr>
        <p:spPr bwMode="gray">
          <a:xfrm>
            <a:off x="5572125" y="1187450"/>
            <a:ext cx="2519363" cy="31750"/>
          </a:xfrm>
          <a:prstGeom prst="rect">
            <a:avLst/>
          </a:prstGeom>
          <a:solidFill>
            <a:srgbClr val="A1CD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GB" sz="2400" b="0" dirty="0">
              <a:solidFill>
                <a:schemeClr val="tx1"/>
              </a:solidFill>
              <a:latin typeface="Tahoma" pitchFamily="34" charset="0"/>
            </a:endParaRPr>
          </a:p>
        </p:txBody>
      </p:sp>
      <p:pic>
        <p:nvPicPr>
          <p:cNvPr id="14350" name="Picture 1038" descr="word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6300" y="4140200"/>
            <a:ext cx="738188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51" name="Text Box 1039"/>
          <p:cNvSpPr txBox="1"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gradFill rotWithShape="1">
            <a:gsLst>
              <a:gs pos="0">
                <a:schemeClr val="folHlink">
                  <a:alpha val="30000"/>
                </a:schemeClr>
              </a:gs>
              <a:gs pos="100000">
                <a:srgbClr val="FFFFFF">
                  <a:alpha val="5000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TW" sz="1400" b="0" dirty="0">
                <a:solidFill>
                  <a:srgbClr val="0099FF"/>
                </a:solidFill>
                <a:latin typeface="Tahoma" pitchFamily="34" charset="0"/>
              </a:rPr>
              <a:t>Systems and Information Management Section                                                                                  Slide </a:t>
            </a:r>
            <a:fld id="{31E2B235-92EF-45A9-A86E-39DDFF18DA9B}" type="slidenum">
              <a:rPr kumimoji="1" lang="en-US" altLang="zh-TW" sz="1400" b="0">
                <a:solidFill>
                  <a:srgbClr val="0099FF"/>
                </a:solidFill>
                <a:latin typeface="Tahoma" pitchFamily="34" charset="0"/>
              </a:rPr>
              <a:pPr>
                <a:spcBef>
                  <a:spcPct val="50000"/>
                </a:spcBef>
                <a:buClrTx/>
                <a:buSzTx/>
                <a:buFontTx/>
                <a:buNone/>
              </a:pPr>
              <a:t>‹#›</a:t>
            </a:fld>
            <a:endParaRPr kumimoji="1" lang="en-US" altLang="zh-TW" sz="1400" b="0" dirty="0">
              <a:solidFill>
                <a:srgbClr val="0099FF"/>
              </a:solidFill>
              <a:latin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rebuchet MS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800">
          <a:solidFill>
            <a:srgbClr val="660066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CC0099"/>
        </a:buClr>
        <a:buSzPct val="55000"/>
        <a:buFont typeface="Wingdings" pitchFamily="2" charset="2"/>
        <a:buChar char="n"/>
        <a:defRPr sz="2400">
          <a:solidFill>
            <a:srgbClr val="9900CC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rgbClr val="6600CC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>
          <a:solidFill>
            <a:srgbClr val="333399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400">
          <a:solidFill>
            <a:schemeClr val="tx1"/>
          </a:solidFill>
          <a:latin typeface="Tahoma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400">
          <a:solidFill>
            <a:schemeClr val="tx1"/>
          </a:solidFill>
          <a:latin typeface="Tahoma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400">
          <a:solidFill>
            <a:schemeClr val="tx1"/>
          </a:solidFill>
          <a:latin typeface="Tahoma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400">
          <a:solidFill>
            <a:schemeClr val="tx1"/>
          </a:solidFill>
          <a:latin typeface="Tahoma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400">
          <a:solidFill>
            <a:schemeClr val="tx1"/>
          </a:solidFill>
          <a:latin typeface="Tahoma" pitchFamily="34" charset="0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4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代碼管理</a:t>
            </a:r>
            <a:endParaRPr lang="zh-TW" altLang="en-GB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6864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>
                <a:solidFill>
                  <a:schemeClr val="tx2"/>
                </a:solidFill>
                <a:latin typeface="Arial Black" pitchFamily="34" charset="0"/>
                <a:ea typeface="新細明體" pitchFamily="18" charset="-120"/>
              </a:rPr>
              <a:t>Code Management</a:t>
            </a:r>
            <a:endParaRPr lang="en-GB" dirty="0">
              <a:solidFill>
                <a:schemeClr val="tx2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0" name="Rectangle 2"/>
          <p:cNvSpPr>
            <a:spLocks noGrp="1" noChangeArrowheads="1"/>
          </p:cNvSpPr>
          <p:nvPr>
            <p:ph type="title"/>
          </p:nvPr>
        </p:nvSpPr>
        <p:spPr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r>
              <a:rPr lang="zh-TW" altLang="en-US">
                <a:latin typeface="標楷體" pitchFamily="65" charset="-120"/>
                <a:ea typeface="標楷體" pitchFamily="65" charset="-120"/>
              </a:rPr>
              <a:t>代碼表</a:t>
            </a:r>
            <a:endParaRPr lang="en-GB" altLang="en-US">
              <a:latin typeface="標楷體" pitchFamily="65" charset="-120"/>
              <a:ea typeface="標楷體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97" y="1862340"/>
            <a:ext cx="8743950" cy="40671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矩形 1"/>
          <p:cNvSpPr/>
          <p:nvPr/>
        </p:nvSpPr>
        <p:spPr bwMode="auto">
          <a:xfrm>
            <a:off x="4000500" y="2981326"/>
            <a:ext cx="3200400" cy="2948190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kumimoji="0" lang="zh-TW" altLang="en-US" sz="20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  <p:sp>
        <p:nvSpPr>
          <p:cNvPr id="3" name="直線圖說文字 1 2"/>
          <p:cNvSpPr/>
          <p:nvPr/>
        </p:nvSpPr>
        <p:spPr bwMode="auto">
          <a:xfrm>
            <a:off x="5324477" y="2085975"/>
            <a:ext cx="1533524" cy="390525"/>
          </a:xfrm>
          <a:prstGeom prst="borderCallout1">
            <a:avLst>
              <a:gd name="adj1" fmla="val 107807"/>
              <a:gd name="adj2" fmla="val 21818"/>
              <a:gd name="adj3" fmla="val 225480"/>
              <a:gd name="adj4" fmla="val -16999"/>
            </a:avLst>
          </a:prstGeom>
          <a:noFill/>
          <a:ln w="25400">
            <a:solidFill>
              <a:srgbClr val="FF0000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r>
              <a:rPr lang="zh-TW" altLang="en-US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選取代碼表</a:t>
            </a:r>
            <a:endParaRPr kumimoji="0" lang="zh-TW" altLang="en-US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922037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4" name="Rectangle 2"/>
          <p:cNvSpPr>
            <a:spLocks noGrp="1" noChangeArrowheads="1"/>
          </p:cNvSpPr>
          <p:nvPr>
            <p:ph type="title"/>
          </p:nvPr>
        </p:nvSpPr>
        <p:spPr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r>
              <a:rPr lang="zh-TW" altLang="en-GB">
                <a:latin typeface="標楷體" pitchFamily="65" charset="-120"/>
                <a:ea typeface="標楷體" pitchFamily="65" charset="-120"/>
              </a:rPr>
              <a:t>更新代碼表</a:t>
            </a:r>
          </a:p>
        </p:txBody>
      </p:sp>
      <p:sp>
        <p:nvSpPr>
          <p:cNvPr id="371749" name="Text Box 37"/>
          <p:cNvSpPr txBox="1">
            <a:spLocks noChangeArrowheads="1"/>
          </p:cNvSpPr>
          <p:nvPr/>
        </p:nvSpPr>
        <p:spPr bwMode="auto">
          <a:xfrm>
            <a:off x="719847" y="1671638"/>
            <a:ext cx="7384341" cy="3419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60363" indent="-360363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544513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>
              <a:lnSpc>
                <a:spcPct val="110000"/>
              </a:lnSpc>
              <a:spcBef>
                <a:spcPct val="10000"/>
              </a:spcBef>
              <a:buClr>
                <a:schemeClr val="tx2"/>
              </a:buClr>
              <a:buSzTx/>
              <a:buFont typeface="Wingdings" pitchFamily="2" charset="2"/>
              <a:buChar char="§"/>
            </a:pPr>
            <a:endParaRPr kumimoji="0" lang="zh-TW" altLang="en-US" sz="500" dirty="0">
              <a:solidFill>
                <a:schemeClr val="tx2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lnSpc>
                <a:spcPct val="110000"/>
              </a:lnSpc>
              <a:spcBef>
                <a:spcPct val="10000"/>
              </a:spcBef>
              <a:buClr>
                <a:schemeClr val="tx2"/>
              </a:buClr>
              <a:buSzTx/>
              <a:buFont typeface="Wingdings" pitchFamily="2" charset="2"/>
              <a:buChar char="§"/>
            </a:pPr>
            <a:r>
              <a:rPr kumimoji="0" lang="zh-TW" altLang="en-US" sz="2800" dirty="0" smtClean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可將</a:t>
            </a:r>
            <a:r>
              <a:rPr kumimoji="0" lang="zh-TW" altLang="en-US" sz="2800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代碼設</a:t>
            </a:r>
            <a:r>
              <a:rPr kumimoji="0" lang="zh-TW" altLang="en-US" sz="2800" dirty="0" smtClean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爲</a:t>
            </a:r>
            <a:r>
              <a:rPr kumimoji="0" lang="zh-TW" altLang="en-US" sz="2800" dirty="0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啟動</a:t>
            </a:r>
            <a:r>
              <a:rPr kumimoji="0" lang="zh-TW" altLang="en-US" sz="2800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或</a:t>
            </a:r>
            <a:r>
              <a:rPr kumimoji="0" lang="zh-TW" altLang="en-US" sz="2800" dirty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不啟動</a:t>
            </a:r>
            <a:endParaRPr kumimoji="0" lang="en-US" altLang="zh-TW" sz="2800" dirty="0" smtClean="0">
              <a:solidFill>
                <a:srgbClr val="00B050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lnSpc>
                <a:spcPct val="110000"/>
              </a:lnSpc>
              <a:spcBef>
                <a:spcPct val="10000"/>
              </a:spcBef>
              <a:buClr>
                <a:schemeClr val="tx2"/>
              </a:buClr>
              <a:buSzTx/>
              <a:buFont typeface="Wingdings" pitchFamily="2" charset="2"/>
              <a:buChar char="§"/>
            </a:pPr>
            <a:endParaRPr kumimoji="0" lang="en-US" altLang="zh-TW" sz="500" dirty="0">
              <a:solidFill>
                <a:schemeClr val="tx2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lnSpc>
                <a:spcPct val="110000"/>
              </a:lnSpc>
              <a:spcBef>
                <a:spcPct val="10000"/>
              </a:spcBef>
              <a:buClr>
                <a:schemeClr val="tx2"/>
              </a:buClr>
              <a:buSzTx/>
              <a:buFont typeface="Wingdings" pitchFamily="2" charset="2"/>
              <a:buChar char="§"/>
            </a:pPr>
            <a:r>
              <a:rPr kumimoji="0" lang="zh-TW" altLang="en-US" sz="2800" dirty="0" smtClean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可</a:t>
            </a:r>
            <a:r>
              <a:rPr kumimoji="0" lang="zh-TW" altLang="en-US" sz="2800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更新</a:t>
            </a:r>
            <a:r>
              <a:rPr kumimoji="0" lang="zh-TW" altLang="en-US" sz="2800" dirty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學校類別</a:t>
            </a:r>
            <a:r>
              <a:rPr kumimoji="0" lang="zh-TW" altLang="en-US" sz="2800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代碼</a:t>
            </a:r>
            <a:r>
              <a:rPr kumimoji="0" lang="zh-TW" altLang="en-US" sz="2800" dirty="0" smtClean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表：</a:t>
            </a:r>
            <a:endParaRPr kumimoji="0" lang="en-US" altLang="zh-TW" sz="2800" dirty="0" smtClean="0">
              <a:solidFill>
                <a:schemeClr val="tx2"/>
              </a:solidFill>
              <a:latin typeface="標楷體" pitchFamily="65" charset="-120"/>
              <a:ea typeface="標楷體" pitchFamily="65" charset="-120"/>
            </a:endParaRPr>
          </a:p>
          <a:p>
            <a:pPr marL="361950" indent="-361950">
              <a:lnSpc>
                <a:spcPct val="110000"/>
              </a:lnSpc>
              <a:spcBef>
                <a:spcPct val="10000"/>
              </a:spcBef>
              <a:buClr>
                <a:schemeClr val="tx2"/>
              </a:buClr>
              <a:buSzTx/>
              <a:tabLst>
                <a:tab pos="361950" algn="l"/>
              </a:tabLst>
            </a:pPr>
            <a:r>
              <a:rPr kumimoji="0" lang="en-US" altLang="zh-TW" sz="2800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	</a:t>
            </a:r>
            <a:r>
              <a:rPr kumimoji="0" lang="zh-TW" altLang="en-US" sz="2500" dirty="0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只有</a:t>
            </a:r>
            <a:r>
              <a:rPr kumimoji="0" lang="zh-TW" altLang="en-US" sz="2500" dirty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系統管理員或擁有權限的用戶才</a:t>
            </a:r>
            <a:r>
              <a:rPr kumimoji="0" lang="zh-TW" altLang="en-US" sz="2500" dirty="0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可使用</a:t>
            </a:r>
            <a:r>
              <a:rPr kumimoji="0" lang="zh-TW" altLang="en-US" sz="2500" dirty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增新及更新</a:t>
            </a:r>
            <a:r>
              <a:rPr kumimoji="0" lang="zh-TW" altLang="en-US" sz="2500" dirty="0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功能</a:t>
            </a:r>
            <a:endParaRPr kumimoji="0" lang="en-US" altLang="zh-TW" sz="2500" dirty="0" smtClean="0">
              <a:solidFill>
                <a:srgbClr val="0070C0"/>
              </a:solidFill>
              <a:latin typeface="標楷體" pitchFamily="65" charset="-120"/>
              <a:ea typeface="標楷體" pitchFamily="65" charset="-120"/>
            </a:endParaRPr>
          </a:p>
          <a:p>
            <a:pPr marL="361950" indent="-361950">
              <a:lnSpc>
                <a:spcPct val="110000"/>
              </a:lnSpc>
              <a:spcBef>
                <a:spcPct val="10000"/>
              </a:spcBef>
              <a:buClr>
                <a:schemeClr val="tx2"/>
              </a:buClr>
              <a:buSzTx/>
              <a:tabLst>
                <a:tab pos="361950" algn="l"/>
              </a:tabLst>
            </a:pPr>
            <a:endParaRPr kumimoji="0" lang="zh-TW" altLang="en-US" sz="500" dirty="0">
              <a:solidFill>
                <a:schemeClr val="tx2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lnSpc>
                <a:spcPct val="110000"/>
              </a:lnSpc>
              <a:spcBef>
                <a:spcPct val="10000"/>
              </a:spcBef>
              <a:buClr>
                <a:schemeClr val="tx2"/>
              </a:buClr>
              <a:buSzTx/>
              <a:buFont typeface="Wingdings" pitchFamily="2" charset="2"/>
              <a:buChar char="§"/>
            </a:pPr>
            <a:endParaRPr kumimoji="0" lang="zh-TW" altLang="en-US" sz="500" dirty="0">
              <a:solidFill>
                <a:schemeClr val="tx2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lnSpc>
                <a:spcPct val="110000"/>
              </a:lnSpc>
              <a:spcBef>
                <a:spcPct val="10000"/>
              </a:spcBef>
              <a:buClr>
                <a:schemeClr val="tx2"/>
              </a:buClr>
              <a:buSzTx/>
              <a:buFont typeface="Wingdings" pitchFamily="2" charset="2"/>
              <a:buChar char="§"/>
            </a:pPr>
            <a:r>
              <a:rPr kumimoji="0" lang="zh-TW" altLang="en-US" sz="2800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新增代碼後，只能更</a:t>
            </a:r>
            <a:r>
              <a:rPr kumimoji="0" lang="zh-TW" altLang="en-US" sz="2800" dirty="0" smtClean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改啟</a:t>
            </a:r>
            <a:r>
              <a:rPr kumimoji="0" lang="zh-TW" altLang="en-US" sz="2800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動狀態，但</a:t>
            </a:r>
            <a:r>
              <a:rPr kumimoji="0" lang="zh-TW" altLang="en-US" sz="28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不</a:t>
            </a:r>
            <a:r>
              <a:rPr kumimoji="0" lang="zh-TW" altLang="en-US" sz="28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能刪</a:t>
            </a:r>
            <a:r>
              <a:rPr kumimoji="0" lang="zh-TW" altLang="en-US" sz="28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除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621" y="1762125"/>
            <a:ext cx="7772400" cy="2190750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385081" name="Group 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510513"/>
              </p:ext>
            </p:extLst>
          </p:nvPr>
        </p:nvGraphicFramePr>
        <p:xfrm>
          <a:off x="754063" y="4117975"/>
          <a:ext cx="7710487" cy="1331913"/>
        </p:xfrm>
        <a:graphic>
          <a:graphicData uri="http://schemas.openxmlformats.org/drawingml/2006/table">
            <a:tbl>
              <a:tblPr/>
              <a:tblGrid>
                <a:gridCol w="21002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17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11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10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30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747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功能</a:t>
                      </a:r>
                      <a:endParaRPr kumimoji="0" lang="en-GB" altLang="zh-TW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編碼</a:t>
                      </a:r>
                      <a:endParaRPr kumimoji="0" lang="en-GB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增新</a:t>
                      </a:r>
                      <a:endParaRPr kumimoji="0" lang="en-GB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更新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刪除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啟動 / 不啟動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教育局代碼表</a:t>
                      </a:r>
                      <a:endParaRPr kumimoji="0" lang="en-GB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沒有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沒有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沒有</a:t>
                      </a:r>
                      <a:endParaRPr kumimoji="0" lang="en-GB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有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85068" name="Rectangle 4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zh-TW" altLang="en-GB" dirty="0" smtClean="0">
                <a:latin typeface="標楷體" pitchFamily="65" charset="-120"/>
                <a:ea typeface="標楷體" pitchFamily="65" charset="-120"/>
              </a:rPr>
              <a:t>編修教育局代碼表</a:t>
            </a:r>
            <a:endParaRPr lang="zh-TW" altLang="en-GB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85075" name="Line 51"/>
          <p:cNvSpPr>
            <a:spLocks noChangeShapeType="1"/>
          </p:cNvSpPr>
          <p:nvPr/>
        </p:nvSpPr>
        <p:spPr bwMode="auto">
          <a:xfrm flipH="1">
            <a:off x="7232989" y="1637425"/>
            <a:ext cx="146050" cy="901494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HK" altLang="en-US"/>
          </a:p>
        </p:txBody>
      </p:sp>
      <p:sp>
        <p:nvSpPr>
          <p:cNvPr id="385076" name="Rectangle 52"/>
          <p:cNvSpPr>
            <a:spLocks noChangeArrowheads="1"/>
          </p:cNvSpPr>
          <p:nvPr/>
        </p:nvSpPr>
        <p:spPr bwMode="auto">
          <a:xfrm>
            <a:off x="6915150" y="2538918"/>
            <a:ext cx="718703" cy="1205935"/>
          </a:xfrm>
          <a:prstGeom prst="rect">
            <a:avLst/>
          </a:prstGeom>
          <a:noFill/>
          <a:ln w="38100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HK" altLang="en-US"/>
          </a:p>
        </p:txBody>
      </p:sp>
      <p:sp>
        <p:nvSpPr>
          <p:cNvPr id="385079" name="Text Box 55"/>
          <p:cNvSpPr txBox="1">
            <a:spLocks noChangeArrowheads="1"/>
          </p:cNvSpPr>
          <p:nvPr/>
        </p:nvSpPr>
        <p:spPr bwMode="auto">
          <a:xfrm>
            <a:off x="642938" y="5454650"/>
            <a:ext cx="7343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TW" sz="2400" dirty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sz="2400" dirty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註 </a:t>
            </a:r>
            <a:r>
              <a:rPr lang="en-US" altLang="zh-TW" sz="2400" dirty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: </a:t>
            </a:r>
            <a:r>
              <a:rPr lang="zh-TW" altLang="en-US" sz="2400" dirty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教育局可按需要設定某代碼為過期</a:t>
            </a:r>
            <a:r>
              <a:rPr lang="en-US" altLang="zh-TW" sz="2400" dirty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)</a:t>
            </a:r>
            <a:endParaRPr lang="en-GB" sz="2400" dirty="0">
              <a:solidFill>
                <a:srgbClr val="0070C0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85074" name="Text Box 50"/>
          <p:cNvSpPr txBox="1">
            <a:spLocks noChangeArrowheads="1"/>
          </p:cNvSpPr>
          <p:nvPr/>
        </p:nvSpPr>
        <p:spPr bwMode="auto">
          <a:xfrm>
            <a:off x="6261218" y="1231024"/>
            <a:ext cx="2509837" cy="4064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99CCFF">
                  <a:alpha val="50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dirty="0">
                <a:solidFill>
                  <a:schemeClr val="tx2"/>
                </a:solidFill>
              </a:rPr>
              <a:t>A – </a:t>
            </a:r>
            <a:r>
              <a:rPr lang="zh-TW" altLang="en-US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啟動</a:t>
            </a:r>
            <a:r>
              <a:rPr lang="zh-TW" altLang="en-US" dirty="0">
                <a:solidFill>
                  <a:schemeClr val="tx2"/>
                </a:solidFill>
              </a:rPr>
              <a:t> </a:t>
            </a:r>
            <a:r>
              <a:rPr lang="en-US" altLang="zh-TW" dirty="0">
                <a:solidFill>
                  <a:schemeClr val="tx2"/>
                </a:solidFill>
              </a:rPr>
              <a:t>;  I - </a:t>
            </a:r>
            <a:r>
              <a:rPr lang="zh-TW" altLang="en-US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不啟動</a:t>
            </a:r>
            <a:endParaRPr lang="zh-TW" altLang="en-GB" dirty="0">
              <a:solidFill>
                <a:schemeClr val="tx2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9" name="Rectangle 52"/>
          <p:cNvSpPr>
            <a:spLocks noChangeArrowheads="1"/>
          </p:cNvSpPr>
          <p:nvPr/>
        </p:nvSpPr>
        <p:spPr bwMode="auto">
          <a:xfrm>
            <a:off x="7653814" y="2040547"/>
            <a:ext cx="882207" cy="230128"/>
          </a:xfrm>
          <a:prstGeom prst="rect">
            <a:avLst/>
          </a:prstGeom>
          <a:noFill/>
          <a:ln w="38100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HK" alt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1245" y="4974336"/>
            <a:ext cx="7461649" cy="17936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5075" grpId="0" animBg="1"/>
      <p:bldP spid="385076" grpId="0" animBg="1"/>
      <p:bldP spid="385079" grpId="0"/>
      <p:bldP spid="38507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06868" y="2730500"/>
            <a:ext cx="6058852" cy="762000"/>
          </a:xfrm>
        </p:spPr>
        <p:txBody>
          <a:bodyPr/>
          <a:lstStyle/>
          <a:p>
            <a:pPr algn="ctr"/>
            <a:r>
              <a:rPr lang="zh-TW" altLang="en-US" dirty="0" smtClean="0"/>
              <a:t>練習一</a:t>
            </a:r>
            <a:r>
              <a:rPr lang="en-US" altLang="zh-TW" dirty="0"/>
              <a:t/>
            </a:r>
            <a:br>
              <a:rPr lang="en-US" altLang="zh-TW" dirty="0"/>
            </a:br>
            <a:r>
              <a:rPr lang="zh-TW" altLang="en-US" dirty="0" smtClean="0"/>
              <a:t>編修</a:t>
            </a:r>
            <a:r>
              <a:rPr lang="zh-TW" altLang="en-US" dirty="0"/>
              <a:t>教育局代碼表</a:t>
            </a:r>
            <a:endParaRPr lang="zh-HK" altLang="en-US" dirty="0"/>
          </a:p>
        </p:txBody>
      </p:sp>
    </p:spTree>
    <p:extLst>
      <p:ext uri="{BB962C8B-B14F-4D97-AF65-F5344CB8AC3E}">
        <p14:creationId xmlns:p14="http://schemas.microsoft.com/office/powerpoint/2010/main" val="29088489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練習一</a:t>
            </a:r>
            <a:endParaRPr lang="zh-HK" altLang="en-US" dirty="0"/>
          </a:p>
        </p:txBody>
      </p:sp>
      <p:sp>
        <p:nvSpPr>
          <p:cNvPr id="4" name="內容版面配置區 2"/>
          <p:cNvSpPr txBox="1">
            <a:spLocks/>
          </p:cNvSpPr>
          <p:nvPr/>
        </p:nvSpPr>
        <p:spPr bwMode="auto">
          <a:xfrm>
            <a:off x="-39904" y="1385754"/>
            <a:ext cx="4450557" cy="4520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n"/>
              <a:defRPr sz="2800">
                <a:solidFill>
                  <a:srgbClr val="660066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defRPr sz="2400">
                <a:solidFill>
                  <a:srgbClr val="9900CC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rgbClr val="6600CC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5000"/>
              <a:buFont typeface="Wingdings" pitchFamily="2" charset="2"/>
              <a:buChar char="n"/>
              <a:defRPr>
                <a:solidFill>
                  <a:srgbClr val="333399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lvl="1"/>
            <a:r>
              <a:rPr lang="en-US" altLang="zh-TW" sz="2000" b="0" kern="0" dirty="0" smtClean="0"/>
              <a:t>(1)</a:t>
            </a:r>
            <a:r>
              <a:rPr lang="zh-TW" altLang="en-US" sz="2000" b="0" kern="0" dirty="0" smtClean="0"/>
              <a:t> 代碼管理 </a:t>
            </a:r>
            <a:r>
              <a:rPr lang="en-US" altLang="zh-TW" sz="2000" b="0" kern="0" dirty="0" smtClean="0"/>
              <a:t>&gt;  </a:t>
            </a:r>
            <a:r>
              <a:rPr lang="zh-TW" altLang="en-US" sz="2000" b="0" kern="0" dirty="0" smtClean="0"/>
              <a:t>編修代碼表 </a:t>
            </a:r>
            <a:r>
              <a:rPr lang="en-US" altLang="zh-TW" sz="2000" b="0" kern="0" dirty="0" smtClean="0"/>
              <a:t>&gt;</a:t>
            </a:r>
            <a:r>
              <a:rPr lang="zh-TW" altLang="en-US" sz="2000" b="0" kern="0" dirty="0" smtClean="0"/>
              <a:t> </a:t>
            </a:r>
            <a:r>
              <a:rPr lang="zh-HK" altLang="en-US" sz="2000" b="0" kern="0" dirty="0" smtClean="0"/>
              <a:t>「</a:t>
            </a:r>
            <a:r>
              <a:rPr lang="zh-TW" altLang="en-US" sz="2000" b="0" kern="0" dirty="0" smtClean="0"/>
              <a:t>區議會</a:t>
            </a:r>
            <a:r>
              <a:rPr lang="zh-HK" altLang="en-US" sz="2000" b="0" kern="0" dirty="0" smtClean="0"/>
              <a:t>」</a:t>
            </a:r>
            <a:r>
              <a:rPr lang="zh-TW" altLang="en-US" sz="2000" b="0" kern="0" dirty="0" smtClean="0"/>
              <a:t>代碼表 </a:t>
            </a:r>
            <a:r>
              <a:rPr lang="en-US" altLang="zh-TW" sz="2000" b="0" kern="0" dirty="0" smtClean="0"/>
              <a:t>&gt;</a:t>
            </a:r>
            <a:r>
              <a:rPr lang="zh-TW" altLang="en-US" sz="2000" b="0" kern="0" dirty="0" smtClean="0"/>
              <a:t>任意更改數個代碼的狀態 </a:t>
            </a:r>
            <a:r>
              <a:rPr lang="en-US" altLang="zh-TW" sz="2000" b="0" kern="0" dirty="0" smtClean="0"/>
              <a:t>(A</a:t>
            </a:r>
            <a:r>
              <a:rPr lang="zh-TW" altLang="en-US" sz="2000" b="0" kern="0" dirty="0" smtClean="0"/>
              <a:t> </a:t>
            </a:r>
            <a:r>
              <a:rPr lang="en-US" altLang="zh-TW" sz="2000" b="0" kern="0" dirty="0" smtClean="0"/>
              <a:t>/</a:t>
            </a:r>
            <a:r>
              <a:rPr lang="zh-TW" altLang="en-US" sz="2000" b="0" kern="0" dirty="0" smtClean="0"/>
              <a:t> </a:t>
            </a:r>
            <a:r>
              <a:rPr lang="en-US" altLang="zh-TW" sz="2000" b="0" kern="0" dirty="0" smtClean="0"/>
              <a:t>I</a:t>
            </a:r>
            <a:r>
              <a:rPr lang="zh-TW" altLang="en-US" sz="2000" b="0" kern="0" dirty="0" smtClean="0"/>
              <a:t> </a:t>
            </a:r>
            <a:r>
              <a:rPr lang="en-US" altLang="zh-TW" sz="2000" b="0" kern="0" dirty="0" smtClean="0"/>
              <a:t>)</a:t>
            </a:r>
            <a:endParaRPr lang="zh-HK" altLang="en-US" sz="2000" b="0" kern="0" dirty="0" smtClean="0"/>
          </a:p>
          <a:p>
            <a:pPr lvl="1"/>
            <a:endParaRPr lang="en-US" altLang="zh-TW" b="0" kern="0" dirty="0" smtClean="0"/>
          </a:p>
          <a:p>
            <a:endParaRPr lang="en-US" altLang="zh-HK" b="0" kern="0" dirty="0" smtClean="0"/>
          </a:p>
          <a:p>
            <a:endParaRPr lang="zh-HK" altLang="en-US" b="0" kern="0" dirty="0"/>
          </a:p>
        </p:txBody>
      </p:sp>
      <p:grpSp>
        <p:nvGrpSpPr>
          <p:cNvPr id="5" name="群組 4"/>
          <p:cNvGrpSpPr/>
          <p:nvPr/>
        </p:nvGrpSpPr>
        <p:grpSpPr>
          <a:xfrm>
            <a:off x="624259" y="2534177"/>
            <a:ext cx="4008747" cy="3997252"/>
            <a:chOff x="2542903" y="2811544"/>
            <a:chExt cx="3708762" cy="3494412"/>
          </a:xfrm>
        </p:grpSpPr>
        <p:pic>
          <p:nvPicPr>
            <p:cNvPr id="6" name="圖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42903" y="2811544"/>
              <a:ext cx="3708762" cy="3494412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 bwMode="auto">
            <a:xfrm>
              <a:off x="5677989" y="3204754"/>
              <a:ext cx="573676" cy="2821576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buNone/>
                <a:tabLst/>
              </a:pPr>
              <a:endParaRPr kumimoji="0" lang="zh-HK" altLang="en-US" sz="2000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Trebuchet MS" pitchFamily="34" charset="0"/>
                <a:ea typeface="新細明體" pitchFamily="18" charset="-120"/>
              </a:endParaRPr>
            </a:p>
          </p:txBody>
        </p:sp>
      </p:grpSp>
      <p:sp>
        <p:nvSpPr>
          <p:cNvPr id="8" name="內容版面配置區 2"/>
          <p:cNvSpPr txBox="1">
            <a:spLocks/>
          </p:cNvSpPr>
          <p:nvPr/>
        </p:nvSpPr>
        <p:spPr bwMode="auto">
          <a:xfrm>
            <a:off x="4229916" y="1310642"/>
            <a:ext cx="4914084" cy="4416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n"/>
              <a:defRPr sz="2800">
                <a:solidFill>
                  <a:srgbClr val="660066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defRPr sz="2400">
                <a:solidFill>
                  <a:srgbClr val="9900CC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rgbClr val="6600CC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5000"/>
              <a:buFont typeface="Wingdings" pitchFamily="2" charset="2"/>
              <a:buChar char="n"/>
              <a:defRPr>
                <a:solidFill>
                  <a:srgbClr val="333399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lvl="1"/>
            <a:r>
              <a:rPr lang="en-US" altLang="zh-TW" sz="2000" b="0" kern="0" dirty="0" smtClean="0"/>
              <a:t>(2)</a:t>
            </a:r>
            <a:r>
              <a:rPr lang="zh-TW" altLang="en-US" sz="2000" b="0" kern="0" dirty="0"/>
              <a:t>學生資料 </a:t>
            </a:r>
            <a:r>
              <a:rPr lang="en-US" altLang="zh-TW" sz="2000" b="0" kern="0" dirty="0"/>
              <a:t>&gt;   </a:t>
            </a:r>
            <a:r>
              <a:rPr lang="zh-TW" altLang="en-US" sz="2000" b="0" kern="0" dirty="0"/>
              <a:t>註冊 </a:t>
            </a:r>
            <a:r>
              <a:rPr lang="en-US" altLang="zh-TW" sz="2000" b="0" kern="0" dirty="0"/>
              <a:t>&gt;   </a:t>
            </a:r>
            <a:r>
              <a:rPr lang="zh-TW" altLang="en-US" sz="2000" b="0" kern="0" dirty="0"/>
              <a:t>個別註冊 </a:t>
            </a:r>
            <a:r>
              <a:rPr lang="en-US" altLang="zh-TW" sz="2000" b="0" kern="0" dirty="0" smtClean="0"/>
              <a:t>&gt;</a:t>
            </a:r>
            <a:r>
              <a:rPr lang="zh-HK" altLang="en-US" sz="2000" b="0" kern="0" dirty="0"/>
              <a:t>「</a:t>
            </a:r>
            <a:r>
              <a:rPr lang="zh-TW" altLang="en-US" sz="2000" b="0" kern="0" dirty="0" smtClean="0"/>
              <a:t>家居</a:t>
            </a:r>
            <a:r>
              <a:rPr lang="zh-TW" altLang="en-US" sz="2000" b="0" kern="0" dirty="0"/>
              <a:t>區議會</a:t>
            </a:r>
            <a:r>
              <a:rPr lang="zh-TW" altLang="en-US" sz="2000" b="0" kern="0" dirty="0" smtClean="0"/>
              <a:t>分區</a:t>
            </a:r>
            <a:r>
              <a:rPr lang="zh-HK" altLang="en-US" sz="2000" b="0" kern="0" dirty="0" smtClean="0"/>
              <a:t>」</a:t>
            </a:r>
            <a:r>
              <a:rPr lang="zh-TW" altLang="en-US" sz="2000" b="0" kern="0" dirty="0" smtClean="0"/>
              <a:t>下拉表</a:t>
            </a:r>
            <a:endParaRPr lang="en-US" altLang="zh-TW" sz="2000" b="0" kern="0" dirty="0" smtClean="0"/>
          </a:p>
          <a:p>
            <a:endParaRPr lang="en-US" altLang="zh-HK" b="0" kern="0" dirty="0" smtClean="0"/>
          </a:p>
          <a:p>
            <a:endParaRPr lang="zh-HK" altLang="en-US" b="0" kern="0" dirty="0"/>
          </a:p>
        </p:txBody>
      </p:sp>
      <p:grpSp>
        <p:nvGrpSpPr>
          <p:cNvPr id="16" name="群組 15"/>
          <p:cNvGrpSpPr/>
          <p:nvPr/>
        </p:nvGrpSpPr>
        <p:grpSpPr>
          <a:xfrm>
            <a:off x="5271398" y="2746858"/>
            <a:ext cx="3658290" cy="3725698"/>
            <a:chOff x="5131592" y="3366902"/>
            <a:chExt cx="3109597" cy="2972938"/>
          </a:xfrm>
        </p:grpSpPr>
        <p:pic>
          <p:nvPicPr>
            <p:cNvPr id="9" name="圖片 8"/>
            <p:cNvPicPr>
              <a:picLocks noChangeAspect="1"/>
            </p:cNvPicPr>
            <p:nvPr/>
          </p:nvPicPr>
          <p:blipFill rotWithShape="1">
            <a:blip r:embed="rId3"/>
            <a:srcRect r="42602"/>
            <a:stretch/>
          </p:blipFill>
          <p:spPr>
            <a:xfrm>
              <a:off x="5131592" y="3366902"/>
              <a:ext cx="3109597" cy="2972937"/>
            </a:xfrm>
            <a:prstGeom prst="rect">
              <a:avLst/>
            </a:prstGeom>
          </p:spPr>
        </p:pic>
        <p:sp>
          <p:nvSpPr>
            <p:cNvPr id="10" name="矩形 9"/>
            <p:cNvSpPr/>
            <p:nvPr/>
          </p:nvSpPr>
          <p:spPr bwMode="auto">
            <a:xfrm>
              <a:off x="6949440" y="4232366"/>
              <a:ext cx="679269" cy="2107474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buNone/>
                <a:tabLst/>
              </a:pPr>
              <a:endParaRPr kumimoji="0" lang="zh-HK" altLang="en-US" sz="2000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Trebuchet MS" pitchFamily="34" charset="0"/>
                <a:ea typeface="新細明體" pitchFamily="18" charset="-120"/>
              </a:endParaRPr>
            </a:p>
          </p:txBody>
        </p:sp>
      </p:grpSp>
      <p:sp>
        <p:nvSpPr>
          <p:cNvPr id="11" name="矩形 10"/>
          <p:cNvSpPr/>
          <p:nvPr/>
        </p:nvSpPr>
        <p:spPr bwMode="auto">
          <a:xfrm>
            <a:off x="5131591" y="4458789"/>
            <a:ext cx="772820" cy="174171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kumimoji="0" lang="zh-HK" altLang="en-US" sz="20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  <p:cxnSp>
        <p:nvCxnSpPr>
          <p:cNvPr id="13" name="直線接點 12"/>
          <p:cNvCxnSpPr>
            <a:stCxn id="10" idx="0"/>
          </p:cNvCxnSpPr>
          <p:nvPr/>
        </p:nvCxnSpPr>
        <p:spPr bwMode="auto">
          <a:xfrm flipH="1" flipV="1">
            <a:off x="7195696" y="2568030"/>
            <a:ext cx="613876" cy="1263431"/>
          </a:xfrm>
          <a:prstGeom prst="line">
            <a:avLst/>
          </a:prstGeom>
          <a:ln>
            <a:solidFill>
              <a:srgbClr val="FF0000"/>
            </a:solidFill>
          </a:ln>
          <a:ex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4" name="文字方塊 13"/>
          <p:cNvSpPr txBox="1"/>
          <p:nvPr/>
        </p:nvSpPr>
        <p:spPr>
          <a:xfrm>
            <a:off x="5379245" y="2100527"/>
            <a:ext cx="30185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800" dirty="0" smtClean="0">
                <a:solidFill>
                  <a:srgbClr val="FF0000"/>
                </a:solidFill>
              </a:rPr>
              <a:t>狀態為 </a:t>
            </a:r>
            <a:r>
              <a:rPr lang="en-US" altLang="zh-TW" sz="1800" dirty="0" smtClean="0">
                <a:solidFill>
                  <a:srgbClr val="FF0000"/>
                </a:solidFill>
              </a:rPr>
              <a:t>I</a:t>
            </a:r>
            <a:r>
              <a:rPr lang="zh-TW" altLang="en-US" sz="1800" dirty="0" smtClean="0">
                <a:solidFill>
                  <a:srgbClr val="FF0000"/>
                </a:solidFill>
              </a:rPr>
              <a:t> 的代碼，不會出現在這個下拉表中</a:t>
            </a:r>
            <a:endParaRPr lang="zh-HK" altLang="en-US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7389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897" y="1622224"/>
            <a:ext cx="8020484" cy="174443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90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GB" dirty="0" smtClean="0">
                <a:latin typeface="標楷體" pitchFamily="65" charset="-120"/>
                <a:ea typeface="標楷體" pitchFamily="65" charset="-120"/>
              </a:rPr>
              <a:t>編修</a:t>
            </a:r>
            <a:r>
              <a:rPr lang="zh-TW" altLang="en-GB" dirty="0">
                <a:latin typeface="標楷體" pitchFamily="65" charset="-120"/>
                <a:ea typeface="標楷體" pitchFamily="65" charset="-120"/>
              </a:rPr>
              <a:t>學校</a:t>
            </a:r>
            <a:r>
              <a:rPr lang="zh-TW" altLang="en-GB" dirty="0" smtClean="0">
                <a:latin typeface="標楷體" pitchFamily="65" charset="-120"/>
                <a:ea typeface="標楷體" pitchFamily="65" charset="-120"/>
              </a:rPr>
              <a:t>代碼</a:t>
            </a:r>
            <a:r>
              <a:rPr lang="zh-TW" altLang="en-GB" dirty="0">
                <a:latin typeface="標楷體" pitchFamily="65" charset="-120"/>
                <a:ea typeface="標楷體" pitchFamily="65" charset="-120"/>
              </a:rPr>
              <a:t>表</a:t>
            </a:r>
          </a:p>
        </p:txBody>
      </p:sp>
      <p:graphicFrame>
        <p:nvGraphicFramePr>
          <p:cNvPr id="390218" name="Group 7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3956983"/>
              </p:ext>
            </p:extLst>
          </p:nvPr>
        </p:nvGraphicFramePr>
        <p:xfrm>
          <a:off x="646258" y="3780385"/>
          <a:ext cx="7758113" cy="1353312"/>
        </p:xfrm>
        <a:graphic>
          <a:graphicData uri="http://schemas.openxmlformats.org/drawingml/2006/table">
            <a:tbl>
              <a:tblPr/>
              <a:tblGrid>
                <a:gridCol w="20097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31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92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58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382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556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功能</a:t>
                      </a:r>
                      <a:endParaRPr kumimoji="0" lang="en-GB" altLang="zh-TW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編碼</a:t>
                      </a:r>
                      <a:endParaRPr kumimoji="0" lang="en-GB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增新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更新</a:t>
                      </a:r>
                      <a:endParaRPr kumimoji="0" lang="en-GB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刪除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啟動</a:t>
                      </a: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 / </a:t>
                      </a:r>
                      <a:r>
                        <a:rPr kumimoji="0" lang="en-GB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不啟動</a:t>
                      </a:r>
                      <a:endParaRPr kumimoji="0" lang="en-GB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學校代碼表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有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有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沒有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有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90215" name="Rectangle 71"/>
          <p:cNvSpPr>
            <a:spLocks noChangeArrowheads="1"/>
          </p:cNvSpPr>
          <p:nvPr/>
        </p:nvSpPr>
        <p:spPr bwMode="auto">
          <a:xfrm>
            <a:off x="7815639" y="1937994"/>
            <a:ext cx="747395" cy="243232"/>
          </a:xfrm>
          <a:prstGeom prst="rect">
            <a:avLst/>
          </a:prstGeom>
          <a:noFill/>
          <a:ln w="38100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HK" altLang="en-US"/>
          </a:p>
        </p:txBody>
      </p:sp>
      <p:sp>
        <p:nvSpPr>
          <p:cNvPr id="390216" name="Rectangle 72"/>
          <p:cNvSpPr>
            <a:spLocks noChangeArrowheads="1"/>
          </p:cNvSpPr>
          <p:nvPr/>
        </p:nvSpPr>
        <p:spPr bwMode="auto">
          <a:xfrm>
            <a:off x="1257300" y="2435611"/>
            <a:ext cx="5137871" cy="450690"/>
          </a:xfrm>
          <a:prstGeom prst="rect">
            <a:avLst/>
          </a:prstGeom>
          <a:noFill/>
          <a:ln w="38100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HK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02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64" y="1151683"/>
            <a:ext cx="8861910" cy="2737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88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GB" dirty="0" smtClean="0">
                <a:latin typeface="標楷體" pitchFamily="65" charset="-120"/>
                <a:ea typeface="標楷體" pitchFamily="65" charset="-120"/>
              </a:rPr>
              <a:t>編修教育局</a:t>
            </a:r>
            <a:r>
              <a:rPr lang="en-GB" altLang="zh-TW" dirty="0">
                <a:latin typeface="標楷體" pitchFamily="65" charset="-120"/>
                <a:ea typeface="標楷體" pitchFamily="65" charset="-120"/>
              </a:rPr>
              <a:t>/</a:t>
            </a:r>
            <a:r>
              <a:rPr lang="zh-TW" altLang="en-GB" dirty="0">
                <a:latin typeface="標楷體" pitchFamily="65" charset="-120"/>
                <a:ea typeface="標楷體" pitchFamily="65" charset="-120"/>
              </a:rPr>
              <a:t>學</a:t>
            </a:r>
            <a:r>
              <a:rPr lang="zh-TW" altLang="en-GB" dirty="0" smtClean="0">
                <a:latin typeface="標楷體" pitchFamily="65" charset="-120"/>
                <a:ea typeface="標楷體" pitchFamily="65" charset="-120"/>
              </a:rPr>
              <a:t>校代</a:t>
            </a:r>
            <a:r>
              <a:rPr lang="zh-TW" altLang="en-GB" dirty="0">
                <a:latin typeface="標楷體" pitchFamily="65" charset="-120"/>
                <a:ea typeface="標楷體" pitchFamily="65" charset="-120"/>
              </a:rPr>
              <a:t>碼</a:t>
            </a:r>
            <a:r>
              <a:rPr lang="zh-TW" altLang="en-GB" dirty="0" smtClean="0">
                <a:latin typeface="標楷體" pitchFamily="65" charset="-120"/>
                <a:ea typeface="標楷體" pitchFamily="65" charset="-120"/>
              </a:rPr>
              <a:t>表</a:t>
            </a:r>
            <a:endParaRPr lang="zh-TW" altLang="en-GB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88175" name="Rectangle 79"/>
          <p:cNvSpPr>
            <a:spLocks noChangeArrowheads="1"/>
          </p:cNvSpPr>
          <p:nvPr/>
        </p:nvSpPr>
        <p:spPr bwMode="auto">
          <a:xfrm>
            <a:off x="7865805" y="1882446"/>
            <a:ext cx="572791" cy="1628311"/>
          </a:xfrm>
          <a:prstGeom prst="rect">
            <a:avLst/>
          </a:prstGeom>
          <a:noFill/>
          <a:ln w="38100" algn="ctr">
            <a:solidFill>
              <a:srgbClr val="FF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HK" altLang="en-US"/>
          </a:p>
        </p:txBody>
      </p:sp>
      <p:sp>
        <p:nvSpPr>
          <p:cNvPr id="388176" name="Rectangle 80"/>
          <p:cNvSpPr>
            <a:spLocks noChangeArrowheads="1"/>
          </p:cNvSpPr>
          <p:nvPr/>
        </p:nvSpPr>
        <p:spPr bwMode="auto">
          <a:xfrm>
            <a:off x="820227" y="1895198"/>
            <a:ext cx="5481637" cy="188118"/>
          </a:xfrm>
          <a:prstGeom prst="rect">
            <a:avLst/>
          </a:prstGeom>
          <a:noFill/>
          <a:ln w="38100" algn="ctr">
            <a:solidFill>
              <a:srgbClr val="FF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HK" altLang="en-US"/>
          </a:p>
        </p:txBody>
      </p:sp>
      <p:sp>
        <p:nvSpPr>
          <p:cNvPr id="388177" name="Rectangle 81"/>
          <p:cNvSpPr>
            <a:spLocks noChangeArrowheads="1"/>
          </p:cNvSpPr>
          <p:nvPr/>
        </p:nvSpPr>
        <p:spPr bwMode="auto">
          <a:xfrm>
            <a:off x="102464" y="3673837"/>
            <a:ext cx="489207" cy="215084"/>
          </a:xfrm>
          <a:prstGeom prst="rect">
            <a:avLst/>
          </a:prstGeom>
          <a:noFill/>
          <a:ln w="38100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HK" altLang="en-US"/>
          </a:p>
        </p:txBody>
      </p:sp>
      <p:sp>
        <p:nvSpPr>
          <p:cNvPr id="8" name="Rectangle 52"/>
          <p:cNvSpPr>
            <a:spLocks noChangeArrowheads="1"/>
          </p:cNvSpPr>
          <p:nvPr/>
        </p:nvSpPr>
        <p:spPr bwMode="auto">
          <a:xfrm>
            <a:off x="7991476" y="1364272"/>
            <a:ext cx="972898" cy="230128"/>
          </a:xfrm>
          <a:prstGeom prst="rect">
            <a:avLst/>
          </a:prstGeom>
          <a:noFill/>
          <a:ln w="38100" algn="ctr">
            <a:solidFill>
              <a:srgbClr val="FF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HK" altLang="en-US"/>
          </a:p>
        </p:txBody>
      </p:sp>
      <p:sp>
        <p:nvSpPr>
          <p:cNvPr id="9" name="Rectangle 80"/>
          <p:cNvSpPr>
            <a:spLocks noChangeArrowheads="1"/>
          </p:cNvSpPr>
          <p:nvPr/>
        </p:nvSpPr>
        <p:spPr bwMode="auto">
          <a:xfrm>
            <a:off x="820227" y="2907074"/>
            <a:ext cx="5481637" cy="603683"/>
          </a:xfrm>
          <a:prstGeom prst="rect">
            <a:avLst/>
          </a:prstGeom>
          <a:noFill/>
          <a:ln w="38100" algn="ctr">
            <a:solidFill>
              <a:srgbClr val="FF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HK" altLang="en-US"/>
          </a:p>
        </p:txBody>
      </p:sp>
      <p:graphicFrame>
        <p:nvGraphicFramePr>
          <p:cNvPr id="11" name="Group 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6213849"/>
              </p:ext>
            </p:extLst>
          </p:nvPr>
        </p:nvGraphicFramePr>
        <p:xfrm>
          <a:off x="251999" y="4179688"/>
          <a:ext cx="8712375" cy="1635125"/>
        </p:xfrm>
        <a:graphic>
          <a:graphicData uri="http://schemas.openxmlformats.org/drawingml/2006/table">
            <a:tbl>
              <a:tblPr/>
              <a:tblGrid>
                <a:gridCol w="17427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63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279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44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508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8421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TW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功能</a:t>
                      </a:r>
                      <a:endParaRPr kumimoji="0" lang="en-GB" altLang="zh-TW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編碼</a:t>
                      </a:r>
                      <a:endParaRPr kumimoji="0" lang="en-GB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增新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更新</a:t>
                      </a:r>
                      <a:endParaRPr kumimoji="0" lang="en-GB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刪除</a:t>
                      </a:r>
                      <a:endParaRPr kumimoji="0" lang="en-GB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啟動 / 不啟動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7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教育局</a:t>
                      </a:r>
                      <a:r>
                        <a:rPr kumimoji="0" lang="en-GB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/</a:t>
                      </a:r>
                      <a:r>
                        <a:rPr kumimoji="0" lang="en-GB" sz="2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學校代碼表</a:t>
                      </a:r>
                      <a:endParaRPr kumimoji="0" lang="en-GB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有(</a:t>
                      </a:r>
                      <a:r>
                        <a:rPr kumimoji="0" lang="zh-TW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只</a:t>
                      </a:r>
                      <a:r>
                        <a:rPr kumimoji="0" lang="en-GB" sz="2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限於學校代碼</a:t>
                      </a:r>
                      <a:r>
                        <a:rPr kumimoji="0" lang="en-GB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有(</a:t>
                      </a:r>
                      <a:r>
                        <a:rPr kumimoji="0" lang="zh-TW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只</a:t>
                      </a:r>
                      <a:r>
                        <a:rPr kumimoji="0" lang="en-GB" sz="2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限於學校代碼</a:t>
                      </a:r>
                      <a:r>
                        <a:rPr kumimoji="0" lang="en-GB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)</a:t>
                      </a:r>
                      <a:endParaRPr kumimoji="0" lang="en-GB" altLang="zh-TW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(</a:t>
                      </a:r>
                      <a:r>
                        <a:rPr kumimoji="0" lang="zh-TW" alt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科目代碼表除外</a:t>
                      </a:r>
                      <a:r>
                        <a:rPr kumimoji="0" lang="en-US" altLang="zh-TW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)</a:t>
                      </a:r>
                      <a:endParaRPr kumimoji="0" lang="en-GB" altLang="zh-TW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沒有</a:t>
                      </a:r>
                      <a:endParaRPr kumimoji="0" lang="en-GB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有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6061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8175" grpId="0" animBg="1"/>
      <p:bldP spid="388176" grpId="0" animBg="1"/>
      <p:bldP spid="388177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GB" smtClean="0">
                <a:latin typeface="標楷體" pitchFamily="65" charset="-120"/>
                <a:ea typeface="標楷體" pitchFamily="65" charset="-120"/>
              </a:rPr>
              <a:t>編修教育局</a:t>
            </a:r>
            <a:r>
              <a:rPr lang="en-GB" altLang="zh-TW" smtClean="0">
                <a:latin typeface="標楷體" pitchFamily="65" charset="-120"/>
                <a:ea typeface="標楷體" pitchFamily="65" charset="-120"/>
              </a:rPr>
              <a:t>/</a:t>
            </a:r>
            <a:r>
              <a:rPr lang="zh-TW" altLang="en-GB" smtClean="0">
                <a:latin typeface="標楷體" pitchFamily="65" charset="-120"/>
                <a:ea typeface="標楷體" pitchFamily="65" charset="-120"/>
              </a:rPr>
              <a:t>學校代碼表</a:t>
            </a:r>
            <a:endParaRPr lang="zh-TW" altLang="en-US" dirty="0"/>
          </a:p>
        </p:txBody>
      </p:sp>
      <p:sp>
        <p:nvSpPr>
          <p:cNvPr id="4" name="Text Box 37"/>
          <p:cNvSpPr txBox="1">
            <a:spLocks noChangeArrowheads="1"/>
          </p:cNvSpPr>
          <p:nvPr/>
        </p:nvSpPr>
        <p:spPr bwMode="auto">
          <a:xfrm>
            <a:off x="215022" y="1347788"/>
            <a:ext cx="7384341" cy="66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60363" indent="-360363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544513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>
              <a:lnSpc>
                <a:spcPct val="110000"/>
              </a:lnSpc>
              <a:spcBef>
                <a:spcPct val="10000"/>
              </a:spcBef>
              <a:buClr>
                <a:schemeClr val="tx2"/>
              </a:buClr>
              <a:buSzTx/>
              <a:buFont typeface="Wingdings" pitchFamily="2" charset="2"/>
              <a:buChar char="§"/>
            </a:pPr>
            <a:endParaRPr kumimoji="0" lang="zh-TW" altLang="en-US" sz="500" dirty="0">
              <a:solidFill>
                <a:schemeClr val="tx2"/>
              </a:solidFill>
              <a:latin typeface="標楷體" pitchFamily="65" charset="-120"/>
              <a:ea typeface="標楷體" pitchFamily="65" charset="-120"/>
            </a:endParaRPr>
          </a:p>
          <a:p>
            <a:pPr marL="0" indent="0">
              <a:lnSpc>
                <a:spcPct val="110000"/>
              </a:lnSpc>
              <a:spcBef>
                <a:spcPct val="10000"/>
              </a:spcBef>
              <a:buClr>
                <a:schemeClr val="tx2"/>
              </a:buClr>
              <a:buSzTx/>
            </a:pPr>
            <a:r>
              <a:rPr kumimoji="0" lang="zh-TW" altLang="en-US" sz="28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科目代碼表</a:t>
            </a:r>
            <a:r>
              <a:rPr kumimoji="0" lang="en-US" altLang="zh-TW" sz="28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—</a:t>
            </a:r>
            <a:r>
              <a:rPr kumimoji="0" lang="zh-TW" altLang="en-US" sz="28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用戶不可更新科目說明與簡稱</a:t>
            </a:r>
            <a:endParaRPr kumimoji="0" lang="en-US" altLang="zh-TW" sz="2800" dirty="0" smtClean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709" y="2340976"/>
            <a:ext cx="8709153" cy="2386874"/>
          </a:xfrm>
          <a:prstGeom prst="rect">
            <a:avLst/>
          </a:prstGeom>
        </p:spPr>
      </p:pic>
      <p:sp>
        <p:nvSpPr>
          <p:cNvPr id="11" name="Rectangle 80"/>
          <p:cNvSpPr>
            <a:spLocks noChangeArrowheads="1"/>
          </p:cNvSpPr>
          <p:nvPr/>
        </p:nvSpPr>
        <p:spPr bwMode="auto">
          <a:xfrm>
            <a:off x="342899" y="4032366"/>
            <a:ext cx="7597141" cy="524394"/>
          </a:xfrm>
          <a:prstGeom prst="rect">
            <a:avLst/>
          </a:prstGeom>
          <a:noFill/>
          <a:ln w="38100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HK" altLang="en-US"/>
          </a:p>
        </p:txBody>
      </p:sp>
      <p:cxnSp>
        <p:nvCxnSpPr>
          <p:cNvPr id="13" name="直線接點 12"/>
          <p:cNvCxnSpPr/>
          <p:nvPr/>
        </p:nvCxnSpPr>
        <p:spPr bwMode="auto">
          <a:xfrm flipH="1">
            <a:off x="4030980" y="4556760"/>
            <a:ext cx="215730" cy="502878"/>
          </a:xfrm>
          <a:prstGeom prst="line">
            <a:avLst/>
          </a:prstGeom>
          <a:ln>
            <a:solidFill>
              <a:srgbClr val="FF0000"/>
            </a:solidFill>
          </a:ln>
          <a:ex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8" name="Text Box 37"/>
          <p:cNvSpPr txBox="1">
            <a:spLocks noChangeArrowheads="1"/>
          </p:cNvSpPr>
          <p:nvPr/>
        </p:nvSpPr>
        <p:spPr bwMode="auto">
          <a:xfrm>
            <a:off x="2987750" y="4889996"/>
            <a:ext cx="2360538" cy="694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60363" indent="-360363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544513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>
              <a:lnSpc>
                <a:spcPct val="110000"/>
              </a:lnSpc>
              <a:spcBef>
                <a:spcPct val="10000"/>
              </a:spcBef>
              <a:buClr>
                <a:schemeClr val="tx2"/>
              </a:buClr>
              <a:buSzTx/>
              <a:buFont typeface="Wingdings" pitchFamily="2" charset="2"/>
              <a:buChar char="§"/>
            </a:pPr>
            <a:endParaRPr kumimoji="0" lang="zh-TW" altLang="en-US" sz="500" dirty="0">
              <a:solidFill>
                <a:schemeClr val="tx2"/>
              </a:solidFill>
              <a:latin typeface="標楷體" pitchFamily="65" charset="-120"/>
              <a:ea typeface="標楷體" pitchFamily="65" charset="-120"/>
            </a:endParaRPr>
          </a:p>
          <a:p>
            <a:pPr marL="0" indent="0">
              <a:lnSpc>
                <a:spcPct val="110000"/>
              </a:lnSpc>
              <a:spcBef>
                <a:spcPct val="10000"/>
              </a:spcBef>
              <a:buClr>
                <a:schemeClr val="tx2"/>
              </a:buClr>
              <a:buSzTx/>
            </a:pPr>
            <a:r>
              <a:rPr kumimoji="0" lang="zh-TW" altLang="en-US" sz="28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不可更改資料</a:t>
            </a:r>
            <a:endParaRPr kumimoji="0" lang="en-US" altLang="zh-TW" sz="2800" dirty="0" smtClean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83324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325880" y="2799080"/>
            <a:ext cx="7078980" cy="762000"/>
          </a:xfrm>
        </p:spPr>
        <p:txBody>
          <a:bodyPr/>
          <a:lstStyle/>
          <a:p>
            <a:pPr algn="ctr"/>
            <a:r>
              <a:rPr lang="zh-TW" altLang="en-US" dirty="0" smtClean="0"/>
              <a:t>練習二</a:t>
            </a:r>
            <a:r>
              <a:rPr lang="en-US" altLang="zh-TW" dirty="0"/>
              <a:t/>
            </a:r>
            <a:br>
              <a:rPr lang="en-US" altLang="zh-TW" dirty="0"/>
            </a:br>
            <a:r>
              <a:rPr lang="zh-TW" altLang="en-US" dirty="0" smtClean="0"/>
              <a:t>編修</a:t>
            </a:r>
            <a:r>
              <a:rPr lang="zh-TW" altLang="en-US" dirty="0"/>
              <a:t>教育局</a:t>
            </a:r>
            <a:r>
              <a:rPr lang="en-US" altLang="zh-TW" dirty="0"/>
              <a:t>/</a:t>
            </a:r>
            <a:r>
              <a:rPr lang="zh-TW" altLang="en-US" dirty="0"/>
              <a:t>學校代碼</a:t>
            </a:r>
            <a:r>
              <a:rPr lang="zh-TW" altLang="en-US" dirty="0" smtClean="0"/>
              <a:t>表</a:t>
            </a:r>
            <a:r>
              <a:rPr lang="zh-TW" altLang="en-US" dirty="0"/>
              <a:t> </a:t>
            </a:r>
            <a:r>
              <a:rPr lang="en-US" altLang="zh-TW" dirty="0" smtClean="0"/>
              <a:t>--</a:t>
            </a:r>
            <a:r>
              <a:rPr lang="zh-HK" altLang="en-US" b="0" dirty="0" smtClean="0"/>
              <a:t>「</a:t>
            </a:r>
            <a:r>
              <a:rPr lang="zh-HK" altLang="en-US" dirty="0"/>
              <a:t>科目 </a:t>
            </a:r>
            <a:r>
              <a:rPr lang="zh-HK" altLang="en-US" b="0" dirty="0"/>
              <a:t>」</a:t>
            </a:r>
            <a:endParaRPr lang="zh-HK" altLang="en-US" dirty="0"/>
          </a:p>
        </p:txBody>
      </p:sp>
    </p:spTree>
    <p:extLst>
      <p:ext uri="{BB962C8B-B14F-4D97-AF65-F5344CB8AC3E}">
        <p14:creationId xmlns:p14="http://schemas.microsoft.com/office/powerpoint/2010/main" val="16706320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66888" y="254000"/>
            <a:ext cx="6775132" cy="762000"/>
          </a:xfrm>
        </p:spPr>
        <p:txBody>
          <a:bodyPr/>
          <a:lstStyle/>
          <a:p>
            <a:r>
              <a:rPr lang="zh-TW" altLang="en-US" sz="2800" dirty="0" smtClean="0"/>
              <a:t>編修</a:t>
            </a:r>
            <a:r>
              <a:rPr lang="zh-HK" altLang="en-US" sz="2800" b="0" dirty="0"/>
              <a:t>「</a:t>
            </a:r>
            <a:r>
              <a:rPr lang="zh-HK" altLang="en-US" sz="2800" dirty="0"/>
              <a:t>科目 </a:t>
            </a:r>
            <a:r>
              <a:rPr lang="zh-HK" altLang="en-US" sz="2800" b="0" dirty="0"/>
              <a:t>」</a:t>
            </a:r>
            <a:r>
              <a:rPr lang="zh-TW" altLang="en-US" sz="2800" dirty="0" smtClean="0"/>
              <a:t>代碼表</a:t>
            </a:r>
            <a:endParaRPr lang="zh-HK" altLang="en-US" sz="2800" dirty="0"/>
          </a:p>
        </p:txBody>
      </p:sp>
      <p:sp>
        <p:nvSpPr>
          <p:cNvPr id="8" name="內容版面配置區 2"/>
          <p:cNvSpPr txBox="1">
            <a:spLocks/>
          </p:cNvSpPr>
          <p:nvPr/>
        </p:nvSpPr>
        <p:spPr bwMode="auto">
          <a:xfrm>
            <a:off x="4563779" y="1339015"/>
            <a:ext cx="4365909" cy="4920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n"/>
              <a:defRPr sz="2800">
                <a:solidFill>
                  <a:srgbClr val="660066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defRPr sz="2400">
                <a:solidFill>
                  <a:srgbClr val="9900CC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rgbClr val="6600CC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5000"/>
              <a:buFont typeface="Wingdings" pitchFamily="2" charset="2"/>
              <a:buChar char="n"/>
              <a:defRPr>
                <a:solidFill>
                  <a:srgbClr val="333399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marL="457200" lvl="1" indent="0">
              <a:buNone/>
            </a:pPr>
            <a:r>
              <a:rPr lang="en-US" altLang="zh-TW" sz="2000" b="0" kern="0" dirty="0" smtClean="0"/>
              <a:t>(2)</a:t>
            </a:r>
            <a:r>
              <a:rPr lang="zh-TW" altLang="en-US" sz="2000" b="0" kern="0" dirty="0" smtClean="0"/>
              <a:t> 返回 代碼</a:t>
            </a:r>
            <a:r>
              <a:rPr lang="zh-TW" altLang="en-US" sz="2000" b="0" kern="0" dirty="0"/>
              <a:t>管理 </a:t>
            </a:r>
            <a:r>
              <a:rPr lang="en-US" altLang="zh-TW" sz="2000" b="0" kern="0" dirty="0"/>
              <a:t>&gt; </a:t>
            </a:r>
            <a:r>
              <a:rPr lang="zh-TW" altLang="en-US" sz="2000" b="0" kern="0" dirty="0" smtClean="0"/>
              <a:t>編修，檢視</a:t>
            </a:r>
            <a:endParaRPr lang="en-US" altLang="zh-TW" sz="2000" b="0" kern="0" dirty="0" smtClean="0"/>
          </a:p>
          <a:p>
            <a:pPr marL="457200" lvl="1" indent="0">
              <a:buNone/>
            </a:pPr>
            <a:r>
              <a:rPr lang="zh-TW" altLang="en-US" sz="2000" b="0" kern="0" dirty="0"/>
              <a:t> </a:t>
            </a:r>
            <a:r>
              <a:rPr lang="zh-TW" altLang="en-US" sz="2000" b="0" kern="0" dirty="0" smtClean="0"/>
              <a:t>    新增的代碼</a:t>
            </a:r>
            <a:endParaRPr lang="en-US" altLang="zh-TW" sz="2000" b="0" kern="0" dirty="0" smtClean="0"/>
          </a:p>
          <a:p>
            <a:pPr marL="457200" lvl="1" indent="0">
              <a:buNone/>
            </a:pPr>
            <a:endParaRPr lang="en-US" altLang="zh-HK" sz="2000" b="0" kern="0" dirty="0"/>
          </a:p>
          <a:p>
            <a:pPr marL="457200" lvl="1" indent="0">
              <a:buNone/>
            </a:pPr>
            <a:endParaRPr lang="en-US" altLang="zh-HK" sz="2000" b="0" kern="0" dirty="0" smtClean="0"/>
          </a:p>
          <a:p>
            <a:pPr marL="457200" lvl="1" indent="0">
              <a:buNone/>
            </a:pPr>
            <a:endParaRPr lang="en-US" altLang="zh-HK" b="0" kern="0" dirty="0" smtClean="0"/>
          </a:p>
          <a:p>
            <a:endParaRPr lang="zh-HK" altLang="en-US" b="0" kern="0" dirty="0"/>
          </a:p>
        </p:txBody>
      </p:sp>
      <p:grpSp>
        <p:nvGrpSpPr>
          <p:cNvPr id="41" name="群組 40"/>
          <p:cNvGrpSpPr/>
          <p:nvPr/>
        </p:nvGrpSpPr>
        <p:grpSpPr>
          <a:xfrm>
            <a:off x="-289560" y="1339015"/>
            <a:ext cx="5133656" cy="4520068"/>
            <a:chOff x="-289560" y="1339015"/>
            <a:chExt cx="5133656" cy="4520068"/>
          </a:xfrm>
        </p:grpSpPr>
        <p:sp>
          <p:nvSpPr>
            <p:cNvPr id="4" name="內容版面配置區 2"/>
            <p:cNvSpPr txBox="1">
              <a:spLocks/>
            </p:cNvSpPr>
            <p:nvPr/>
          </p:nvSpPr>
          <p:spPr bwMode="auto">
            <a:xfrm>
              <a:off x="-289560" y="1339015"/>
              <a:ext cx="5133656" cy="45200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0000"/>
                <a:buFont typeface="Wingdings" pitchFamily="2" charset="2"/>
                <a:buChar char="n"/>
                <a:defRPr sz="2800">
                  <a:solidFill>
                    <a:srgbClr val="660066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CC0099"/>
                </a:buClr>
                <a:buSzPct val="55000"/>
                <a:buFont typeface="Wingdings" pitchFamily="2" charset="2"/>
                <a:buChar char="n"/>
                <a:defRPr sz="2400">
                  <a:solidFill>
                    <a:srgbClr val="9900CC"/>
                  </a:solidFill>
                  <a:latin typeface="+mn-lt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rgbClr val="6600CC"/>
                  </a:solidFill>
                  <a:latin typeface="+mn-lt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55000"/>
                <a:buFont typeface="Wingdings" pitchFamily="2" charset="2"/>
                <a:buChar char="n"/>
                <a:defRPr>
                  <a:solidFill>
                    <a:srgbClr val="333399"/>
                  </a:solidFill>
                  <a:latin typeface="+mn-lt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1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1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1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1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1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marL="457200" lvl="1" indent="0">
                <a:buNone/>
              </a:pPr>
              <a:r>
                <a:rPr lang="en-US" altLang="zh-TW" sz="2000" b="0" kern="0" dirty="0" smtClean="0"/>
                <a:t>(1)</a:t>
              </a:r>
              <a:r>
                <a:rPr lang="zh-TW" altLang="en-US" sz="2000" b="0" kern="0" dirty="0" smtClean="0"/>
                <a:t> 代碼管理 </a:t>
              </a:r>
              <a:r>
                <a:rPr lang="en-US" altLang="zh-TW" sz="2000" b="0" kern="0" dirty="0" smtClean="0"/>
                <a:t>&gt;  </a:t>
              </a:r>
              <a:r>
                <a:rPr lang="zh-TW" altLang="en-US" sz="2000" b="0" kern="0" dirty="0" smtClean="0"/>
                <a:t>編修 </a:t>
              </a:r>
              <a:r>
                <a:rPr lang="en-US" altLang="zh-TW" sz="2000" b="0" kern="0" dirty="0" smtClean="0"/>
                <a:t>&gt;</a:t>
              </a:r>
              <a:r>
                <a:rPr lang="zh-TW" altLang="en-US" sz="2000" b="0" kern="0" dirty="0" smtClean="0"/>
                <a:t> </a:t>
              </a:r>
              <a:r>
                <a:rPr lang="zh-HK" altLang="en-US" sz="2000" b="0" kern="0" dirty="0" smtClean="0"/>
                <a:t>「</a:t>
              </a:r>
              <a:r>
                <a:rPr lang="zh-HK" altLang="en-US" sz="2000" dirty="0"/>
                <a:t>科目 </a:t>
              </a:r>
              <a:r>
                <a:rPr lang="zh-HK" altLang="en-US" sz="2000" b="0" kern="0" dirty="0" smtClean="0"/>
                <a:t>」</a:t>
              </a:r>
              <a:r>
                <a:rPr lang="zh-TW" altLang="en-US" sz="2000" b="0" kern="0" dirty="0" smtClean="0"/>
                <a:t>代碼表 </a:t>
              </a:r>
              <a:endParaRPr lang="en-US" altLang="zh-TW" sz="2000" b="0" kern="0" dirty="0" smtClean="0"/>
            </a:p>
            <a:p>
              <a:pPr marL="457200" lvl="1" indent="0">
                <a:buNone/>
              </a:pPr>
              <a:r>
                <a:rPr lang="zh-TW" altLang="en-US" sz="2000" b="0" kern="0" dirty="0"/>
                <a:t> </a:t>
              </a:r>
              <a:r>
                <a:rPr lang="zh-TW" altLang="en-US" sz="2000" b="0" kern="0" dirty="0" smtClean="0"/>
                <a:t> </a:t>
              </a:r>
              <a:r>
                <a:rPr lang="en-US" altLang="zh-TW" sz="2000" b="0" kern="0" dirty="0" smtClean="0"/>
                <a:t>&gt;</a:t>
              </a:r>
              <a:r>
                <a:rPr lang="zh-TW" altLang="en-US" sz="2000" b="0" kern="0" dirty="0" smtClean="0"/>
                <a:t>           </a:t>
              </a:r>
              <a:r>
                <a:rPr lang="en-US" altLang="zh-TW" sz="2000" b="0" kern="0" dirty="0" smtClean="0"/>
                <a:t>&gt;</a:t>
              </a:r>
              <a:r>
                <a:rPr lang="zh-TW" altLang="en-US" sz="2000" b="0" kern="0" dirty="0" smtClean="0"/>
                <a:t> 新增一個科目 </a:t>
              </a:r>
              <a:endParaRPr lang="en-US" altLang="zh-TW" b="0" kern="0" dirty="0" smtClean="0"/>
            </a:p>
            <a:p>
              <a:endParaRPr lang="en-US" altLang="zh-HK" b="0" kern="0" dirty="0" smtClean="0"/>
            </a:p>
            <a:p>
              <a:endParaRPr lang="zh-HK" altLang="en-US" b="0" kern="0" dirty="0"/>
            </a:p>
          </p:txBody>
        </p:sp>
        <p:pic>
          <p:nvPicPr>
            <p:cNvPr id="15" name="圖片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7417" y="1719580"/>
              <a:ext cx="762000" cy="381000"/>
            </a:xfrm>
            <a:prstGeom prst="rect">
              <a:avLst/>
            </a:prstGeom>
          </p:spPr>
        </p:pic>
      </p:grpSp>
      <p:grpSp>
        <p:nvGrpSpPr>
          <p:cNvPr id="36" name="群組 35"/>
          <p:cNvGrpSpPr/>
          <p:nvPr/>
        </p:nvGrpSpPr>
        <p:grpSpPr>
          <a:xfrm>
            <a:off x="212950" y="2458948"/>
            <a:ext cx="4748824" cy="3400135"/>
            <a:chOff x="121920" y="2001160"/>
            <a:chExt cx="4748824" cy="3400135"/>
          </a:xfrm>
        </p:grpSpPr>
        <p:pic>
          <p:nvPicPr>
            <p:cNvPr id="12" name="圖片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29386" y="2370332"/>
              <a:ext cx="4476418" cy="2224203"/>
            </a:xfrm>
            <a:prstGeom prst="rect">
              <a:avLst/>
            </a:prstGeom>
          </p:spPr>
        </p:pic>
        <p:grpSp>
          <p:nvGrpSpPr>
            <p:cNvPr id="35" name="群組 34"/>
            <p:cNvGrpSpPr/>
            <p:nvPr/>
          </p:nvGrpSpPr>
          <p:grpSpPr>
            <a:xfrm>
              <a:off x="121920" y="2001160"/>
              <a:ext cx="4748824" cy="3400135"/>
              <a:chOff x="121920" y="2001160"/>
              <a:chExt cx="4748824" cy="3400135"/>
            </a:xfrm>
          </p:grpSpPr>
          <p:sp>
            <p:nvSpPr>
              <p:cNvPr id="16" name="矩形 15"/>
              <p:cNvSpPr/>
              <p:nvPr/>
            </p:nvSpPr>
            <p:spPr bwMode="auto">
              <a:xfrm>
                <a:off x="1672046" y="2823579"/>
                <a:ext cx="391885" cy="137335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buNone/>
                  <a:tabLst/>
                </a:pPr>
                <a:endParaRPr kumimoji="0" lang="zh-HK" altLang="en-US" sz="2000" b="1" i="0" u="none" strike="noStrike" cap="none" normalizeH="0" baseline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Trebuchet MS" pitchFamily="34" charset="0"/>
                  <a:ea typeface="新細明體" pitchFamily="18" charset="-120"/>
                </a:endParaRPr>
              </a:p>
            </p:txBody>
          </p:sp>
          <p:cxnSp>
            <p:nvCxnSpPr>
              <p:cNvPr id="17" name="直線接點 16"/>
              <p:cNvCxnSpPr/>
              <p:nvPr/>
            </p:nvCxnSpPr>
            <p:spPr bwMode="auto">
              <a:xfrm flipV="1">
                <a:off x="1950720" y="2370332"/>
                <a:ext cx="197168" cy="45324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  <a:extLst/>
            </p:spPr>
            <p:style>
              <a:lnRef idx="3">
                <a:schemeClr val="accent4"/>
              </a:lnRef>
              <a:fillRef idx="0">
                <a:schemeClr val="accent4"/>
              </a:fillRef>
              <a:effectRef idx="2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19" name="矩形 18"/>
              <p:cNvSpPr/>
              <p:nvPr/>
            </p:nvSpPr>
            <p:spPr>
              <a:xfrm>
                <a:off x="3517482" y="3814354"/>
                <a:ext cx="1353262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TW" sz="1600" b="0" kern="0" dirty="0" smtClean="0">
                    <a:solidFill>
                      <a:srgbClr val="FF0000"/>
                    </a:solidFill>
                  </a:rPr>
                  <a:t>(b)</a:t>
                </a:r>
                <a:r>
                  <a:rPr lang="zh-TW" altLang="en-US" sz="1600" b="0" kern="0" dirty="0" smtClean="0">
                    <a:solidFill>
                      <a:srgbClr val="FF0000"/>
                    </a:solidFill>
                  </a:rPr>
                  <a:t> 輸入資料</a:t>
                </a:r>
                <a:endParaRPr lang="zh-HK" altLang="en-US" sz="16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4" name="矩形 23"/>
              <p:cNvSpPr/>
              <p:nvPr/>
            </p:nvSpPr>
            <p:spPr bwMode="auto">
              <a:xfrm>
                <a:off x="1672047" y="3022151"/>
                <a:ext cx="1898468" cy="1279884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buNone/>
                  <a:tabLst/>
                </a:pPr>
                <a:endParaRPr kumimoji="0" lang="zh-HK" altLang="en-US" sz="2000" b="1" i="0" u="none" strike="noStrike" cap="none" normalizeH="0" baseline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Trebuchet MS" pitchFamily="34" charset="0"/>
                  <a:ea typeface="新細明體" pitchFamily="18" charset="-120"/>
                </a:endParaRPr>
              </a:p>
            </p:txBody>
          </p:sp>
          <p:cxnSp>
            <p:nvCxnSpPr>
              <p:cNvPr id="25" name="直線接點 24"/>
              <p:cNvCxnSpPr/>
              <p:nvPr/>
            </p:nvCxnSpPr>
            <p:spPr bwMode="auto">
              <a:xfrm>
                <a:off x="3599419" y="3624725"/>
                <a:ext cx="310731" cy="189629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  <a:extLst/>
            </p:spPr>
            <p:style>
              <a:lnRef idx="3">
                <a:schemeClr val="accent4"/>
              </a:lnRef>
              <a:fillRef idx="0">
                <a:schemeClr val="accent4"/>
              </a:fillRef>
              <a:effectRef idx="2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27" name="矩形 26"/>
              <p:cNvSpPr/>
              <p:nvPr/>
            </p:nvSpPr>
            <p:spPr>
              <a:xfrm>
                <a:off x="1850517" y="2001160"/>
                <a:ext cx="2622232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TW" sz="1600" b="0" kern="0" dirty="0" smtClean="0">
                    <a:solidFill>
                      <a:srgbClr val="FF0000"/>
                    </a:solidFill>
                  </a:rPr>
                  <a:t>(a)</a:t>
                </a:r>
                <a:r>
                  <a:rPr lang="zh-TW" altLang="en-US" sz="1600" b="0" kern="0" dirty="0" smtClean="0">
                    <a:solidFill>
                      <a:srgbClr val="FF0000"/>
                    </a:solidFill>
                  </a:rPr>
                  <a:t> 代碼</a:t>
                </a:r>
                <a:r>
                  <a:rPr lang="zh-TW" altLang="en-US" sz="1600" b="0" kern="0" dirty="0">
                    <a:solidFill>
                      <a:srgbClr val="FF0000"/>
                    </a:solidFill>
                  </a:rPr>
                  <a:t>須在</a:t>
                </a:r>
                <a:r>
                  <a:rPr lang="en-US" altLang="zh-TW" sz="1600" b="0" kern="0" dirty="0">
                    <a:solidFill>
                      <a:srgbClr val="FF0000"/>
                    </a:solidFill>
                  </a:rPr>
                  <a:t>900</a:t>
                </a:r>
                <a:r>
                  <a:rPr lang="zh-TW" altLang="en-US" sz="1600" b="0" kern="0" dirty="0">
                    <a:solidFill>
                      <a:srgbClr val="FF0000"/>
                    </a:solidFill>
                  </a:rPr>
                  <a:t>至</a:t>
                </a:r>
                <a:r>
                  <a:rPr lang="en-US" altLang="zh-TW" sz="1600" b="0" kern="0" dirty="0">
                    <a:solidFill>
                      <a:srgbClr val="FF0000"/>
                    </a:solidFill>
                  </a:rPr>
                  <a:t>997</a:t>
                </a:r>
                <a:r>
                  <a:rPr lang="zh-TW" altLang="en-US" sz="1600" b="0" kern="0" dirty="0">
                    <a:solidFill>
                      <a:srgbClr val="FF0000"/>
                    </a:solidFill>
                  </a:rPr>
                  <a:t>之間</a:t>
                </a:r>
                <a:endParaRPr lang="zh-HK" altLang="en-US" sz="16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8" name="矩形 27"/>
              <p:cNvSpPr/>
              <p:nvPr/>
            </p:nvSpPr>
            <p:spPr bwMode="auto">
              <a:xfrm>
                <a:off x="722811" y="4363273"/>
                <a:ext cx="418012" cy="174212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bg1"/>
                  </a:buClr>
                  <a:buSzPct val="100000"/>
                  <a:buFont typeface="Wingdings" pitchFamily="2" charset="2"/>
                  <a:buNone/>
                  <a:tabLst/>
                </a:pPr>
                <a:endParaRPr kumimoji="0" lang="zh-HK" altLang="en-US" sz="2000" b="1" i="0" u="none" strike="noStrike" cap="none" normalizeH="0" baseline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Trebuchet MS" pitchFamily="34" charset="0"/>
                  <a:ea typeface="新細明體" pitchFamily="18" charset="-120"/>
                </a:endParaRPr>
              </a:p>
            </p:txBody>
          </p:sp>
          <p:cxnSp>
            <p:nvCxnSpPr>
              <p:cNvPr id="29" name="直線接點 28"/>
              <p:cNvCxnSpPr/>
              <p:nvPr/>
            </p:nvCxnSpPr>
            <p:spPr bwMode="auto">
              <a:xfrm>
                <a:off x="892341" y="4545874"/>
                <a:ext cx="248482" cy="284776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  <a:extLst/>
            </p:spPr>
            <p:style>
              <a:lnRef idx="3">
                <a:schemeClr val="accent4"/>
              </a:lnRef>
              <a:fillRef idx="0">
                <a:schemeClr val="accent4"/>
              </a:fillRef>
              <a:effectRef idx="2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31" name="矩形 30"/>
              <p:cNvSpPr/>
              <p:nvPr/>
            </p:nvSpPr>
            <p:spPr>
              <a:xfrm>
                <a:off x="121920" y="4816520"/>
                <a:ext cx="4606834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TW" sz="1600" b="0" kern="0" dirty="0" smtClean="0">
                    <a:solidFill>
                      <a:srgbClr val="FF0000"/>
                    </a:solidFill>
                  </a:rPr>
                  <a:t>(c)</a:t>
                </a:r>
                <a:r>
                  <a:rPr lang="zh-TW" altLang="en-US" sz="1600" b="0" kern="0" dirty="0" smtClean="0">
                    <a:solidFill>
                      <a:srgbClr val="FF0000"/>
                    </a:solidFill>
                  </a:rPr>
                  <a:t> 按「</a:t>
                </a:r>
                <a:r>
                  <a:rPr lang="zh-TW" altLang="en-US" sz="1600" b="0" kern="0" dirty="0">
                    <a:solidFill>
                      <a:srgbClr val="FF0000"/>
                    </a:solidFill>
                  </a:rPr>
                  <a:t>儲存</a:t>
                </a:r>
                <a:r>
                  <a:rPr lang="zh-TW" altLang="en-US" sz="1600" b="0" kern="0" dirty="0" smtClean="0">
                    <a:solidFill>
                      <a:srgbClr val="FF0000"/>
                    </a:solidFill>
                  </a:rPr>
                  <a:t>」 </a:t>
                </a:r>
                <a:r>
                  <a:rPr lang="en-US" altLang="zh-TW" sz="1600" b="0" kern="0" dirty="0" smtClean="0">
                    <a:solidFill>
                      <a:srgbClr val="FF0000"/>
                    </a:solidFill>
                  </a:rPr>
                  <a:t>(</a:t>
                </a:r>
                <a:r>
                  <a:rPr lang="zh-TW" altLang="en-US" sz="1600" b="0" kern="0" dirty="0" smtClean="0">
                    <a:solidFill>
                      <a:srgbClr val="FF0000"/>
                    </a:solidFill>
                  </a:rPr>
                  <a:t>儲存資料後，</a:t>
                </a:r>
                <a:r>
                  <a:rPr lang="zh-TW" altLang="en-US" sz="1600" b="0" kern="0" dirty="0">
                    <a:solidFill>
                      <a:srgbClr val="FF0000"/>
                    </a:solidFill>
                  </a:rPr>
                  <a:t>除了</a:t>
                </a:r>
                <a:r>
                  <a:rPr lang="zh-TW" altLang="en-US" sz="1600" b="0" kern="0" dirty="0" smtClean="0">
                    <a:solidFill>
                      <a:srgbClr val="FF0000"/>
                    </a:solidFill>
                  </a:rPr>
                  <a:t>「狀態 」外，用戶不能修改此代碼的任何資料</a:t>
                </a:r>
                <a:r>
                  <a:rPr lang="en-US" altLang="zh-TW" sz="1600" b="0" kern="0" dirty="0" smtClean="0">
                    <a:solidFill>
                      <a:srgbClr val="FF0000"/>
                    </a:solidFill>
                  </a:rPr>
                  <a:t>)</a:t>
                </a:r>
                <a:endParaRPr lang="zh-HK" altLang="en-US" sz="1600" dirty="0">
                  <a:solidFill>
                    <a:srgbClr val="FF0000"/>
                  </a:solidFill>
                </a:endParaRPr>
              </a:p>
            </p:txBody>
          </p:sp>
        </p:grpSp>
      </p:grpSp>
      <p:grpSp>
        <p:nvGrpSpPr>
          <p:cNvPr id="42" name="群組 41"/>
          <p:cNvGrpSpPr/>
          <p:nvPr/>
        </p:nvGrpSpPr>
        <p:grpSpPr>
          <a:xfrm>
            <a:off x="5249045" y="2348809"/>
            <a:ext cx="3536871" cy="2797241"/>
            <a:chOff x="5249045" y="2348809"/>
            <a:chExt cx="3536871" cy="2797241"/>
          </a:xfrm>
        </p:grpSpPr>
        <p:pic>
          <p:nvPicPr>
            <p:cNvPr id="37" name="圖片 3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316860" y="2348809"/>
              <a:ext cx="1401239" cy="822323"/>
            </a:xfrm>
            <a:prstGeom prst="rect">
              <a:avLst/>
            </a:prstGeom>
          </p:spPr>
        </p:pic>
        <p:pic>
          <p:nvPicPr>
            <p:cNvPr id="39" name="圖片 3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249045" y="3801537"/>
              <a:ext cx="3536871" cy="1344513"/>
            </a:xfrm>
            <a:prstGeom prst="rect">
              <a:avLst/>
            </a:prstGeom>
          </p:spPr>
        </p:pic>
        <p:sp>
          <p:nvSpPr>
            <p:cNvPr id="40" name="向下箭號 39"/>
            <p:cNvSpPr/>
            <p:nvPr/>
          </p:nvSpPr>
          <p:spPr bwMode="auto">
            <a:xfrm>
              <a:off x="6803220" y="3332640"/>
              <a:ext cx="380502" cy="291763"/>
            </a:xfrm>
            <a:prstGeom prst="downArrow">
              <a:avLst/>
            </a:prstGeom>
            <a:solidFill>
              <a:srgbClr val="FF0000"/>
            </a:solidFill>
            <a:ln w="25400">
              <a:solidFill>
                <a:srgbClr val="FF0000"/>
              </a:solidFill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buNone/>
                <a:tabLst/>
              </a:pPr>
              <a:endParaRPr kumimoji="0" lang="zh-HK" altLang="en-US" sz="2000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Trebuchet MS" pitchFamily="34" charset="0"/>
                <a:ea typeface="新細明體" pitchFamily="18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87807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代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碼功用</a:t>
            </a:r>
            <a:endParaRPr lang="zh-HK" altLang="en-US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97752" y="1341437"/>
            <a:ext cx="7758112" cy="4740275"/>
          </a:xfrm>
        </p:spPr>
        <p:txBody>
          <a:bodyPr/>
          <a:lstStyle/>
          <a:p>
            <a:r>
              <a:rPr lang="zh-TW" altLang="en-US" sz="2400" b="1" dirty="0" smtClean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儲</a:t>
            </a:r>
            <a:r>
              <a:rPr lang="zh-TW" altLang="en-US" sz="2400" b="1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存系統資</a:t>
            </a:r>
            <a:r>
              <a:rPr lang="zh-TW" altLang="en-US" sz="2400" b="1" dirty="0" smtClean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料</a:t>
            </a:r>
            <a:endParaRPr lang="en-US" altLang="zh-TW" sz="2400" b="1" dirty="0" smtClean="0">
              <a:solidFill>
                <a:schemeClr val="tx2"/>
              </a:solidFill>
              <a:latin typeface="標楷體" pitchFamily="65" charset="-120"/>
              <a:ea typeface="標楷體" pitchFamily="65" charset="-120"/>
            </a:endParaRPr>
          </a:p>
          <a:p>
            <a:pPr lvl="1"/>
            <a:r>
              <a:rPr lang="zh-TW" altLang="en-US" b="1" dirty="0" smtClean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例如：</a:t>
            </a:r>
            <a:endParaRPr lang="en-US" altLang="zh-TW" b="1" dirty="0">
              <a:solidFill>
                <a:schemeClr val="tx2"/>
              </a:solidFill>
              <a:latin typeface="標楷體" pitchFamily="65" charset="-120"/>
              <a:ea typeface="標楷體" pitchFamily="65" charset="-120"/>
            </a:endParaRPr>
          </a:p>
          <a:p>
            <a:pPr lvl="1"/>
            <a:r>
              <a:rPr lang="zh-TW" altLang="en-US" b="1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  <a:cs typeface="+mn-cs"/>
              </a:rPr>
              <a:t>科</a:t>
            </a:r>
            <a:r>
              <a:rPr lang="zh-TW" altLang="en-US" b="1" dirty="0" smtClean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  <a:cs typeface="+mn-cs"/>
              </a:rPr>
              <a:t>目</a:t>
            </a:r>
            <a:endParaRPr lang="en-US" altLang="zh-TW" b="1" dirty="0">
              <a:solidFill>
                <a:schemeClr val="tx2"/>
              </a:solidFill>
              <a:latin typeface="標楷體" pitchFamily="65" charset="-120"/>
              <a:ea typeface="標楷體" pitchFamily="65" charset="-120"/>
              <a:cs typeface="+mn-cs"/>
            </a:endParaRPr>
          </a:p>
          <a:p>
            <a:pPr lvl="2"/>
            <a:r>
              <a:rPr lang="en-US" altLang="zh-TW" sz="2400" b="1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  <a:cs typeface="+mn-cs"/>
              </a:rPr>
              <a:t>080</a:t>
            </a:r>
            <a:r>
              <a:rPr lang="zh-TW" altLang="en-US" sz="2400" b="1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  <a:cs typeface="+mn-cs"/>
              </a:rPr>
              <a:t> 中國語文</a:t>
            </a:r>
            <a:endParaRPr lang="en-US" altLang="zh-TW" sz="2400" b="1" dirty="0">
              <a:solidFill>
                <a:schemeClr val="tx2"/>
              </a:solidFill>
              <a:latin typeface="標楷體" pitchFamily="65" charset="-120"/>
              <a:ea typeface="標楷體" pitchFamily="65" charset="-120"/>
              <a:cs typeface="+mn-cs"/>
            </a:endParaRPr>
          </a:p>
          <a:p>
            <a:pPr lvl="2"/>
            <a:r>
              <a:rPr lang="en-US" altLang="zh-TW" sz="2400" b="1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  <a:cs typeface="+mn-cs"/>
              </a:rPr>
              <a:t>165</a:t>
            </a:r>
            <a:r>
              <a:rPr lang="zh-TW" altLang="en-US" sz="2400" b="1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  <a:cs typeface="+mn-cs"/>
              </a:rPr>
              <a:t> 英國語文</a:t>
            </a:r>
            <a:endParaRPr lang="en-US" altLang="zh-TW" sz="2400" b="1" dirty="0">
              <a:solidFill>
                <a:schemeClr val="tx2"/>
              </a:solidFill>
              <a:latin typeface="標楷體" pitchFamily="65" charset="-120"/>
              <a:ea typeface="標楷體" pitchFamily="65" charset="-120"/>
              <a:cs typeface="+mn-cs"/>
            </a:endParaRPr>
          </a:p>
          <a:p>
            <a:pPr lvl="1"/>
            <a:r>
              <a:rPr lang="zh-TW" altLang="en-US" b="1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  <a:cs typeface="+mn-cs"/>
              </a:rPr>
              <a:t>學生活動職位 </a:t>
            </a:r>
            <a:endParaRPr lang="en-US" altLang="zh-TW" b="1" dirty="0">
              <a:solidFill>
                <a:schemeClr val="tx2"/>
              </a:solidFill>
              <a:latin typeface="標楷體" pitchFamily="65" charset="-120"/>
              <a:ea typeface="標楷體" pitchFamily="65" charset="-120"/>
              <a:cs typeface="+mn-cs"/>
            </a:endParaRPr>
          </a:p>
          <a:p>
            <a:pPr lvl="2"/>
            <a:r>
              <a:rPr lang="zh-HK" altLang="en-US" sz="2400" b="1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  <a:cs typeface="+mn-cs"/>
              </a:rPr>
              <a:t>主席</a:t>
            </a:r>
            <a:endParaRPr lang="en-US" altLang="zh-HK" sz="2400" b="1" dirty="0">
              <a:solidFill>
                <a:schemeClr val="tx2"/>
              </a:solidFill>
              <a:latin typeface="標楷體" pitchFamily="65" charset="-120"/>
              <a:ea typeface="標楷體" pitchFamily="65" charset="-120"/>
              <a:cs typeface="+mn-cs"/>
            </a:endParaRPr>
          </a:p>
          <a:p>
            <a:pPr lvl="2"/>
            <a:r>
              <a:rPr lang="zh-HK" altLang="en-US" sz="2400" b="1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  <a:cs typeface="+mn-cs"/>
              </a:rPr>
              <a:t>副主席 </a:t>
            </a:r>
            <a:endParaRPr lang="en-US" altLang="zh-HK" sz="2400" b="1" dirty="0">
              <a:solidFill>
                <a:schemeClr val="tx2"/>
              </a:solidFill>
              <a:latin typeface="標楷體" pitchFamily="65" charset="-120"/>
              <a:ea typeface="標楷體" pitchFamily="65" charset="-120"/>
              <a:cs typeface="+mn-cs"/>
            </a:endParaRPr>
          </a:p>
          <a:p>
            <a:pPr lvl="2"/>
            <a:endParaRPr lang="en-US" altLang="zh-HK" sz="2400" b="1" dirty="0">
              <a:solidFill>
                <a:schemeClr val="tx2"/>
              </a:solidFill>
              <a:latin typeface="標楷體" pitchFamily="65" charset="-120"/>
              <a:ea typeface="標楷體" pitchFamily="65" charset="-120"/>
              <a:cs typeface="+mn-cs"/>
            </a:endParaRPr>
          </a:p>
          <a:p>
            <a:r>
              <a:rPr lang="zh-TW" altLang="en-US" sz="2400" b="1" dirty="0" smtClean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作為</a:t>
            </a:r>
            <a:r>
              <a:rPr lang="zh-TW" altLang="en-US" sz="2400" b="1" dirty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收生實況調</a:t>
            </a:r>
            <a:r>
              <a:rPr lang="zh-TW" altLang="en-US" sz="2400" b="1" dirty="0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查</a:t>
            </a:r>
            <a:r>
              <a:rPr lang="zh-TW" altLang="en-US" sz="2400" b="1" dirty="0" smtClean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參</a:t>
            </a:r>
            <a:r>
              <a:rPr lang="zh-TW" altLang="en-US" sz="2400" b="1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數檔</a:t>
            </a:r>
            <a:r>
              <a:rPr lang="zh-TW" altLang="en-US" sz="2400" b="1" dirty="0" smtClean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案</a:t>
            </a:r>
            <a:endParaRPr lang="en-US" altLang="zh-TW" sz="2400" b="1" dirty="0">
              <a:solidFill>
                <a:schemeClr val="tx2"/>
              </a:solidFill>
              <a:latin typeface="標楷體" pitchFamily="65" charset="-120"/>
              <a:ea typeface="標楷體" pitchFamily="65" charset="-12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1197" y="1997074"/>
            <a:ext cx="5057685" cy="201714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8128" y="4160520"/>
            <a:ext cx="4030754" cy="2427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78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86740" y="2783840"/>
            <a:ext cx="7802880" cy="762000"/>
          </a:xfrm>
        </p:spPr>
        <p:txBody>
          <a:bodyPr/>
          <a:lstStyle/>
          <a:p>
            <a:pPr algn="ctr"/>
            <a:r>
              <a:rPr lang="zh-TW" altLang="en-US" dirty="0" smtClean="0"/>
              <a:t>練習三</a:t>
            </a:r>
            <a:r>
              <a:rPr lang="en-US" altLang="zh-TW" dirty="0"/>
              <a:t/>
            </a:r>
            <a:br>
              <a:rPr lang="en-US" altLang="zh-TW" dirty="0"/>
            </a:br>
            <a:r>
              <a:rPr lang="zh-TW" altLang="en-US" dirty="0" smtClean="0"/>
              <a:t>編修</a:t>
            </a:r>
            <a:r>
              <a:rPr lang="zh-TW" altLang="en-US" dirty="0"/>
              <a:t>教育局</a:t>
            </a:r>
            <a:r>
              <a:rPr lang="en-US" altLang="zh-TW" dirty="0"/>
              <a:t>/</a:t>
            </a:r>
            <a:r>
              <a:rPr lang="zh-TW" altLang="en-US" dirty="0"/>
              <a:t>學校代碼</a:t>
            </a:r>
            <a:r>
              <a:rPr lang="zh-TW" altLang="en-US" dirty="0" smtClean="0"/>
              <a:t>表</a:t>
            </a:r>
            <a:r>
              <a:rPr lang="zh-TW" altLang="en-US" dirty="0"/>
              <a:t> </a:t>
            </a:r>
            <a:r>
              <a:rPr lang="en-US" altLang="zh-TW" dirty="0" smtClean="0"/>
              <a:t>--</a:t>
            </a:r>
            <a:r>
              <a:rPr lang="zh-HK" altLang="en-US" b="0" dirty="0" smtClean="0"/>
              <a:t>「</a:t>
            </a:r>
            <a:r>
              <a:rPr lang="zh-HK" altLang="en-US" dirty="0"/>
              <a:t>懲罰跟進</a:t>
            </a:r>
            <a:r>
              <a:rPr lang="zh-HK" altLang="en-US" b="0" dirty="0" smtClean="0"/>
              <a:t>」</a:t>
            </a:r>
            <a:endParaRPr lang="zh-HK" altLang="en-US" dirty="0"/>
          </a:p>
        </p:txBody>
      </p:sp>
    </p:spTree>
    <p:extLst>
      <p:ext uri="{BB962C8B-B14F-4D97-AF65-F5344CB8AC3E}">
        <p14:creationId xmlns:p14="http://schemas.microsoft.com/office/powerpoint/2010/main" val="15288564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66888" y="254000"/>
            <a:ext cx="6775132" cy="762000"/>
          </a:xfrm>
        </p:spPr>
        <p:txBody>
          <a:bodyPr/>
          <a:lstStyle/>
          <a:p>
            <a:r>
              <a:rPr lang="zh-TW" altLang="en-US" sz="2800" dirty="0"/>
              <a:t>編修</a:t>
            </a:r>
            <a:r>
              <a:rPr lang="zh-HK" altLang="en-US" sz="2800" b="0" dirty="0" smtClean="0"/>
              <a:t>「</a:t>
            </a:r>
            <a:r>
              <a:rPr lang="zh-HK" altLang="en-US" sz="2800" dirty="0"/>
              <a:t>懲罰跟進</a:t>
            </a:r>
            <a:r>
              <a:rPr lang="zh-HK" altLang="en-US" sz="2800" b="0" dirty="0" smtClean="0"/>
              <a:t>」</a:t>
            </a:r>
            <a:r>
              <a:rPr lang="zh-TW" altLang="en-US" sz="2800" dirty="0"/>
              <a:t>代碼表</a:t>
            </a:r>
            <a:endParaRPr lang="zh-HK" altLang="en-US" sz="2800" dirty="0"/>
          </a:p>
        </p:txBody>
      </p:sp>
      <p:pic>
        <p:nvPicPr>
          <p:cNvPr id="38" name="圖片 3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1932" y="1437794"/>
            <a:ext cx="691074" cy="355131"/>
          </a:xfrm>
          <a:prstGeom prst="rect">
            <a:avLst/>
          </a:prstGeom>
        </p:spPr>
      </p:pic>
      <p:grpSp>
        <p:nvGrpSpPr>
          <p:cNvPr id="46" name="群組 45"/>
          <p:cNvGrpSpPr/>
          <p:nvPr/>
        </p:nvGrpSpPr>
        <p:grpSpPr>
          <a:xfrm>
            <a:off x="-106680" y="1398354"/>
            <a:ext cx="9342120" cy="4213163"/>
            <a:chOff x="-106680" y="1398354"/>
            <a:chExt cx="9342120" cy="4213163"/>
          </a:xfrm>
        </p:grpSpPr>
        <p:sp>
          <p:nvSpPr>
            <p:cNvPr id="4" name="內容版面配置區 2"/>
            <p:cNvSpPr txBox="1">
              <a:spLocks/>
            </p:cNvSpPr>
            <p:nvPr/>
          </p:nvSpPr>
          <p:spPr bwMode="auto">
            <a:xfrm>
              <a:off x="-106680" y="1398354"/>
              <a:ext cx="9342120" cy="4213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0000"/>
                <a:buFont typeface="Wingdings" pitchFamily="2" charset="2"/>
                <a:buChar char="n"/>
                <a:defRPr sz="2800">
                  <a:solidFill>
                    <a:srgbClr val="660066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CC0099"/>
                </a:buClr>
                <a:buSzPct val="55000"/>
                <a:buFont typeface="Wingdings" pitchFamily="2" charset="2"/>
                <a:buChar char="n"/>
                <a:defRPr sz="2400">
                  <a:solidFill>
                    <a:srgbClr val="9900CC"/>
                  </a:solidFill>
                  <a:latin typeface="+mn-lt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rgbClr val="6600CC"/>
                  </a:solidFill>
                  <a:latin typeface="+mn-lt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55000"/>
                <a:buFont typeface="Wingdings" pitchFamily="2" charset="2"/>
                <a:buChar char="n"/>
                <a:defRPr>
                  <a:solidFill>
                    <a:srgbClr val="333399"/>
                  </a:solidFill>
                  <a:latin typeface="+mn-lt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1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1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1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1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1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marL="457200" lvl="1" indent="0">
                <a:buNone/>
              </a:pPr>
              <a:r>
                <a:rPr lang="zh-TW" altLang="en-US" sz="2000" b="0" kern="0" dirty="0" smtClean="0"/>
                <a:t>代碼管理 </a:t>
              </a:r>
              <a:r>
                <a:rPr lang="en-US" altLang="zh-TW" sz="2000" b="0" kern="0" dirty="0" smtClean="0"/>
                <a:t>&gt;  </a:t>
              </a:r>
              <a:r>
                <a:rPr lang="zh-TW" altLang="en-US" sz="2000" b="0" kern="0" dirty="0" smtClean="0"/>
                <a:t>編修 </a:t>
              </a:r>
              <a:r>
                <a:rPr lang="en-US" altLang="zh-TW" sz="2000" b="0" kern="0" dirty="0" smtClean="0"/>
                <a:t>&gt;</a:t>
              </a:r>
              <a:r>
                <a:rPr lang="zh-TW" altLang="en-US" sz="2000" b="0" kern="0" dirty="0" smtClean="0"/>
                <a:t> </a:t>
              </a:r>
              <a:r>
                <a:rPr lang="zh-HK" altLang="en-US" sz="2000" b="0" kern="0" dirty="0" smtClean="0"/>
                <a:t>「</a:t>
              </a:r>
              <a:r>
                <a:rPr lang="zh-HK" altLang="en-US" sz="2000" b="0" kern="0" dirty="0"/>
                <a:t>懲罰跟進</a:t>
              </a:r>
              <a:r>
                <a:rPr lang="zh-HK" altLang="en-US" sz="2000" b="0" kern="0" dirty="0" smtClean="0"/>
                <a:t>」</a:t>
              </a:r>
              <a:r>
                <a:rPr lang="zh-TW" altLang="en-US" sz="2000" b="0" kern="0" dirty="0" smtClean="0"/>
                <a:t>代碼表  </a:t>
              </a:r>
              <a:r>
                <a:rPr lang="en-US" altLang="zh-TW" sz="2000" b="0" kern="0" dirty="0" smtClean="0"/>
                <a:t>&gt;</a:t>
              </a:r>
              <a:r>
                <a:rPr lang="zh-TW" altLang="en-US" sz="2000" b="0" kern="0" dirty="0" smtClean="0"/>
                <a:t>            </a:t>
              </a:r>
              <a:r>
                <a:rPr lang="en-US" altLang="zh-TW" sz="2000" b="0" kern="0" dirty="0" smtClean="0"/>
                <a:t>&gt;</a:t>
              </a:r>
              <a:r>
                <a:rPr lang="zh-TW" altLang="en-US" sz="2000" b="0" kern="0" dirty="0" smtClean="0"/>
                <a:t> 新增一項懲罰跟進</a:t>
              </a:r>
              <a:endParaRPr lang="en-US" altLang="zh-TW" b="0" kern="0" dirty="0" smtClean="0"/>
            </a:p>
            <a:p>
              <a:endParaRPr lang="en-US" altLang="zh-HK" b="0" kern="0" dirty="0" smtClean="0"/>
            </a:p>
            <a:p>
              <a:endParaRPr lang="zh-HK" altLang="en-US" b="0" kern="0" dirty="0"/>
            </a:p>
          </p:txBody>
        </p:sp>
        <p:grpSp>
          <p:nvGrpSpPr>
            <p:cNvPr id="21" name="群組 20"/>
            <p:cNvGrpSpPr/>
            <p:nvPr/>
          </p:nvGrpSpPr>
          <p:grpSpPr>
            <a:xfrm>
              <a:off x="205740" y="2045729"/>
              <a:ext cx="4175760" cy="3025766"/>
              <a:chOff x="303486" y="2459923"/>
              <a:chExt cx="4405674" cy="2780182"/>
            </a:xfrm>
          </p:grpSpPr>
          <p:pic>
            <p:nvPicPr>
              <p:cNvPr id="5" name="圖片 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3487" y="2459923"/>
                <a:ext cx="4405673" cy="1807845"/>
              </a:xfrm>
              <a:prstGeom prst="rect">
                <a:avLst/>
              </a:prstGeom>
            </p:spPr>
          </p:pic>
          <p:grpSp>
            <p:nvGrpSpPr>
              <p:cNvPr id="18" name="群組 17"/>
              <p:cNvGrpSpPr/>
              <p:nvPr/>
            </p:nvGrpSpPr>
            <p:grpSpPr>
              <a:xfrm>
                <a:off x="303486" y="3535679"/>
                <a:ext cx="4321853" cy="1704426"/>
                <a:chOff x="303486" y="3535679"/>
                <a:chExt cx="4321853" cy="1704426"/>
              </a:xfrm>
            </p:grpSpPr>
            <p:sp>
              <p:nvSpPr>
                <p:cNvPr id="26" name="矩形 25"/>
                <p:cNvSpPr/>
                <p:nvPr/>
              </p:nvSpPr>
              <p:spPr bwMode="auto">
                <a:xfrm>
                  <a:off x="303486" y="3535679"/>
                  <a:ext cx="4321853" cy="198121"/>
                </a:xfrm>
                <a:prstGeom prst="rect">
                  <a:avLst/>
                </a:prstGeom>
                <a:noFill/>
                <a:ln w="25400">
                  <a:solidFill>
                    <a:srgbClr val="FF0000"/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1"/>
                    </a:buClr>
                    <a:buSzPct val="100000"/>
                    <a:buFont typeface="Wingdings" pitchFamily="2" charset="2"/>
                    <a:buNone/>
                    <a:tabLst/>
                  </a:pPr>
                  <a:endParaRPr kumimoji="0" lang="zh-HK" altLang="en-US" sz="2000" b="1" i="0" u="none" strike="noStrike" cap="none" normalizeH="0" baseline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latin typeface="Trebuchet MS" pitchFamily="34" charset="0"/>
                    <a:ea typeface="新細明體" pitchFamily="18" charset="-120"/>
                  </a:endParaRPr>
                </a:p>
              </p:txBody>
            </p:sp>
            <p:sp>
              <p:nvSpPr>
                <p:cNvPr id="6" name="矩形 5"/>
                <p:cNvSpPr/>
                <p:nvPr/>
              </p:nvSpPr>
              <p:spPr>
                <a:xfrm>
                  <a:off x="2568493" y="4163168"/>
                  <a:ext cx="1611339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zh-TW" b="0" kern="0" dirty="0" smtClean="0">
                      <a:solidFill>
                        <a:srgbClr val="FF0000"/>
                      </a:solidFill>
                    </a:rPr>
                    <a:t>(a)</a:t>
                  </a:r>
                  <a:r>
                    <a:rPr lang="zh-TW" altLang="en-US" b="0" kern="0" dirty="0" smtClean="0">
                      <a:solidFill>
                        <a:srgbClr val="FF0000"/>
                      </a:solidFill>
                    </a:rPr>
                    <a:t> </a:t>
                  </a:r>
                  <a:r>
                    <a:rPr lang="zh-TW" altLang="en-US" b="0" kern="0" dirty="0">
                      <a:solidFill>
                        <a:srgbClr val="FF0000"/>
                      </a:solidFill>
                    </a:rPr>
                    <a:t>輸入資料</a:t>
                  </a:r>
                  <a:endParaRPr lang="zh-HK" altLang="en-US" dirty="0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30" name="直線接點 29"/>
                <p:cNvCxnSpPr/>
                <p:nvPr/>
              </p:nvCxnSpPr>
              <p:spPr bwMode="auto">
                <a:xfrm>
                  <a:off x="3520293" y="3735444"/>
                  <a:ext cx="23132" cy="458456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  <a:extLst/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  <p:sp>
              <p:nvSpPr>
                <p:cNvPr id="32" name="矩形 31"/>
                <p:cNvSpPr/>
                <p:nvPr/>
              </p:nvSpPr>
              <p:spPr bwMode="auto">
                <a:xfrm>
                  <a:off x="1234441" y="4011902"/>
                  <a:ext cx="434340" cy="167334"/>
                </a:xfrm>
                <a:prstGeom prst="rect">
                  <a:avLst/>
                </a:prstGeom>
                <a:noFill/>
                <a:ln w="25400">
                  <a:solidFill>
                    <a:srgbClr val="FF0000"/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1"/>
                    </a:buClr>
                    <a:buSzPct val="100000"/>
                    <a:buFont typeface="Wingdings" pitchFamily="2" charset="2"/>
                    <a:buNone/>
                    <a:tabLst/>
                  </a:pPr>
                  <a:endParaRPr kumimoji="0" lang="zh-HK" altLang="en-US" sz="2000" b="1" i="0" u="none" strike="noStrike" cap="none" normalizeH="0" baseline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latin typeface="Trebuchet MS" pitchFamily="34" charset="0"/>
                    <a:ea typeface="新細明體" pitchFamily="18" charset="-120"/>
                  </a:endParaRPr>
                </a:p>
              </p:txBody>
            </p:sp>
            <p:sp>
              <p:nvSpPr>
                <p:cNvPr id="11" name="矩形 10"/>
                <p:cNvSpPr/>
                <p:nvPr/>
              </p:nvSpPr>
              <p:spPr>
                <a:xfrm>
                  <a:off x="692391" y="4839995"/>
                  <a:ext cx="1952779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altLang="zh-TW" b="0" kern="0" dirty="0" smtClean="0">
                      <a:solidFill>
                        <a:srgbClr val="FF0000"/>
                      </a:solidFill>
                    </a:rPr>
                    <a:t>(b) </a:t>
                  </a:r>
                  <a:r>
                    <a:rPr lang="zh-TW" altLang="en-US" b="0" kern="0" dirty="0" smtClean="0">
                      <a:solidFill>
                        <a:srgbClr val="FF0000"/>
                      </a:solidFill>
                    </a:rPr>
                    <a:t>按</a:t>
                  </a:r>
                  <a:r>
                    <a:rPr lang="zh-TW" altLang="en-US" b="0" kern="0" dirty="0">
                      <a:solidFill>
                        <a:srgbClr val="FF0000"/>
                      </a:solidFill>
                    </a:rPr>
                    <a:t>「儲存」 </a:t>
                  </a:r>
                  <a:endParaRPr lang="zh-HK" altLang="en-US" dirty="0"/>
                </a:p>
              </p:txBody>
            </p:sp>
            <p:cxnSp>
              <p:nvCxnSpPr>
                <p:cNvPr id="33" name="直線接點 32"/>
                <p:cNvCxnSpPr/>
                <p:nvPr/>
              </p:nvCxnSpPr>
              <p:spPr bwMode="auto">
                <a:xfrm flipH="1" flipV="1">
                  <a:off x="1449438" y="4194915"/>
                  <a:ext cx="2173" cy="66768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  <a:extLst/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4" name="群組 33"/>
            <p:cNvGrpSpPr/>
            <p:nvPr/>
          </p:nvGrpSpPr>
          <p:grpSpPr>
            <a:xfrm>
              <a:off x="4482045" y="2142544"/>
              <a:ext cx="4652849" cy="3138793"/>
              <a:chOff x="4482045" y="2142544"/>
              <a:chExt cx="4652849" cy="3138793"/>
            </a:xfrm>
          </p:grpSpPr>
          <p:pic>
            <p:nvPicPr>
              <p:cNvPr id="20" name="圖片 19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482045" y="2142544"/>
                <a:ext cx="4652849" cy="1950014"/>
              </a:xfrm>
              <a:prstGeom prst="rect">
                <a:avLst/>
              </a:prstGeom>
            </p:spPr>
          </p:pic>
          <p:grpSp>
            <p:nvGrpSpPr>
              <p:cNvPr id="23" name="群組 22"/>
              <p:cNvGrpSpPr/>
              <p:nvPr/>
            </p:nvGrpSpPr>
            <p:grpSpPr>
              <a:xfrm>
                <a:off x="4564380" y="3405613"/>
                <a:ext cx="4419600" cy="1875724"/>
                <a:chOff x="4564380" y="3405613"/>
                <a:chExt cx="4419600" cy="1875724"/>
              </a:xfrm>
            </p:grpSpPr>
            <p:cxnSp>
              <p:nvCxnSpPr>
                <p:cNvPr id="43" name="直線接點 42"/>
                <p:cNvCxnSpPr/>
                <p:nvPr/>
              </p:nvCxnSpPr>
              <p:spPr bwMode="auto">
                <a:xfrm flipH="1" flipV="1">
                  <a:off x="6896448" y="3610539"/>
                  <a:ext cx="32281" cy="68677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  <a:extLst/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  <p:sp>
              <p:nvSpPr>
                <p:cNvPr id="44" name="矩形 43"/>
                <p:cNvSpPr/>
                <p:nvPr/>
              </p:nvSpPr>
              <p:spPr bwMode="auto">
                <a:xfrm>
                  <a:off x="4564380" y="3405613"/>
                  <a:ext cx="4419600" cy="198647"/>
                </a:xfrm>
                <a:prstGeom prst="rect">
                  <a:avLst/>
                </a:prstGeom>
                <a:noFill/>
                <a:ln w="25400">
                  <a:solidFill>
                    <a:srgbClr val="FF0000"/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bg1"/>
                    </a:buClr>
                    <a:buSzPct val="100000"/>
                    <a:buFont typeface="Wingdings" pitchFamily="2" charset="2"/>
                    <a:buNone/>
                    <a:tabLst/>
                  </a:pPr>
                  <a:endParaRPr kumimoji="0" lang="zh-HK" altLang="en-US" sz="2000" b="1" i="0" u="none" strike="noStrike" cap="none" normalizeH="0" baseline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latin typeface="Trebuchet MS" pitchFamily="34" charset="0"/>
                    <a:ea typeface="新細明體" pitchFamily="18" charset="-120"/>
                  </a:endParaRPr>
                </a:p>
              </p:txBody>
            </p:sp>
            <p:sp>
              <p:nvSpPr>
                <p:cNvPr id="45" name="矩形 44"/>
                <p:cNvSpPr/>
                <p:nvPr/>
              </p:nvSpPr>
              <p:spPr>
                <a:xfrm>
                  <a:off x="4732020" y="4265674"/>
                  <a:ext cx="4251959" cy="1015663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altLang="zh-TW" b="0" kern="0" dirty="0" smtClean="0">
                      <a:solidFill>
                        <a:srgbClr val="FF0000"/>
                      </a:solidFill>
                    </a:rPr>
                    <a:t>(c) </a:t>
                  </a:r>
                  <a:r>
                    <a:rPr lang="zh-TW" altLang="en-US" b="0" kern="0" dirty="0" smtClean="0">
                      <a:solidFill>
                        <a:srgbClr val="FF0000"/>
                      </a:solidFill>
                    </a:rPr>
                    <a:t>儲存資料後，用戶不能修改代碼的編號，但仍</a:t>
                  </a:r>
                  <a:r>
                    <a:rPr lang="zh-TW" altLang="en-US" b="0" kern="0" dirty="0">
                      <a:solidFill>
                        <a:srgbClr val="FF0000"/>
                      </a:solidFill>
                    </a:rPr>
                    <a:t>可修改</a:t>
                  </a:r>
                  <a:r>
                    <a:rPr lang="zh-TW" altLang="en-US" b="0" kern="0" dirty="0" smtClean="0">
                      <a:solidFill>
                        <a:srgbClr val="FF0000"/>
                      </a:solidFill>
                    </a:rPr>
                    <a:t>「說明</a:t>
                  </a:r>
                  <a:r>
                    <a:rPr lang="zh-TW" altLang="en-US" b="0" kern="0" dirty="0">
                      <a:solidFill>
                        <a:srgbClr val="FF0000"/>
                      </a:solidFill>
                    </a:rPr>
                    <a:t>」和</a:t>
                  </a:r>
                  <a:r>
                    <a:rPr lang="zh-TW" altLang="en-US" b="0" kern="0" dirty="0" smtClean="0">
                      <a:solidFill>
                        <a:srgbClr val="FF0000"/>
                      </a:solidFill>
                    </a:rPr>
                    <a:t>「狀態」</a:t>
                  </a:r>
                  <a:endParaRPr lang="zh-HK" altLang="en-US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6628682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032" y="1977350"/>
            <a:ext cx="8782050" cy="43624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94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檢視及列印代碼表報告</a:t>
            </a:r>
            <a:endParaRPr lang="zh-TW" altLang="en-GB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94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75856" y="1378580"/>
            <a:ext cx="7952508" cy="523220"/>
          </a:xfr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marL="0" indent="0">
              <a:spcBef>
                <a:spcPct val="0"/>
              </a:spcBef>
              <a:buClrTx/>
              <a:buSzTx/>
              <a:buNone/>
            </a:pPr>
            <a:r>
              <a:rPr lang="zh-TW" altLang="en-GB" b="1" kern="1200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用戶</a:t>
            </a:r>
            <a:r>
              <a:rPr lang="zh-TW" altLang="en-GB" b="1" kern="1200" dirty="0" smtClean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可列印不同</a:t>
            </a:r>
            <a:r>
              <a:rPr lang="zh-TW" altLang="en-GB" b="1" kern="1200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的代碼</a:t>
            </a:r>
            <a:r>
              <a:rPr lang="zh-TW" altLang="en-GB" b="1" kern="1200" dirty="0" smtClean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表報告</a:t>
            </a:r>
            <a:endParaRPr lang="zh-TW" altLang="en-GB" b="1" kern="1200" dirty="0">
              <a:solidFill>
                <a:schemeClr val="tx2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94246" name="Rectangle 6"/>
          <p:cNvSpPr>
            <a:spLocks noChangeArrowheads="1"/>
          </p:cNvSpPr>
          <p:nvPr/>
        </p:nvSpPr>
        <p:spPr bwMode="auto">
          <a:xfrm>
            <a:off x="4514994" y="2709358"/>
            <a:ext cx="3442231" cy="395288"/>
          </a:xfrm>
          <a:prstGeom prst="rect">
            <a:avLst/>
          </a:prstGeom>
          <a:noFill/>
          <a:ln w="38100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GB">
              <a:solidFill>
                <a:schemeClr val="tx2"/>
              </a:solidFill>
            </a:endParaRPr>
          </a:p>
        </p:txBody>
      </p:sp>
      <p:sp>
        <p:nvSpPr>
          <p:cNvPr id="394247" name="Text Box 7"/>
          <p:cNvSpPr txBox="1">
            <a:spLocks noChangeArrowheads="1"/>
          </p:cNvSpPr>
          <p:nvPr/>
        </p:nvSpPr>
        <p:spPr bwMode="auto">
          <a:xfrm>
            <a:off x="6817782" y="2074327"/>
            <a:ext cx="2047875" cy="434975"/>
          </a:xfrm>
          <a:prstGeom prst="rect">
            <a:avLst/>
          </a:prstGeom>
          <a:noFill/>
          <a:ln w="38100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dirty="0"/>
              <a:t>1  </a:t>
            </a:r>
            <a:r>
              <a:rPr lang="zh-TW" altLang="en-US" dirty="0"/>
              <a:t>選取代碼狀態</a:t>
            </a:r>
            <a:endParaRPr lang="zh-TW" altLang="en-GB" dirty="0"/>
          </a:p>
        </p:txBody>
      </p:sp>
      <p:sp>
        <p:nvSpPr>
          <p:cNvPr id="394248" name="Line 8"/>
          <p:cNvSpPr>
            <a:spLocks noChangeShapeType="1"/>
          </p:cNvSpPr>
          <p:nvPr/>
        </p:nvSpPr>
        <p:spPr bwMode="auto">
          <a:xfrm flipH="1">
            <a:off x="6308870" y="2404558"/>
            <a:ext cx="441325" cy="3048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HK" altLang="en-US"/>
          </a:p>
        </p:txBody>
      </p:sp>
      <p:sp>
        <p:nvSpPr>
          <p:cNvPr id="394249" name="Text Box 9"/>
          <p:cNvSpPr txBox="1">
            <a:spLocks noChangeArrowheads="1"/>
          </p:cNvSpPr>
          <p:nvPr/>
        </p:nvSpPr>
        <p:spPr bwMode="auto">
          <a:xfrm>
            <a:off x="4514995" y="5605752"/>
            <a:ext cx="1793875" cy="434975"/>
          </a:xfrm>
          <a:prstGeom prst="rect">
            <a:avLst/>
          </a:prstGeom>
          <a:noFill/>
          <a:ln w="38100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/>
              <a:t>2  </a:t>
            </a:r>
            <a:r>
              <a:rPr lang="zh-TW" altLang="en-US"/>
              <a:t>選取代碼表</a:t>
            </a:r>
            <a:endParaRPr lang="zh-TW" altLang="en-GB"/>
          </a:p>
        </p:txBody>
      </p:sp>
      <p:sp>
        <p:nvSpPr>
          <p:cNvPr id="394250" name="Line 10"/>
          <p:cNvSpPr>
            <a:spLocks noChangeShapeType="1"/>
          </p:cNvSpPr>
          <p:nvPr/>
        </p:nvSpPr>
        <p:spPr bwMode="auto">
          <a:xfrm flipH="1" flipV="1">
            <a:off x="3997470" y="5594639"/>
            <a:ext cx="473075" cy="227013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HK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4246" grpId="0" animBg="1"/>
      <p:bldP spid="394247" grpId="0" animBg="1"/>
      <p:bldP spid="394248" grpId="0" animBg="1"/>
      <p:bldP spid="394249" grpId="0" animBg="1"/>
      <p:bldP spid="39425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269" name="Rectangle 5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檢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視及列印代碼表報</a:t>
            </a:r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告</a:t>
            </a:r>
            <a:endParaRPr lang="zh-TW" altLang="en-GB" dirty="0">
              <a:latin typeface="標楷體" pitchFamily="65" charset="-120"/>
              <a:ea typeface="標楷體" pitchFamily="65" charset="-120"/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02" y="1680755"/>
            <a:ext cx="8895794" cy="4389119"/>
          </a:xfrm>
          <a:prstGeom prst="rect">
            <a:avLst/>
          </a:prstGeom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936684" y="2699253"/>
            <a:ext cx="1660407" cy="235535"/>
          </a:xfrm>
          <a:prstGeom prst="rect">
            <a:avLst/>
          </a:prstGeom>
          <a:noFill/>
          <a:ln w="25400" cmpd="sng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8286207" y="1872343"/>
            <a:ext cx="117564" cy="130628"/>
          </a:xfrm>
          <a:prstGeom prst="rect">
            <a:avLst/>
          </a:prstGeom>
          <a:solidFill>
            <a:srgbClr val="99CCFF"/>
          </a:solidFill>
          <a:ln w="25400"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1262742" y="2558583"/>
            <a:ext cx="95795" cy="114544"/>
          </a:xfrm>
          <a:prstGeom prst="rect">
            <a:avLst/>
          </a:prstGeom>
          <a:solidFill>
            <a:srgbClr val="99CCFF"/>
          </a:solidFill>
          <a:ln w="25400"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528353" y="2558583"/>
            <a:ext cx="95795" cy="114544"/>
          </a:xfrm>
          <a:prstGeom prst="rect">
            <a:avLst/>
          </a:prstGeom>
          <a:solidFill>
            <a:srgbClr val="99CCFF"/>
          </a:solidFill>
          <a:ln w="25400"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275648" y="2532380"/>
            <a:ext cx="2393632" cy="762000"/>
          </a:xfrm>
        </p:spPr>
        <p:txBody>
          <a:bodyPr/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常見問題</a:t>
            </a:r>
            <a:endParaRPr lang="zh-HK" altLang="en-US" dirty="0"/>
          </a:p>
        </p:txBody>
      </p:sp>
    </p:spTree>
    <p:extLst>
      <p:ext uri="{BB962C8B-B14F-4D97-AF65-F5344CB8AC3E}">
        <p14:creationId xmlns:p14="http://schemas.microsoft.com/office/powerpoint/2010/main" val="14426993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2576" y="290576"/>
            <a:ext cx="7377112" cy="630171"/>
          </a:xfrm>
        </p:spPr>
        <p:txBody>
          <a:bodyPr/>
          <a:lstStyle/>
          <a:p>
            <a:r>
              <a:rPr lang="en-US" altLang="zh-TW" sz="27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27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在新增科目代碼時，有甚麼需要注意</a:t>
            </a:r>
            <a:r>
              <a:rPr lang="en-US" altLang="zh-TW" sz="27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?</a:t>
            </a:r>
            <a:endParaRPr lang="zh-HK" altLang="en-US" sz="27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768" y="3575304"/>
            <a:ext cx="8503920" cy="2971800"/>
          </a:xfrm>
        </p:spPr>
        <p:txBody>
          <a:bodyPr/>
          <a:lstStyle/>
          <a:p>
            <a:r>
              <a:rPr lang="zh-TW" altLang="en-US" b="1" kern="1200" dirty="0" smtClean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新增的代碼，代碼須</a:t>
            </a:r>
            <a:r>
              <a:rPr lang="zh-TW" altLang="en-US" b="1" kern="1200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在</a:t>
            </a:r>
            <a:r>
              <a:rPr lang="en-US" altLang="zh-TW" b="1" kern="1200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900</a:t>
            </a:r>
            <a:r>
              <a:rPr lang="zh-TW" altLang="en-US" b="1" kern="1200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至</a:t>
            </a:r>
            <a:r>
              <a:rPr lang="en-US" altLang="zh-TW" b="1" kern="1200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997</a:t>
            </a:r>
            <a:r>
              <a:rPr lang="zh-TW" altLang="en-US" b="1" kern="1200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之間</a:t>
            </a:r>
            <a:endParaRPr lang="en-US" altLang="zh-TW" b="1" kern="1200" dirty="0" smtClean="0">
              <a:solidFill>
                <a:schemeClr val="tx2"/>
              </a:solidFill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b="1" kern="1200" dirty="0" smtClean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建</a:t>
            </a:r>
            <a:r>
              <a:rPr lang="zh-TW" altLang="en-US" b="1" kern="1200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議使用教育局提供的科目代碼</a:t>
            </a:r>
            <a:endParaRPr lang="en-US" altLang="zh-TW" b="1" kern="1200" dirty="0">
              <a:solidFill>
                <a:schemeClr val="tx2"/>
              </a:solidFill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b="1" kern="1200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不能刪除新增的代碼</a:t>
            </a:r>
            <a:endParaRPr lang="en-US" altLang="zh-TW" b="1" kern="1200" dirty="0">
              <a:solidFill>
                <a:schemeClr val="tx2"/>
              </a:solidFill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b="1" kern="1200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雖然</a:t>
            </a:r>
            <a:r>
              <a:rPr lang="zh-TW" altLang="en-US" b="1" dirty="0" smtClean="0">
                <a:solidFill>
                  <a:srgbClr val="00B05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科目</a:t>
            </a:r>
            <a:r>
              <a:rPr lang="zh-TW" altLang="en-US" b="1" kern="1200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代碼表屬於教育局</a:t>
            </a:r>
            <a:r>
              <a:rPr lang="en-US" altLang="zh-TW" b="1" kern="1200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/</a:t>
            </a:r>
            <a:r>
              <a:rPr lang="zh-TW" altLang="en-US" b="1" kern="1200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學校類別，當產生代碼後，不能修改</a:t>
            </a:r>
            <a:r>
              <a:rPr lang="zh-TW" altLang="en-US" b="1" dirty="0" smtClean="0">
                <a:solidFill>
                  <a:srgbClr val="FF66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科目的說明</a:t>
            </a:r>
            <a:r>
              <a:rPr lang="zh-TW" altLang="en-US" b="1" kern="1200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、</a:t>
            </a:r>
            <a:r>
              <a:rPr lang="zh-TW" altLang="en-US" b="1" dirty="0" smtClean="0">
                <a:solidFill>
                  <a:srgbClr val="FF66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名稱縮寫</a:t>
            </a:r>
            <a:r>
              <a:rPr lang="zh-TW" altLang="en-US" b="1" kern="1200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及</a:t>
            </a:r>
            <a:r>
              <a:rPr lang="zh-TW" altLang="en-US" b="1" dirty="0" smtClean="0">
                <a:solidFill>
                  <a:srgbClr val="FF66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簡稱</a:t>
            </a:r>
            <a:endParaRPr lang="zh-HK" altLang="en-US" b="1" dirty="0">
              <a:solidFill>
                <a:srgbClr val="FF66FF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1085" y="1194816"/>
            <a:ext cx="7323963" cy="2106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58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7156" y="1341438"/>
            <a:ext cx="4039644" cy="4740275"/>
          </a:xfrm>
        </p:spPr>
        <p:txBody>
          <a:bodyPr/>
          <a:lstStyle/>
          <a:p>
            <a:r>
              <a:rPr lang="zh-TW" altLang="en-US" b="1" kern="1200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參考由課程發展處所發出的科目代碼</a:t>
            </a:r>
            <a:r>
              <a:rPr lang="zh-TW" altLang="en-US" b="1" kern="1200" dirty="0" smtClean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訊息</a:t>
            </a:r>
            <a:endParaRPr lang="en-US" altLang="zh-TW" b="1" kern="1200" dirty="0" smtClean="0">
              <a:solidFill>
                <a:schemeClr val="tx2"/>
              </a:solidFill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b="1" kern="1200" dirty="0" smtClean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正確使用各學階的科目代碼</a:t>
            </a:r>
            <a:endParaRPr lang="en-US" altLang="zh-TW" b="1" kern="1200" dirty="0" smtClean="0">
              <a:solidFill>
                <a:schemeClr val="tx2"/>
              </a:solidFill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b="1" kern="1200" dirty="0" smtClean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留意每年代碼的狀態更新</a:t>
            </a:r>
            <a:endParaRPr lang="en-US" altLang="zh-TW" b="1" kern="1200" dirty="0">
              <a:solidFill>
                <a:schemeClr val="tx2"/>
              </a:solidFill>
              <a:latin typeface="標楷體" pitchFamily="65" charset="-120"/>
              <a:ea typeface="標楷體" pitchFamily="65" charset="-120"/>
            </a:endParaRPr>
          </a:p>
          <a:p>
            <a:endParaRPr lang="zh-HK" altLang="en-US" dirty="0">
              <a:solidFill>
                <a:srgbClr val="0070C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HK" altLang="en-US"/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226" y="1430214"/>
            <a:ext cx="3648054" cy="4970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940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27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27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如何增加新的科目分卷？</a:t>
            </a:r>
            <a:endParaRPr lang="zh-HK" alt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639" y="841403"/>
            <a:ext cx="7758112" cy="468708"/>
          </a:xfrm>
        </p:spPr>
        <p:txBody>
          <a:bodyPr/>
          <a:lstStyle/>
          <a:p>
            <a:endParaRPr lang="en-US" altLang="zh-TW" dirty="0" smtClean="0">
              <a:solidFill>
                <a:srgbClr val="0070C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b="1" kern="1200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選擇</a:t>
            </a:r>
            <a:r>
              <a:rPr lang="zh-TW" altLang="en-US" b="1" dirty="0" smtClean="0">
                <a:solidFill>
                  <a:srgbClr val="00B05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科目分卷</a:t>
            </a:r>
            <a:r>
              <a:rPr lang="zh-TW" altLang="en-US" b="1" kern="1200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代碼表並輸入相關的資料</a:t>
            </a:r>
            <a:endParaRPr lang="en-US" altLang="zh-TW" b="1" kern="1200" dirty="0">
              <a:solidFill>
                <a:schemeClr val="tx2"/>
              </a:solidFill>
              <a:latin typeface="標楷體" pitchFamily="65" charset="-120"/>
              <a:ea typeface="標楷體" pitchFamily="65" charset="-120"/>
            </a:endParaRPr>
          </a:p>
          <a:p>
            <a:endParaRPr lang="zh-HK" altLang="en-US" b="1" kern="1200" dirty="0">
              <a:solidFill>
                <a:schemeClr val="tx2"/>
              </a:solidFill>
              <a:latin typeface="標楷體" pitchFamily="65" charset="-120"/>
              <a:ea typeface="標楷體" pitchFamily="65" charset="-12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639" y="5476496"/>
            <a:ext cx="7220617" cy="9051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b="7075"/>
          <a:stretch/>
        </p:blipFill>
        <p:spPr>
          <a:xfrm>
            <a:off x="542639" y="1987303"/>
            <a:ext cx="6450140" cy="3466011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 bwMode="auto">
          <a:xfrm>
            <a:off x="504491" y="3184920"/>
            <a:ext cx="6526435" cy="208383"/>
          </a:xfrm>
          <a:prstGeom prst="roundRect">
            <a:avLst/>
          </a:prstGeom>
          <a:noFill/>
          <a:ln w="25400">
            <a:solidFill>
              <a:srgbClr val="FF0000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kumimoji="0" lang="zh-HK" altLang="en-US" sz="20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542639" y="6123988"/>
            <a:ext cx="609505" cy="257657"/>
          </a:xfrm>
          <a:prstGeom prst="roundRect">
            <a:avLst/>
          </a:prstGeom>
          <a:noFill/>
          <a:ln w="25400">
            <a:solidFill>
              <a:srgbClr val="FF0000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kumimoji="0" lang="zh-HK" altLang="en-US" sz="20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6217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缺課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原因和缺課原因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記錄懷疑退學適用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) 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代碼表有甚麼分別？</a:t>
            </a:r>
            <a:endParaRPr lang="zh-HK" alt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HK" alt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" y="1736020"/>
            <a:ext cx="8979562" cy="4216724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 bwMode="auto">
          <a:xfrm>
            <a:off x="137160" y="2944368"/>
            <a:ext cx="8979562" cy="557784"/>
          </a:xfrm>
          <a:prstGeom prst="roundRect">
            <a:avLst/>
          </a:prstGeom>
          <a:noFill/>
          <a:ln w="25400">
            <a:solidFill>
              <a:srgbClr val="FF0000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kumimoji="0" lang="zh-HK" altLang="en-US" sz="20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2759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HK" alt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568" y="1149414"/>
            <a:ext cx="8111776" cy="4740275"/>
          </a:xfrm>
        </p:spPr>
        <p:txBody>
          <a:bodyPr/>
          <a:lstStyle/>
          <a:p>
            <a:r>
              <a:rPr lang="zh-TW" altLang="en-US" b="1" kern="1200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缺課原因代碼表</a:t>
            </a:r>
            <a:endParaRPr lang="en-US" altLang="zh-TW" b="1" kern="1200" dirty="0">
              <a:solidFill>
                <a:schemeClr val="tx2"/>
              </a:solidFill>
              <a:latin typeface="標楷體" pitchFamily="65" charset="-120"/>
              <a:ea typeface="標楷體" pitchFamily="65" charset="-120"/>
            </a:endParaRPr>
          </a:p>
          <a:p>
            <a:pPr lvl="1"/>
            <a:r>
              <a:rPr lang="zh-TW" altLang="en-US" b="1" kern="1200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  <a:cs typeface="+mn-cs"/>
              </a:rPr>
              <a:t>為缺席學生編修缺席原因</a:t>
            </a:r>
            <a:endParaRPr lang="en-US" altLang="zh-TW" b="1" kern="1200" dirty="0">
              <a:solidFill>
                <a:schemeClr val="tx2"/>
              </a:solidFill>
              <a:latin typeface="標楷體" pitchFamily="65" charset="-120"/>
              <a:ea typeface="標楷體" pitchFamily="65" charset="-120"/>
              <a:cs typeface="+mn-cs"/>
            </a:endParaRPr>
          </a:p>
          <a:p>
            <a:pPr lvl="1"/>
            <a:r>
              <a:rPr lang="zh-TW" altLang="en-US" b="1" kern="1200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  <a:cs typeface="+mn-cs"/>
              </a:rPr>
              <a:t>須留意懷疑退學示標的使用，因為會影響系統篩選懷疑退學學生</a:t>
            </a:r>
            <a:endParaRPr lang="en-US" altLang="zh-TW" b="1" kern="1200" dirty="0">
              <a:solidFill>
                <a:schemeClr val="tx2"/>
              </a:solidFill>
              <a:latin typeface="標楷體" pitchFamily="65" charset="-120"/>
              <a:ea typeface="標楷體" pitchFamily="65" charset="-120"/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5980" y="2889055"/>
            <a:ext cx="5487924" cy="3453789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 bwMode="auto">
          <a:xfrm>
            <a:off x="6060440" y="3908488"/>
            <a:ext cx="251460" cy="2114615"/>
          </a:xfrm>
          <a:prstGeom prst="roundRect">
            <a:avLst/>
          </a:prstGeom>
          <a:noFill/>
          <a:ln w="25400">
            <a:solidFill>
              <a:srgbClr val="FF0000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kumimoji="0" lang="zh-HK" altLang="en-US" sz="20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95708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代碼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表處理模式</a:t>
            </a:r>
            <a:endParaRPr lang="zh-TW" altLang="en-GB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72742" name="Text Box 6"/>
          <p:cNvSpPr txBox="1">
            <a:spLocks noChangeArrowheads="1"/>
          </p:cNvSpPr>
          <p:nvPr/>
        </p:nvSpPr>
        <p:spPr bwMode="auto">
          <a:xfrm>
            <a:off x="1213503" y="1669920"/>
            <a:ext cx="1260475" cy="528638"/>
          </a:xfrm>
          <a:prstGeom prst="rect">
            <a:avLst/>
          </a:prstGeom>
          <a:gradFill rotWithShape="1">
            <a:gsLst>
              <a:gs pos="0">
                <a:schemeClr val="bg1">
                  <a:alpha val="50000"/>
                </a:schemeClr>
              </a:gs>
              <a:gs pos="100000">
                <a:schemeClr val="hlink">
                  <a:alpha val="30000"/>
                </a:schemeClr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教育局</a:t>
            </a:r>
            <a:endParaRPr lang="zh-TW" altLang="en-GB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72743" name="Text Box 7"/>
          <p:cNvSpPr txBox="1">
            <a:spLocks noChangeArrowheads="1"/>
          </p:cNvSpPr>
          <p:nvPr/>
        </p:nvSpPr>
        <p:spPr bwMode="auto">
          <a:xfrm>
            <a:off x="3923366" y="1669920"/>
            <a:ext cx="1241425" cy="528638"/>
          </a:xfrm>
          <a:prstGeom prst="rect">
            <a:avLst/>
          </a:prstGeom>
          <a:gradFill rotWithShape="1">
            <a:gsLst>
              <a:gs pos="0">
                <a:schemeClr val="bg1">
                  <a:alpha val="30000"/>
                </a:schemeClr>
              </a:gs>
              <a:gs pos="100000">
                <a:schemeClr val="bg2">
                  <a:alpha val="50000"/>
                </a:schemeClr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編修</a:t>
            </a:r>
            <a:endParaRPr lang="zh-TW" altLang="en-GB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72745" name="Line 9"/>
          <p:cNvSpPr>
            <a:spLocks noChangeShapeType="1"/>
          </p:cNvSpPr>
          <p:nvPr/>
        </p:nvSpPr>
        <p:spPr bwMode="auto">
          <a:xfrm>
            <a:off x="2604153" y="1919158"/>
            <a:ext cx="1204913" cy="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HK" altLang="en-US"/>
          </a:p>
        </p:txBody>
      </p:sp>
      <p:sp>
        <p:nvSpPr>
          <p:cNvPr id="372746" name="Line 10"/>
          <p:cNvSpPr>
            <a:spLocks noChangeShapeType="1"/>
          </p:cNvSpPr>
          <p:nvPr/>
        </p:nvSpPr>
        <p:spPr bwMode="auto">
          <a:xfrm>
            <a:off x="5264803" y="1919158"/>
            <a:ext cx="1285875" cy="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HK" altLang="en-US"/>
          </a:p>
        </p:txBody>
      </p:sp>
      <p:sp>
        <p:nvSpPr>
          <p:cNvPr id="372747" name="Text Box 11"/>
          <p:cNvSpPr txBox="1">
            <a:spLocks noChangeArrowheads="1"/>
          </p:cNvSpPr>
          <p:nvPr/>
        </p:nvSpPr>
        <p:spPr bwMode="auto">
          <a:xfrm>
            <a:off x="6630053" y="1669920"/>
            <a:ext cx="1241425" cy="528638"/>
          </a:xfrm>
          <a:prstGeom prst="rect">
            <a:avLst/>
          </a:prstGeom>
          <a:gradFill rotWithShape="1">
            <a:gsLst>
              <a:gs pos="0">
                <a:schemeClr val="bg1">
                  <a:alpha val="30000"/>
                </a:schemeClr>
              </a:gs>
              <a:gs pos="100000">
                <a:schemeClr val="bg2">
                  <a:alpha val="50000"/>
                </a:schemeClr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匯出</a:t>
            </a:r>
            <a:endParaRPr lang="zh-TW" altLang="en-GB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72749" name="Text Box 13"/>
          <p:cNvSpPr txBox="1">
            <a:spLocks noChangeArrowheads="1"/>
          </p:cNvSpPr>
          <p:nvPr/>
        </p:nvSpPr>
        <p:spPr bwMode="auto">
          <a:xfrm>
            <a:off x="3948766" y="3465383"/>
            <a:ext cx="1241425" cy="528638"/>
          </a:xfrm>
          <a:prstGeom prst="rect">
            <a:avLst/>
          </a:prstGeom>
          <a:gradFill rotWithShape="1">
            <a:gsLst>
              <a:gs pos="0">
                <a:schemeClr val="bg1">
                  <a:alpha val="30000"/>
                </a:schemeClr>
              </a:gs>
              <a:gs pos="100000">
                <a:schemeClr val="bg2">
                  <a:alpha val="50000"/>
                </a:schemeClr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匯入</a:t>
            </a:r>
            <a:endParaRPr lang="zh-TW" altLang="en-GB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72750" name="Text Box 14"/>
          <p:cNvSpPr txBox="1">
            <a:spLocks noChangeArrowheads="1"/>
          </p:cNvSpPr>
          <p:nvPr/>
        </p:nvSpPr>
        <p:spPr bwMode="auto">
          <a:xfrm>
            <a:off x="1261128" y="3465383"/>
            <a:ext cx="902811" cy="523220"/>
          </a:xfrm>
          <a:prstGeom prst="rect">
            <a:avLst/>
          </a:prstGeom>
          <a:gradFill rotWithShape="1">
            <a:gsLst>
              <a:gs pos="0">
                <a:schemeClr val="bg1">
                  <a:alpha val="50000"/>
                </a:schemeClr>
              </a:gs>
              <a:gs pos="100000">
                <a:schemeClr val="hlink">
                  <a:alpha val="30000"/>
                </a:schemeClr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學校</a:t>
            </a:r>
            <a:endParaRPr lang="zh-TW" altLang="en-GB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72752" name="Text Box 16"/>
          <p:cNvSpPr txBox="1">
            <a:spLocks noChangeArrowheads="1"/>
          </p:cNvSpPr>
          <p:nvPr/>
        </p:nvSpPr>
        <p:spPr bwMode="auto">
          <a:xfrm>
            <a:off x="3948766" y="4376608"/>
            <a:ext cx="1241425" cy="5286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8080">
                  <a:alpha val="50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編修</a:t>
            </a:r>
            <a:endParaRPr lang="zh-TW" altLang="en-GB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72753" name="Text Box 17"/>
          <p:cNvSpPr txBox="1">
            <a:spLocks noChangeArrowheads="1"/>
          </p:cNvSpPr>
          <p:nvPr/>
        </p:nvSpPr>
        <p:spPr bwMode="auto">
          <a:xfrm>
            <a:off x="3948766" y="5287833"/>
            <a:ext cx="1241425" cy="5286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8080">
                  <a:alpha val="5000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列印</a:t>
            </a:r>
            <a:endParaRPr lang="zh-TW" altLang="en-GB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72754" name="Line 18"/>
          <p:cNvSpPr>
            <a:spLocks noChangeShapeType="1"/>
          </p:cNvSpPr>
          <p:nvPr/>
        </p:nvSpPr>
        <p:spPr bwMode="auto">
          <a:xfrm>
            <a:off x="1153178" y="2889120"/>
            <a:ext cx="6788150" cy="0"/>
          </a:xfrm>
          <a:prstGeom prst="line">
            <a:avLst/>
          </a:prstGeom>
          <a:noFill/>
          <a:ln w="38100">
            <a:solidFill>
              <a:srgbClr val="00808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HK" altLang="en-US"/>
          </a:p>
        </p:txBody>
      </p:sp>
      <p:sp>
        <p:nvSpPr>
          <p:cNvPr id="372755" name="Line 19"/>
          <p:cNvSpPr>
            <a:spLocks noChangeShapeType="1"/>
          </p:cNvSpPr>
          <p:nvPr/>
        </p:nvSpPr>
        <p:spPr bwMode="auto">
          <a:xfrm flipH="1">
            <a:off x="4593291" y="2241420"/>
            <a:ext cx="2660650" cy="1179513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HK" altLang="en-US"/>
          </a:p>
        </p:txBody>
      </p:sp>
      <p:sp>
        <p:nvSpPr>
          <p:cNvPr id="372756" name="Line 20"/>
          <p:cNvSpPr>
            <a:spLocks noChangeShapeType="1"/>
          </p:cNvSpPr>
          <p:nvPr/>
        </p:nvSpPr>
        <p:spPr bwMode="auto">
          <a:xfrm>
            <a:off x="2639078" y="3659058"/>
            <a:ext cx="1163638" cy="28575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HK" altLang="en-US"/>
          </a:p>
        </p:txBody>
      </p:sp>
      <p:sp>
        <p:nvSpPr>
          <p:cNvPr id="372757" name="Line 21"/>
          <p:cNvSpPr>
            <a:spLocks noChangeShapeType="1"/>
          </p:cNvSpPr>
          <p:nvPr/>
        </p:nvSpPr>
        <p:spPr bwMode="auto">
          <a:xfrm>
            <a:off x="2639078" y="3659058"/>
            <a:ext cx="1149350" cy="98425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HK" altLang="en-US"/>
          </a:p>
        </p:txBody>
      </p:sp>
      <p:sp>
        <p:nvSpPr>
          <p:cNvPr id="372758" name="Line 22"/>
          <p:cNvSpPr>
            <a:spLocks noChangeShapeType="1"/>
          </p:cNvSpPr>
          <p:nvPr/>
        </p:nvSpPr>
        <p:spPr bwMode="auto">
          <a:xfrm>
            <a:off x="2654953" y="3671758"/>
            <a:ext cx="1176338" cy="1884363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HK" altLang="en-US"/>
          </a:p>
        </p:txBody>
      </p:sp>
      <p:sp>
        <p:nvSpPr>
          <p:cNvPr id="2" name="文字方塊 1"/>
          <p:cNvSpPr txBox="1"/>
          <p:nvPr/>
        </p:nvSpPr>
        <p:spPr>
          <a:xfrm>
            <a:off x="6031149" y="2884392"/>
            <a:ext cx="1980029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經聯遞系統傳送</a:t>
            </a:r>
            <a:endParaRPr lang="zh-HK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2743" grpId="0" animBg="1"/>
      <p:bldP spid="372745" grpId="0" animBg="1"/>
      <p:bldP spid="372746" grpId="0" animBg="1"/>
      <p:bldP spid="372747" grpId="0" animBg="1"/>
      <p:bldP spid="372749" grpId="0" animBg="1"/>
      <p:bldP spid="372752" grpId="0" animBg="1"/>
      <p:bldP spid="372753" grpId="0" animBg="1"/>
      <p:bldP spid="372755" grpId="0" animBg="1"/>
      <p:bldP spid="372756" grpId="0" animBg="1"/>
      <p:bldP spid="372757" grpId="0" animBg="1"/>
      <p:bldP spid="372758" grpId="0" animBg="1"/>
      <p:bldP spid="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HK" alt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9544" y="1368870"/>
            <a:ext cx="7758112" cy="4740275"/>
          </a:xfrm>
        </p:spPr>
        <p:txBody>
          <a:bodyPr/>
          <a:lstStyle/>
          <a:p>
            <a:r>
              <a:rPr lang="zh-TW" altLang="en-US" b="1" kern="1200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缺課原因代碼</a:t>
            </a:r>
            <a:r>
              <a:rPr lang="zh-TW" altLang="en-US" b="1" kern="1200" dirty="0" smtClean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表應</a:t>
            </a:r>
            <a:r>
              <a:rPr lang="zh-TW" altLang="en-US" b="1" kern="1200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用</a:t>
            </a:r>
            <a:endParaRPr lang="en-US" altLang="zh-TW" b="1" kern="1200" dirty="0">
              <a:solidFill>
                <a:schemeClr val="tx2"/>
              </a:solidFill>
              <a:latin typeface="標楷體" pitchFamily="65" charset="-120"/>
              <a:ea typeface="標楷體" pitchFamily="65" charset="-12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477" y="1834088"/>
            <a:ext cx="8063400" cy="3499359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 bwMode="auto">
          <a:xfrm>
            <a:off x="3260992" y="4021157"/>
            <a:ext cx="2192357" cy="402969"/>
          </a:xfrm>
          <a:prstGeom prst="roundRect">
            <a:avLst/>
          </a:prstGeom>
          <a:noFill/>
          <a:ln w="57150">
            <a:solidFill>
              <a:srgbClr val="FF0000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kumimoji="0" lang="zh-HK" altLang="en-US" sz="20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1825" y="4460958"/>
            <a:ext cx="6035831" cy="215023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2429691" y="3229143"/>
            <a:ext cx="130629" cy="114544"/>
          </a:xfrm>
          <a:prstGeom prst="rect">
            <a:avLst/>
          </a:prstGeom>
          <a:solidFill>
            <a:srgbClr val="99CCFF"/>
          </a:solidFill>
          <a:ln w="25400"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5808617" y="3229143"/>
            <a:ext cx="139337" cy="114544"/>
          </a:xfrm>
          <a:prstGeom prst="rect">
            <a:avLst/>
          </a:prstGeom>
          <a:solidFill>
            <a:srgbClr val="99CCFF"/>
          </a:solidFill>
          <a:ln w="25400"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8556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HK" alt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5244" y="1300290"/>
            <a:ext cx="7758112" cy="4740275"/>
          </a:xfrm>
        </p:spPr>
        <p:txBody>
          <a:bodyPr/>
          <a:lstStyle/>
          <a:p>
            <a:r>
              <a:rPr lang="zh-TW" altLang="en-US" b="1" kern="1200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缺課原因</a:t>
            </a:r>
            <a:r>
              <a:rPr lang="en-US" altLang="zh-TW" b="1" kern="1200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b="1" kern="1200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記錄懷疑退學適用</a:t>
            </a:r>
            <a:r>
              <a:rPr lang="en-US" altLang="zh-TW" b="1" kern="1200" dirty="0" smtClean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)</a:t>
            </a:r>
          </a:p>
          <a:p>
            <a:pPr lvl="1"/>
            <a:r>
              <a:rPr lang="zh-TW" altLang="en-US" sz="2800" b="1" kern="1200" dirty="0" smtClean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  <a:cs typeface="+mn-cs"/>
              </a:rPr>
              <a:t>為</a:t>
            </a:r>
            <a:r>
              <a:rPr lang="zh-TW" altLang="en-US" sz="2800" b="1" kern="1200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  <a:cs typeface="+mn-cs"/>
              </a:rPr>
              <a:t>懷疑退學學生製作表格Ａ時需要填寫離校</a:t>
            </a:r>
            <a:r>
              <a:rPr lang="en-US" altLang="zh-TW" sz="2800" b="1" kern="1200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  <a:cs typeface="+mn-cs"/>
              </a:rPr>
              <a:t>/</a:t>
            </a:r>
            <a:r>
              <a:rPr lang="zh-TW" altLang="en-US" sz="2800" b="1" kern="1200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  <a:cs typeface="+mn-cs"/>
              </a:rPr>
              <a:t>缺課原因</a:t>
            </a:r>
            <a:endParaRPr lang="en-US" altLang="zh-TW" sz="2800" b="1" kern="1200" dirty="0">
              <a:solidFill>
                <a:schemeClr val="tx2"/>
              </a:solidFill>
              <a:latin typeface="標楷體" pitchFamily="65" charset="-120"/>
              <a:ea typeface="標楷體" pitchFamily="65" charset="-120"/>
              <a:cs typeface="+mn-cs"/>
            </a:endParaRPr>
          </a:p>
          <a:p>
            <a:pPr lvl="1"/>
            <a:endParaRPr lang="en-US" altLang="zh-TW" sz="2800" dirty="0">
              <a:solidFill>
                <a:srgbClr val="0070C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5308" y="2754282"/>
            <a:ext cx="7006075" cy="3286283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 bwMode="auto">
          <a:xfrm>
            <a:off x="7863840" y="5160900"/>
            <a:ext cx="403217" cy="240258"/>
          </a:xfrm>
          <a:prstGeom prst="roundRect">
            <a:avLst/>
          </a:prstGeom>
          <a:noFill/>
          <a:ln w="25400">
            <a:solidFill>
              <a:srgbClr val="FF0000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kumimoji="0" lang="zh-HK" altLang="en-US" sz="20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2342605" y="5281029"/>
            <a:ext cx="95795" cy="92160"/>
          </a:xfrm>
          <a:prstGeom prst="rect">
            <a:avLst/>
          </a:prstGeom>
          <a:solidFill>
            <a:srgbClr val="99CCFF"/>
          </a:solidFill>
          <a:ln w="25400"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1121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HK" alt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9544" y="1368870"/>
            <a:ext cx="7758112" cy="4740275"/>
          </a:xfrm>
        </p:spPr>
        <p:txBody>
          <a:bodyPr/>
          <a:lstStyle/>
          <a:p>
            <a:r>
              <a:rPr lang="zh-TW" altLang="en-US" b="1" kern="1200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缺課原因</a:t>
            </a:r>
            <a:r>
              <a:rPr lang="en-US" altLang="zh-TW" b="1" kern="1200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b="1" kern="1200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記錄懷疑退學適用</a:t>
            </a:r>
            <a:r>
              <a:rPr lang="en-US" altLang="zh-TW" b="1" kern="1200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)</a:t>
            </a:r>
          </a:p>
          <a:p>
            <a:pPr lvl="1"/>
            <a:r>
              <a:rPr lang="zh-TW" altLang="en-US" sz="2800" b="1" kern="1200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  <a:cs typeface="+mn-cs"/>
              </a:rPr>
              <a:t>為懷疑退學學生製作表格Ａ時需要填寫離校</a:t>
            </a:r>
            <a:r>
              <a:rPr lang="en-US" altLang="zh-TW" sz="2800" b="1" kern="1200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  <a:cs typeface="+mn-cs"/>
              </a:rPr>
              <a:t>/</a:t>
            </a:r>
            <a:r>
              <a:rPr lang="zh-TW" altLang="en-US" sz="2800" b="1" kern="1200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  <a:cs typeface="+mn-cs"/>
              </a:rPr>
              <a:t>缺課原因</a:t>
            </a:r>
            <a:endParaRPr lang="en-US" altLang="zh-TW" sz="2800" b="1" kern="1200" dirty="0">
              <a:solidFill>
                <a:schemeClr val="tx2"/>
              </a:solidFill>
              <a:latin typeface="標楷體" pitchFamily="65" charset="-120"/>
              <a:ea typeface="標楷體" pitchFamily="65" charset="-120"/>
              <a:cs typeface="+mn-cs"/>
            </a:endParaRPr>
          </a:p>
          <a:p>
            <a:pPr lvl="1"/>
            <a:endParaRPr lang="en-US" altLang="zh-TW" dirty="0">
              <a:solidFill>
                <a:srgbClr val="0070C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986077" y="4754879"/>
            <a:ext cx="4847795" cy="253239"/>
          </a:xfrm>
          <a:prstGeom prst="roundRect">
            <a:avLst/>
          </a:prstGeom>
          <a:noFill/>
          <a:ln w="25400">
            <a:solidFill>
              <a:srgbClr val="FF0000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kumimoji="0" lang="zh-HK" altLang="en-US" sz="20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919544" y="2834721"/>
            <a:ext cx="7691579" cy="2506245"/>
            <a:chOff x="986077" y="2852138"/>
            <a:chExt cx="7691579" cy="250624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86077" y="2852138"/>
              <a:ext cx="7691579" cy="2506245"/>
            </a:xfrm>
            <a:prstGeom prst="rect">
              <a:avLst/>
            </a:prstGeom>
          </p:spPr>
        </p:pic>
        <p:sp>
          <p:nvSpPr>
            <p:cNvPr id="5" name="Rounded Rectangle 4"/>
            <p:cNvSpPr/>
            <p:nvPr/>
          </p:nvSpPr>
          <p:spPr bwMode="auto">
            <a:xfrm>
              <a:off x="3255264" y="4151456"/>
              <a:ext cx="960120" cy="216662"/>
            </a:xfrm>
            <a:prstGeom prst="roundRect">
              <a:avLst/>
            </a:prstGeom>
            <a:ln/>
            <a:ex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buNone/>
                <a:tabLst/>
              </a:pPr>
              <a:endParaRPr kumimoji="0" lang="zh-HK" altLang="en-US" sz="2000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Trebuchet MS" pitchFamily="34" charset="0"/>
                <a:ea typeface="新細明體" pitchFamily="18" charset="-120"/>
              </a:endParaRPr>
            </a:p>
          </p:txBody>
        </p:sp>
        <p:sp>
          <p:nvSpPr>
            <p:cNvPr id="10" name="Rounded Rectangle 9"/>
            <p:cNvSpPr/>
            <p:nvPr/>
          </p:nvSpPr>
          <p:spPr bwMode="auto">
            <a:xfrm>
              <a:off x="6617208" y="3958479"/>
              <a:ext cx="960120" cy="192977"/>
            </a:xfrm>
            <a:prstGeom prst="roundRect">
              <a:avLst/>
            </a:prstGeom>
            <a:ln/>
            <a:ex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Wingdings" pitchFamily="2" charset="2"/>
                <a:buNone/>
                <a:tabLst/>
              </a:pPr>
              <a:endParaRPr kumimoji="0" lang="zh-HK" altLang="en-US" sz="2000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Trebuchet MS" pitchFamily="34" charset="0"/>
                <a:ea typeface="新細明體" pitchFamily="18" charset="-120"/>
              </a:endParaRPr>
            </a:p>
          </p:txBody>
        </p:sp>
      </p:grpSp>
      <p:sp>
        <p:nvSpPr>
          <p:cNvPr id="9" name="Rectangle 8"/>
          <p:cNvSpPr/>
          <p:nvPr/>
        </p:nvSpPr>
        <p:spPr bwMode="auto">
          <a:xfrm flipH="1" flipV="1">
            <a:off x="7228115" y="4572000"/>
            <a:ext cx="156754" cy="165502"/>
          </a:xfrm>
          <a:prstGeom prst="rect">
            <a:avLst/>
          </a:prstGeom>
          <a:solidFill>
            <a:srgbClr val="99CCFF"/>
          </a:solidFill>
          <a:ln w="25400"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3336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722313" y="2860202"/>
            <a:ext cx="7772400" cy="1362075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defRPr>
            </a:lvl9pPr>
          </a:lstStyle>
          <a:p>
            <a:pPr algn="ctr">
              <a:buClrTx/>
              <a:buSzTx/>
              <a:buFontTx/>
            </a:pPr>
            <a:r>
              <a:rPr lang="zh-TW" altLang="en-US" sz="5000" kern="0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5000" kern="0" dirty="0" smtClean="0">
                <a:latin typeface="標楷體" pitchFamily="65" charset="-120"/>
                <a:ea typeface="標楷體" pitchFamily="65" charset="-120"/>
              </a:rPr>
              <a:t>- </a:t>
            </a:r>
            <a:r>
              <a:rPr lang="zh-TW" altLang="en-US" sz="5000" kern="0" dirty="0" smtClean="0">
                <a:latin typeface="標楷體" pitchFamily="65" charset="-120"/>
                <a:ea typeface="標楷體" pitchFamily="65" charset="-120"/>
              </a:rPr>
              <a:t>完 </a:t>
            </a:r>
            <a:r>
              <a:rPr lang="en-US" altLang="zh-TW" sz="5000" kern="0" dirty="0" smtClean="0">
                <a:latin typeface="標楷體" pitchFamily="65" charset="-120"/>
                <a:ea typeface="標楷體" pitchFamily="65" charset="-120"/>
              </a:rPr>
              <a:t>-</a:t>
            </a:r>
            <a:endParaRPr lang="zh-TW" altLang="en-GB" sz="5000" kern="0" dirty="0"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81878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0" name="Rectangle 2"/>
          <p:cNvSpPr>
            <a:spLocks noGrp="1" noChangeArrowheads="1"/>
          </p:cNvSpPr>
          <p:nvPr>
            <p:ph type="title"/>
          </p:nvPr>
        </p:nvSpPr>
        <p:spPr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代碼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表類別</a:t>
            </a:r>
            <a:endParaRPr lang="en-GB" altLang="en-US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5513" y="1245644"/>
            <a:ext cx="7758112" cy="4740275"/>
          </a:xfrm>
        </p:spPr>
        <p:txBody>
          <a:bodyPr/>
          <a:lstStyle/>
          <a:p>
            <a:pPr>
              <a:lnSpc>
                <a:spcPct val="110000"/>
              </a:lnSpc>
              <a:buClr>
                <a:srgbClr val="008080"/>
              </a:buClr>
              <a:buSzTx/>
            </a:pPr>
            <a:r>
              <a:rPr lang="zh-TW" altLang="en-US" b="1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三類代碼表</a:t>
            </a:r>
          </a:p>
          <a:p>
            <a:pPr lvl="1">
              <a:lnSpc>
                <a:spcPct val="110000"/>
              </a:lnSpc>
              <a:buClr>
                <a:schemeClr val="accent2"/>
              </a:buClr>
              <a:buSzTx/>
            </a:pPr>
            <a:r>
              <a:rPr lang="zh-CN" altLang="en-US" b="1" dirty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教育局</a:t>
            </a:r>
            <a:r>
              <a:rPr lang="zh-TW" altLang="en-US" b="1" dirty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		</a:t>
            </a:r>
            <a:endParaRPr lang="en-US" altLang="zh-TW" b="1" dirty="0">
              <a:solidFill>
                <a:srgbClr val="0070C0"/>
              </a:solidFill>
              <a:latin typeface="標楷體" pitchFamily="65" charset="-120"/>
              <a:ea typeface="標楷體" pitchFamily="65" charset="-120"/>
            </a:endParaRPr>
          </a:p>
          <a:p>
            <a:pPr lvl="1">
              <a:lnSpc>
                <a:spcPct val="110000"/>
              </a:lnSpc>
              <a:buClr>
                <a:schemeClr val="accent2"/>
              </a:buClr>
              <a:buSzTx/>
            </a:pPr>
            <a:r>
              <a:rPr lang="zh-TW" altLang="en-US" b="1" dirty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學校		</a:t>
            </a:r>
            <a:endParaRPr lang="en-US" altLang="zh-TW" b="1" dirty="0" smtClean="0">
              <a:solidFill>
                <a:srgbClr val="0070C0"/>
              </a:solidFill>
              <a:latin typeface="標楷體" pitchFamily="65" charset="-120"/>
              <a:ea typeface="標楷體" pitchFamily="65" charset="-120"/>
            </a:endParaRPr>
          </a:p>
          <a:p>
            <a:pPr lvl="1">
              <a:lnSpc>
                <a:spcPct val="110000"/>
              </a:lnSpc>
              <a:buClr>
                <a:schemeClr val="accent2"/>
              </a:buClr>
              <a:buSzTx/>
            </a:pPr>
            <a:r>
              <a:rPr lang="zh-CN" altLang="en-US" b="1" dirty="0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教</a:t>
            </a:r>
            <a:r>
              <a:rPr lang="zh-CN" altLang="en-US" b="1" dirty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育局/學校</a:t>
            </a:r>
            <a:r>
              <a:rPr lang="zh-CN" altLang="zh-TW" b="1" dirty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	</a:t>
            </a: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513" y="3158327"/>
            <a:ext cx="7504525" cy="349066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矩形 1"/>
          <p:cNvSpPr/>
          <p:nvPr/>
        </p:nvSpPr>
        <p:spPr bwMode="auto">
          <a:xfrm>
            <a:off x="2680063" y="4085191"/>
            <a:ext cx="1362456" cy="2551176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kumimoji="0" lang="zh-TW" altLang="en-US" sz="20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代</a:t>
            </a:r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碼傳送</a:t>
            </a:r>
            <a:endParaRPr lang="zh-TW" altLang="en-GB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教育局編</a:t>
            </a:r>
            <a:r>
              <a:rPr lang="zh-CN" altLang="en-US" b="1" dirty="0" smtClean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修</a:t>
            </a:r>
            <a:r>
              <a:rPr lang="zh-TW" altLang="en-US" b="1" dirty="0" smtClean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的代</a:t>
            </a:r>
            <a:r>
              <a:rPr lang="zh-TW" altLang="en-US" b="1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碼</a:t>
            </a:r>
            <a:r>
              <a:rPr lang="zh-TW" altLang="en-US" b="1" dirty="0" smtClean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表，會透</a:t>
            </a:r>
            <a:r>
              <a:rPr lang="zh-TW" altLang="en-US" b="1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過聯遞系統傳</a:t>
            </a:r>
            <a:r>
              <a:rPr lang="zh-TW" altLang="en-US" b="1" dirty="0" smtClean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送</a:t>
            </a:r>
            <a:endParaRPr lang="en-US" altLang="zh-TW" b="1" dirty="0" smtClean="0">
              <a:solidFill>
                <a:schemeClr val="tx2"/>
              </a:solidFill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b="1" dirty="0" smtClean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相應代</a:t>
            </a:r>
            <a:r>
              <a:rPr lang="zh-TW" altLang="en-US" b="1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碼會</a:t>
            </a:r>
            <a:r>
              <a:rPr lang="zh-TW" altLang="en-US" b="1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自動更新 </a:t>
            </a:r>
          </a:p>
          <a:p>
            <a:endParaRPr lang="zh-HK" alt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8" y="2405825"/>
            <a:ext cx="7556177" cy="4001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 bwMode="auto">
          <a:xfrm>
            <a:off x="2284892" y="6079305"/>
            <a:ext cx="3951316" cy="327846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kumimoji="0" lang="zh-HK" altLang="en-US" sz="20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6162620" y="2908663"/>
            <a:ext cx="147175" cy="139339"/>
          </a:xfrm>
          <a:prstGeom prst="rect">
            <a:avLst/>
          </a:prstGeom>
          <a:solidFill>
            <a:srgbClr val="99CCFF"/>
          </a:solidFill>
          <a:ln w="25400"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301854" y="6177504"/>
            <a:ext cx="103197" cy="131448"/>
          </a:xfrm>
          <a:prstGeom prst="rect">
            <a:avLst/>
          </a:prstGeom>
          <a:solidFill>
            <a:srgbClr val="99CCFF"/>
          </a:solidFill>
          <a:ln w="25400"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23289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480" y="2332337"/>
            <a:ext cx="3233280" cy="860737"/>
          </a:xfrm>
          <a:prstGeom prst="rect">
            <a:avLst/>
          </a:prstGeom>
        </p:spPr>
      </p:pic>
      <p:sp>
        <p:nvSpPr>
          <p:cNvPr id="6" name="Rectangle 4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代碼傳送</a:t>
            </a:r>
            <a:endParaRPr lang="zh-TW" altLang="en-GB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92112" y="1359726"/>
            <a:ext cx="7758112" cy="4740275"/>
          </a:xfrm>
        </p:spPr>
        <p:txBody>
          <a:bodyPr/>
          <a:lstStyle/>
          <a:p>
            <a:r>
              <a:rPr lang="zh-TW" altLang="en-US" b="1" dirty="0" smtClean="0">
                <a:solidFill>
                  <a:srgbClr val="00B050"/>
                </a:solidFill>
                <a:latin typeface="標楷體" pitchFamily="65" charset="-120"/>
                <a:ea typeface="標楷體" pitchFamily="65" charset="-120"/>
              </a:rPr>
              <a:t>修改報告</a:t>
            </a:r>
            <a:r>
              <a:rPr lang="zh-TW" altLang="en-US" b="1" dirty="0" smtClean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說明代碼的改變</a:t>
            </a:r>
            <a:endParaRPr lang="zh-HK" altLang="en-US" b="1" dirty="0">
              <a:solidFill>
                <a:schemeClr val="tx2"/>
              </a:solidFill>
              <a:latin typeface="標楷體" pitchFamily="65" charset="-120"/>
              <a:ea typeface="標楷體" pitchFamily="65" charset="-12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480" y="3202218"/>
            <a:ext cx="7297473" cy="2696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 bwMode="auto">
          <a:xfrm>
            <a:off x="7075182" y="5538651"/>
            <a:ext cx="209006" cy="174172"/>
          </a:xfrm>
          <a:prstGeom prst="rect">
            <a:avLst/>
          </a:prstGeom>
          <a:solidFill>
            <a:srgbClr val="99CCFF"/>
          </a:solidFill>
          <a:ln w="25400"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73442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代碼傳送</a:t>
            </a:r>
            <a:endParaRPr lang="zh-TW" altLang="en-GB" dirty="0">
              <a:latin typeface="標楷體" pitchFamily="65" charset="-120"/>
              <a:ea typeface="標楷體" pitchFamily="65" charset="-120"/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70135"/>
            <a:ext cx="9144000" cy="270318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矩形 3"/>
          <p:cNvSpPr/>
          <p:nvPr/>
        </p:nvSpPr>
        <p:spPr>
          <a:xfrm>
            <a:off x="471056" y="1423298"/>
            <a:ext cx="8160326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10000"/>
              </a:lnSpc>
              <a:buClr>
                <a:srgbClr val="008080"/>
              </a:buClr>
              <a:buSzTx/>
              <a:buFont typeface="Arial" panose="020B0604020202020204" pitchFamily="34" charset="0"/>
              <a:buChar char="•"/>
            </a:pPr>
            <a:r>
              <a:rPr lang="zh-TW" altLang="en-US" sz="2600" dirty="0" smtClean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可於聯遞系統模組</a:t>
            </a:r>
            <a:r>
              <a:rPr lang="zh-TW" altLang="en-US" sz="2600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檢視訊息</a:t>
            </a:r>
            <a:endParaRPr lang="zh-TW" altLang="en-US" sz="2600" dirty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6609806" y="3962399"/>
            <a:ext cx="148045" cy="121921"/>
          </a:xfrm>
          <a:prstGeom prst="rect">
            <a:avLst/>
          </a:prstGeom>
          <a:solidFill>
            <a:srgbClr val="99CCFF"/>
          </a:solidFill>
          <a:ln w="25400"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8164286" y="3962398"/>
            <a:ext cx="148045" cy="121921"/>
          </a:xfrm>
          <a:prstGeom prst="rect">
            <a:avLst/>
          </a:prstGeom>
          <a:solidFill>
            <a:srgbClr val="99CCFF"/>
          </a:solidFill>
          <a:ln w="25400"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87510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代碼傳送</a:t>
            </a:r>
            <a:endParaRPr lang="zh-TW" altLang="en-US" dirty="0"/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401782" y="1121147"/>
            <a:ext cx="8409709" cy="184665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marL="365125" indent="-365125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544513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>
              <a:spcBef>
                <a:spcPct val="20000"/>
              </a:spcBef>
            </a:pPr>
            <a:r>
              <a:rPr kumimoji="0" lang="zh-TW" altLang="en-US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匯入代碼</a:t>
            </a:r>
          </a:p>
          <a:p>
            <a:pPr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n"/>
            </a:pPr>
            <a:r>
              <a:rPr kumimoji="0" lang="zh-TW" altLang="en-US" sz="2300" dirty="0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代碼</a:t>
            </a:r>
            <a:r>
              <a:rPr kumimoji="0" lang="zh-TW" altLang="en-US" sz="2300" dirty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會</a:t>
            </a:r>
            <a:r>
              <a:rPr kumimoji="0" lang="zh-TW" altLang="en-US" sz="23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自動</a:t>
            </a:r>
            <a:r>
              <a:rPr kumimoji="0" lang="zh-TW" altLang="en-US" sz="230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匯</a:t>
            </a:r>
            <a:r>
              <a:rPr kumimoji="0" lang="zh-TW" altLang="en-US" sz="2300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入相應的代</a:t>
            </a:r>
            <a:r>
              <a:rPr kumimoji="0" lang="zh-TW" altLang="en-US" sz="230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碼</a:t>
            </a:r>
            <a:r>
              <a:rPr kumimoji="0" lang="zh-TW" altLang="en-US" sz="2300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表內</a:t>
            </a:r>
            <a:endParaRPr kumimoji="0" lang="en-US" altLang="zh-TW" sz="2300" dirty="0" smtClean="0">
              <a:solidFill>
                <a:srgbClr val="0070C0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n"/>
            </a:pPr>
            <a:endParaRPr kumimoji="0" lang="zh-TW" altLang="en-GB" sz="500" dirty="0">
              <a:solidFill>
                <a:srgbClr val="0070C0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spcBef>
                <a:spcPct val="20000"/>
              </a:spcBef>
            </a:pPr>
            <a:r>
              <a:rPr kumimoji="0" lang="zh-TW" altLang="en-US" dirty="0" smtClean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檢視</a:t>
            </a:r>
            <a:r>
              <a:rPr kumimoji="0" lang="zh-TW" altLang="en-US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匯入結果</a:t>
            </a:r>
          </a:p>
          <a:p>
            <a:pPr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n"/>
            </a:pPr>
            <a:r>
              <a:rPr kumimoji="0" lang="zh-TW" altLang="en-GB" sz="2300" dirty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檢視匯入</a:t>
            </a:r>
            <a:r>
              <a:rPr kumimoji="0" lang="zh-TW" altLang="en-GB" sz="2300" dirty="0" smtClean="0">
                <a:solidFill>
                  <a:srgbClr val="0070C0"/>
                </a:solidFill>
                <a:latin typeface="標楷體" pitchFamily="65" charset="-120"/>
                <a:ea typeface="標楷體" pitchFamily="65" charset="-120"/>
              </a:rPr>
              <a:t>記錄</a:t>
            </a:r>
            <a:endParaRPr kumimoji="0" lang="zh-TW" altLang="en-GB" sz="2300" dirty="0">
              <a:solidFill>
                <a:srgbClr val="0070C0"/>
              </a:solidFill>
              <a:latin typeface="標楷體" pitchFamily="65" charset="-120"/>
              <a:ea typeface="標楷體" pitchFamily="65" charset="-120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937" y="3473141"/>
            <a:ext cx="8259866" cy="278422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Rectangle 5"/>
          <p:cNvSpPr/>
          <p:nvPr/>
        </p:nvSpPr>
        <p:spPr bwMode="auto">
          <a:xfrm>
            <a:off x="6078583" y="4865253"/>
            <a:ext cx="148045" cy="121921"/>
          </a:xfrm>
          <a:prstGeom prst="rect">
            <a:avLst/>
          </a:prstGeom>
          <a:solidFill>
            <a:srgbClr val="99CCFF"/>
          </a:solidFill>
          <a:ln w="25400"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7781109" y="4865253"/>
            <a:ext cx="148045" cy="121921"/>
          </a:xfrm>
          <a:prstGeom prst="rect">
            <a:avLst/>
          </a:prstGeom>
          <a:solidFill>
            <a:srgbClr val="99CCFF"/>
          </a:solidFill>
          <a:ln w="25400"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27192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資料互換</a:t>
            </a:r>
            <a:endParaRPr lang="zh-HK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folHlink"/>
              </a:buClr>
            </a:pPr>
            <a:r>
              <a:rPr lang="zh-TW" altLang="en-US" sz="2600" b="1" kern="1200" dirty="0" smtClean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可</a:t>
            </a:r>
            <a:r>
              <a:rPr lang="zh-TW" altLang="en-US" sz="2600" b="1" kern="1200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刪除已匯入代碼訊息</a:t>
            </a:r>
            <a:endParaRPr lang="zh-TW" altLang="en-GB" sz="2600" b="1" kern="1200" dirty="0">
              <a:solidFill>
                <a:schemeClr val="tx2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buClr>
                <a:schemeClr val="folHlink"/>
              </a:buClr>
            </a:pPr>
            <a:r>
              <a:rPr lang="zh-TW" altLang="en-GB" sz="2600" b="1" kern="1200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如匯入失敗，請聯絡</a:t>
            </a:r>
            <a:r>
              <a:rPr lang="zh-TW" altLang="en-US" sz="2600" b="1" kern="1200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系統及資訊</a:t>
            </a:r>
            <a:r>
              <a:rPr lang="zh-TW" altLang="en-GB" sz="2600" b="1" kern="1200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管</a:t>
            </a:r>
            <a:r>
              <a:rPr lang="zh-TW" altLang="en-US" sz="2600" b="1" kern="1200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理</a:t>
            </a:r>
            <a:r>
              <a:rPr lang="zh-TW" altLang="en-GB" sz="2600" b="1" kern="1200" dirty="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組重發</a:t>
            </a:r>
          </a:p>
          <a:p>
            <a:endParaRPr lang="zh-HK" altLang="en-US" sz="2600" b="1" kern="1200" dirty="0">
              <a:solidFill>
                <a:schemeClr val="tx2"/>
              </a:solidFill>
              <a:latin typeface="標楷體" pitchFamily="65" charset="-120"/>
              <a:ea typeface="標楷體" pitchFamily="65" charset="-12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859079" y="2292535"/>
            <a:ext cx="7585673" cy="4126193"/>
          </a:xfrm>
          <a:prstGeom prst="rect">
            <a:avLst/>
          </a:prstGeom>
        </p:spPr>
      </p:pic>
      <p:sp>
        <p:nvSpPr>
          <p:cNvPr id="5" name="Rectangle 72"/>
          <p:cNvSpPr>
            <a:spLocks noChangeArrowheads="1"/>
          </p:cNvSpPr>
          <p:nvPr/>
        </p:nvSpPr>
        <p:spPr bwMode="auto">
          <a:xfrm>
            <a:off x="943536" y="5710518"/>
            <a:ext cx="5137871" cy="537882"/>
          </a:xfrm>
          <a:prstGeom prst="rect">
            <a:avLst/>
          </a:prstGeom>
          <a:noFill/>
          <a:ln w="38100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HK" alt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5512526" y="2731653"/>
            <a:ext cx="200297" cy="150884"/>
          </a:xfrm>
          <a:prstGeom prst="rect">
            <a:avLst/>
          </a:prstGeom>
          <a:solidFill>
            <a:srgbClr val="99CCFF"/>
          </a:solidFill>
          <a:ln w="25400"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2050870" y="5773783"/>
            <a:ext cx="152400" cy="145109"/>
          </a:xfrm>
          <a:prstGeom prst="rect">
            <a:avLst/>
          </a:prstGeom>
          <a:solidFill>
            <a:srgbClr val="99CCFF"/>
          </a:solidFill>
          <a:ln w="25400"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2050870" y="6081713"/>
            <a:ext cx="152400" cy="100639"/>
          </a:xfrm>
          <a:prstGeom prst="rect">
            <a:avLst/>
          </a:prstGeom>
          <a:solidFill>
            <a:srgbClr val="99CCFF"/>
          </a:solidFill>
          <a:ln w="25400"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03567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CodeManagement_2006">
  <a:themeElements>
    <a:clrScheme name="CodeManagement_2006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CodeManagement_2006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rgbClr val="FF0000"/>
          </a:solidFill>
        </a:ln>
        <a:effectLst/>
        <a:ex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bg1"/>
          </a:buClr>
          <a:buSzPct val="100000"/>
          <a:buFont typeface="Wingdings" pitchFamily="2" charset="2"/>
          <a:buNone/>
          <a:tabLst/>
          <a:defRPr kumimoji="0" sz="20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Trebuchet MS" pitchFamily="34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bg1"/>
          </a:buClr>
          <a:buSzPct val="100000"/>
          <a:buFont typeface="Wingdings" pitchFamily="2" charset="2"/>
          <a:buNone/>
          <a:tabLst/>
          <a:defRPr kumimoji="0" lang="zh-TW" altLang="en-US" sz="20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Trebuchet MS" pitchFamily="34" charset="0"/>
            <a:ea typeface="新細明體" pitchFamily="18" charset="-120"/>
          </a:defRPr>
        </a:defPPr>
      </a:lstStyle>
    </a:lnDef>
  </a:objectDefaults>
  <a:extraClrSchemeLst>
    <a:extraClrScheme>
      <a:clrScheme name="CodeManagement_2006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deManagement_2006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deManagement_2006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deManagement_2006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deManagement_2006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deManagement_2006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deManagement_2006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4901</TotalTime>
  <Words>784</Words>
  <PresentationFormat>如螢幕大小 (4:3)</PresentationFormat>
  <Paragraphs>150</Paragraphs>
  <Slides>33</Slides>
  <Notes>2</Notes>
  <HiddenSlides>0</HiddenSlides>
  <MMClips>0</MMClips>
  <ScaleCrop>false</ScaleCrop>
  <HeadingPairs>
    <vt:vector size="8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內嵌 OLE 伺服程式</vt:lpstr>
      </vt:variant>
      <vt:variant>
        <vt:i4>0</vt:i4>
      </vt:variant>
      <vt:variant>
        <vt:lpstr>投影片標題</vt:lpstr>
      </vt:variant>
      <vt:variant>
        <vt:i4>33</vt:i4>
      </vt:variant>
    </vt:vector>
  </HeadingPairs>
  <TitlesOfParts>
    <vt:vector size="43" baseType="lpstr">
      <vt:lpstr>新細明體</vt:lpstr>
      <vt:lpstr>標楷體</vt:lpstr>
      <vt:lpstr>Arial</vt:lpstr>
      <vt:lpstr>Arial Black</vt:lpstr>
      <vt:lpstr>Cooper Black</vt:lpstr>
      <vt:lpstr>Tahoma</vt:lpstr>
      <vt:lpstr>Times New Roman</vt:lpstr>
      <vt:lpstr>Trebuchet MS</vt:lpstr>
      <vt:lpstr>Wingdings</vt:lpstr>
      <vt:lpstr>CodeManagement_2006</vt:lpstr>
      <vt:lpstr>代碼管理</vt:lpstr>
      <vt:lpstr>代碼功用</vt:lpstr>
      <vt:lpstr>代碼表處理模式</vt:lpstr>
      <vt:lpstr>代碼表類別</vt:lpstr>
      <vt:lpstr>代碼傳送</vt:lpstr>
      <vt:lpstr>代碼傳送</vt:lpstr>
      <vt:lpstr>代碼傳送</vt:lpstr>
      <vt:lpstr>代碼傳送</vt:lpstr>
      <vt:lpstr>資料互換</vt:lpstr>
      <vt:lpstr>代碼表</vt:lpstr>
      <vt:lpstr>更新代碼表</vt:lpstr>
      <vt:lpstr>編修教育局代碼表</vt:lpstr>
      <vt:lpstr>練習一 編修教育局代碼表</vt:lpstr>
      <vt:lpstr>練習一</vt:lpstr>
      <vt:lpstr>編修學校代碼表</vt:lpstr>
      <vt:lpstr>編修教育局/學校代碼表</vt:lpstr>
      <vt:lpstr>編修教育局/學校代碼表</vt:lpstr>
      <vt:lpstr>練習二 編修教育局/學校代碼表 --「科目 」</vt:lpstr>
      <vt:lpstr>編修「科目 」代碼表</vt:lpstr>
      <vt:lpstr>練習三 編修教育局/學校代碼表 --「懲罰跟進」</vt:lpstr>
      <vt:lpstr>編修「懲罰跟進」代碼表</vt:lpstr>
      <vt:lpstr>檢視及列印代碼表報告</vt:lpstr>
      <vt:lpstr>檢視及列印代碼表報告</vt:lpstr>
      <vt:lpstr>常見問題</vt:lpstr>
      <vt:lpstr>1. 在新增科目代碼時，有甚麼需要注意?</vt:lpstr>
      <vt:lpstr>PowerPoint 簡報</vt:lpstr>
      <vt:lpstr>2. 如何增加新的科目分卷？</vt:lpstr>
      <vt:lpstr>3. 缺課原因和缺課原因(記錄懷疑退學適用) 代碼表有甚麼分別？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2016-05-13T02:37:23Z</cp:lastPrinted>
  <dcterms:created xsi:type="dcterms:W3CDTF">2007-01-30T02:15:51Z</dcterms:created>
  <dcterms:modified xsi:type="dcterms:W3CDTF">2023-03-06T03:24:56Z</dcterms:modified>
</cp:coreProperties>
</file>