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</p:sldMasterIdLst>
  <p:notesMasterIdLst>
    <p:notesMasterId r:id="rId71"/>
  </p:notesMasterIdLst>
  <p:handoutMasterIdLst>
    <p:handoutMasterId r:id="rId72"/>
  </p:handoutMasterIdLst>
  <p:sldIdLst>
    <p:sldId id="268" r:id="rId2"/>
    <p:sldId id="609" r:id="rId3"/>
    <p:sldId id="610" r:id="rId4"/>
    <p:sldId id="367" r:id="rId5"/>
    <p:sldId id="366" r:id="rId6"/>
    <p:sldId id="576" r:id="rId7"/>
    <p:sldId id="577" r:id="rId8"/>
    <p:sldId id="578" r:id="rId9"/>
    <p:sldId id="579" r:id="rId10"/>
    <p:sldId id="580" r:id="rId11"/>
    <p:sldId id="581" r:id="rId12"/>
    <p:sldId id="568" r:id="rId13"/>
    <p:sldId id="574" r:id="rId14"/>
    <p:sldId id="445" r:id="rId15"/>
    <p:sldId id="582" r:id="rId16"/>
    <p:sldId id="444" r:id="rId17"/>
    <p:sldId id="464" r:id="rId18"/>
    <p:sldId id="575" r:id="rId19"/>
    <p:sldId id="535" r:id="rId20"/>
    <p:sldId id="570" r:id="rId21"/>
    <p:sldId id="539" r:id="rId22"/>
    <p:sldId id="548" r:id="rId23"/>
    <p:sldId id="547" r:id="rId24"/>
    <p:sldId id="583" r:id="rId25"/>
    <p:sldId id="584" r:id="rId26"/>
    <p:sldId id="569" r:id="rId27"/>
    <p:sldId id="585" r:id="rId28"/>
    <p:sldId id="586" r:id="rId29"/>
    <p:sldId id="587" r:id="rId30"/>
    <p:sldId id="588" r:id="rId31"/>
    <p:sldId id="589" r:id="rId32"/>
    <p:sldId id="590" r:id="rId33"/>
    <p:sldId id="591" r:id="rId34"/>
    <p:sldId id="592" r:id="rId35"/>
    <p:sldId id="593" r:id="rId36"/>
    <p:sldId id="594" r:id="rId37"/>
    <p:sldId id="595" r:id="rId38"/>
    <p:sldId id="596" r:id="rId39"/>
    <p:sldId id="597" r:id="rId40"/>
    <p:sldId id="598" r:id="rId41"/>
    <p:sldId id="599" r:id="rId42"/>
    <p:sldId id="600" r:id="rId43"/>
    <p:sldId id="629" r:id="rId44"/>
    <p:sldId id="630" r:id="rId45"/>
    <p:sldId id="601" r:id="rId46"/>
    <p:sldId id="604" r:id="rId47"/>
    <p:sldId id="605" r:id="rId48"/>
    <p:sldId id="625" r:id="rId49"/>
    <p:sldId id="606" r:id="rId50"/>
    <p:sldId id="617" r:id="rId51"/>
    <p:sldId id="616" r:id="rId52"/>
    <p:sldId id="618" r:id="rId53"/>
    <p:sldId id="619" r:id="rId54"/>
    <p:sldId id="620" r:id="rId55"/>
    <p:sldId id="626" r:id="rId56"/>
    <p:sldId id="615" r:id="rId57"/>
    <p:sldId id="622" r:id="rId58"/>
    <p:sldId id="608" r:id="rId59"/>
    <p:sldId id="607" r:id="rId60"/>
    <p:sldId id="614" r:id="rId61"/>
    <p:sldId id="511" r:id="rId62"/>
    <p:sldId id="510" r:id="rId63"/>
    <p:sldId id="611" r:id="rId64"/>
    <p:sldId id="612" r:id="rId65"/>
    <p:sldId id="512" r:id="rId66"/>
    <p:sldId id="536" r:id="rId67"/>
    <p:sldId id="627" r:id="rId68"/>
    <p:sldId id="628" r:id="rId69"/>
    <p:sldId id="442" r:id="rId70"/>
  </p:sldIdLst>
  <p:sldSz cx="12192000" cy="6858000"/>
  <p:notesSz cx="6797675" cy="9928225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3333CC"/>
    <a:srgbClr val="E1FFE1"/>
    <a:srgbClr val="CC6600"/>
    <a:srgbClr val="00FF99"/>
    <a:srgbClr val="66FF66"/>
    <a:srgbClr val="00CC66"/>
    <a:srgbClr val="FF66FF"/>
    <a:srgbClr val="00808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19" autoAdjust="0"/>
    <p:restoredTop sz="93837" autoAdjust="0"/>
  </p:normalViewPr>
  <p:slideViewPr>
    <p:cSldViewPr>
      <p:cViewPr varScale="1">
        <p:scale>
          <a:sx n="114" d="100"/>
          <a:sy n="114" d="100"/>
        </p:scale>
        <p:origin x="372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06" y="-96"/>
      </p:cViewPr>
      <p:guideLst>
        <p:guide orient="horz" pos="3127"/>
        <p:guide pos="2142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31338"/>
            <a:ext cx="2944812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693EA8B8-EDE5-4C8E-9CFA-3522A4F7739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66114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0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5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31338"/>
            <a:ext cx="2944812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B327EE29-173C-4502-8120-CC5630BF799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34764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6EF5BC49-E438-42F4-BB95-F5A922D915AC}" type="slidenum">
              <a:rPr lang="en-US" altLang="zh-TW" sz="1200" b="0" smtClean="0">
                <a:solidFill>
                  <a:schemeClr val="tx1"/>
                </a:solidFill>
                <a:latin typeface="Tahoma" pitchFamily="34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US" altLang="zh-TW" sz="12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842F8404-1E71-4081-9912-1557D789EDFF}" type="slidenum">
              <a:rPr lang="en-US" altLang="zh-TW" sz="1200" b="0" smtClean="0">
                <a:solidFill>
                  <a:schemeClr val="tx1"/>
                </a:solidFill>
                <a:latin typeface="Tahoma" pitchFamily="34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zh-TW" sz="12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842F8404-1E71-4081-9912-1557D789EDFF}" type="slidenum">
              <a:rPr lang="en-US" altLang="zh-TW" sz="1200" b="0" smtClean="0">
                <a:solidFill>
                  <a:schemeClr val="tx1"/>
                </a:solidFill>
                <a:latin typeface="Tahoma" pitchFamily="34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zh-TW" sz="12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6E0E3A61-355C-46A4-B3C9-5BEA100C678E}" type="slidenum">
              <a:rPr lang="en-US" altLang="zh-TW" sz="1200" b="0" smtClean="0">
                <a:solidFill>
                  <a:prstClr val="black"/>
                </a:solidFill>
                <a:latin typeface="Tahoma" pitchFamily="34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zh-TW" sz="1200" b="0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161D68F2-E03E-4F52-9445-79CA1E379E9A}" type="slidenum">
              <a:rPr lang="en-US" altLang="zh-TW" sz="1200" b="0" smtClean="0">
                <a:solidFill>
                  <a:prstClr val="black"/>
                </a:solidFill>
                <a:latin typeface="Tahoma" pitchFamily="34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zh-TW" sz="1200" b="0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83004B23-6544-425F-B286-E49427D9C08B}" type="slidenum">
              <a:rPr lang="en-US" altLang="zh-TW" sz="1200" b="0" smtClean="0">
                <a:solidFill>
                  <a:prstClr val="black"/>
                </a:solidFill>
                <a:latin typeface="Tahoma" pitchFamily="34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zh-TW" sz="1200" b="0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3004B23-6544-425F-B286-E49427D9C08B}" type="slidenum">
              <a:rPr kumimoji="1" lang="en-US" altLang="zh-TW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1" lang="en-US" altLang="zh-TW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zh-HK"/>
          </a:p>
        </p:txBody>
      </p:sp>
    </p:spTree>
    <p:extLst>
      <p:ext uri="{BB962C8B-B14F-4D97-AF65-F5344CB8AC3E}">
        <p14:creationId xmlns:p14="http://schemas.microsoft.com/office/powerpoint/2010/main" val="1195156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83004B23-6544-425F-B286-E49427D9C08B}" type="slidenum">
              <a:rPr lang="en-US" altLang="zh-TW" sz="1200" b="0" smtClean="0">
                <a:solidFill>
                  <a:prstClr val="black"/>
                </a:solidFill>
                <a:latin typeface="Tahoma" pitchFamily="34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59</a:t>
            </a:fld>
            <a:endParaRPr lang="en-US" altLang="zh-TW" sz="1200" b="0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>
            <a:extLst>
              <a:ext uri="{FF2B5EF4-FFF2-40B4-BE49-F238E27FC236}">
                <a16:creationId xmlns:a16="http://schemas.microsoft.com/office/drawing/2014/main" id="{635241B9-6404-4628-AE09-839B066B3A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44800" y="2438400"/>
            <a:ext cx="7924800" cy="1143000"/>
          </a:xfrm>
          <a:prstGeom prst="rect">
            <a:avLst/>
          </a:prstGeom>
        </p:spPr>
        <p:txBody>
          <a:bodyPr/>
          <a:lstStyle>
            <a:lvl1pPr algn="r">
              <a:defRPr lang="en-US" altLang="zh-TW" sz="48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zh-TW" altLang="en-US" noProof="0" dirty="0"/>
              <a:t>按一下以編輯母片標題樣式</a:t>
            </a:r>
            <a:endParaRPr lang="en-US" altLang="zh-TW" noProof="0" dirty="0"/>
          </a:p>
        </p:txBody>
      </p:sp>
      <p:sp>
        <p:nvSpPr>
          <p:cNvPr id="13" name="Rectangle 1027">
            <a:extLst>
              <a:ext uri="{FF2B5EF4-FFF2-40B4-BE49-F238E27FC236}">
                <a16:creationId xmlns:a16="http://schemas.microsoft.com/office/drawing/2014/main" id="{5E4EDF56-8EA8-4F51-AA6F-DB1DEFF70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10001"/>
            <a:ext cx="79248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6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zh-TW" altLang="en-US" noProof="0"/>
              <a:t>按一下以編輯母片子標題樣式</a:t>
            </a:r>
            <a:endParaRPr lang="en-US" altLang="zh-TW" noProof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FCD2874-BFE6-457A-ACBB-071CAF287E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" y="17393"/>
            <a:ext cx="2489606" cy="159073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3E72F35-3812-4F97-BA68-593F2C02403D}"/>
              </a:ext>
            </a:extLst>
          </p:cNvPr>
          <p:cNvGrpSpPr/>
          <p:nvPr userDrawn="1"/>
        </p:nvGrpSpPr>
        <p:grpSpPr>
          <a:xfrm>
            <a:off x="11351895" y="0"/>
            <a:ext cx="840103" cy="6858000"/>
            <a:chOff x="250409" y="0"/>
            <a:chExt cx="272970" cy="208788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219A514-3B88-467B-B1CA-C375CE10A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409" y="0"/>
              <a:ext cx="272970" cy="2087880"/>
            </a:xfrm>
            <a:custGeom>
              <a:avLst/>
              <a:gdLst/>
              <a:ahLst/>
              <a:cxnLst/>
              <a:rect l="l" t="t" r="r" b="b"/>
              <a:pathLst>
                <a:path w="523379" h="3479800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D7E7F5"/>
            </a:solidFill>
          </p:spPr>
          <p:txBody>
            <a:bodyPr vert="vert270" tIns="10800" bIns="10800"/>
            <a:lstStyle/>
            <a:p>
              <a:r>
                <a:rPr lang="en-US" altLang="zh-TW" sz="4000" dirty="0">
                  <a:solidFill>
                    <a:srgbClr val="EBF0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4000" dirty="0">
                <a:solidFill>
                  <a:srgbClr val="EBF0F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AD288FEC-AA20-43F8-835C-0CEBA2C73EC1}"/>
              </a:ext>
            </a:extLst>
          </p:cNvPr>
          <p:cNvSpPr/>
          <p:nvPr userDrawn="1"/>
        </p:nvSpPr>
        <p:spPr>
          <a:xfrm>
            <a:off x="333148" y="564846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zh-TW" altLang="en-US" sz="20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教育局</a:t>
            </a:r>
          </a:p>
          <a:p>
            <a:pPr>
              <a:defRPr/>
            </a:pPr>
            <a:r>
              <a:rPr kumimoji="1" lang="zh-TW" altLang="en-US" sz="20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系統及資訊管理組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4539CA01-2C86-42BF-BC79-9C12D166E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61855" y="3730074"/>
            <a:ext cx="6264000" cy="129717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59EC2015-1BCE-4CAC-82A4-E0B3CD2E44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9227" y="3563420"/>
            <a:ext cx="6372000" cy="13560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1AEA9E3-178C-490D-AC73-A7332BBA0AA6}"/>
              </a:ext>
            </a:extLst>
          </p:cNvPr>
          <p:cNvSpPr txBox="1"/>
          <p:nvPr userDrawn="1"/>
        </p:nvSpPr>
        <p:spPr>
          <a:xfrm rot="16200000">
            <a:off x="10192598" y="4788826"/>
            <a:ext cx="31586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40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6516967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8867" y="198438"/>
            <a:ext cx="9069917" cy="762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956733" y="1192213"/>
            <a:ext cx="10625667" cy="4889500"/>
          </a:xfrm>
        </p:spPr>
        <p:txBody>
          <a:bodyPr/>
          <a:lstStyle/>
          <a:p>
            <a:pPr lvl="0"/>
            <a:endParaRPr lang="zh-HK" altLang="en-US" noProof="0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30DF6-0ED1-49C0-BFC4-40F5E370D17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70495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標題，1 個大物件與 2 個小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8867" y="198438"/>
            <a:ext cx="9069917" cy="762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56734" y="1192213"/>
            <a:ext cx="5211233" cy="48895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6371168" y="1192213"/>
            <a:ext cx="5211233" cy="236855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6371168" y="3713163"/>
            <a:ext cx="5211233" cy="236855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212E0-1782-4D10-AA36-473E3829578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70099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62104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668867" y="198439"/>
            <a:ext cx="10913533" cy="588327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D8D42-9DB1-4732-8431-32E5C4400FA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5397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TW" altLang="en-US" sz="2400" dirty="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>
              <a:defRPr lang="zh-TW" altLang="en-US" sz="2100" dirty="0">
                <a:solidFill>
                  <a:schemeClr val="folHlink"/>
                </a:solidFill>
                <a:latin typeface="+mn-lt"/>
              </a:defRPr>
            </a:lvl2pPr>
            <a:lvl3pPr>
              <a:defRPr lang="zh-TW" altLang="en-US" sz="1800" dirty="0">
                <a:solidFill>
                  <a:schemeClr val="folHlink"/>
                </a:solidFill>
                <a:latin typeface="+mn-lt"/>
              </a:defRPr>
            </a:lvl3pPr>
            <a:lvl4pPr>
              <a:defRPr lang="zh-TW" altLang="en-US" sz="1700" dirty="0">
                <a:solidFill>
                  <a:schemeClr val="folHlink"/>
                </a:solidFill>
                <a:latin typeface="+mn-lt"/>
              </a:defRPr>
            </a:lvl4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690065EC-2AB5-4318-9AAB-4D71484F29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249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E6B67330-8775-428E-9999-1505B0ACF1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57644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4A4002C6-7F14-4731-BC20-7B9B3C826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50408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B4C24F66-D125-4F79-A64B-6CCC3D01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8" name="Rectangle 1032">
            <a:extLst>
              <a:ext uri="{FF2B5EF4-FFF2-40B4-BE49-F238E27FC236}">
                <a16:creationId xmlns:a16="http://schemas.microsoft.com/office/drawing/2014/main" id="{B1DAEE3E-4B73-415E-814D-0FF70825F4F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66698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67D7D5DD-2948-40FA-8FBF-3FB22A6578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98081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Rectangle 1032">
            <a:extLst>
              <a:ext uri="{FF2B5EF4-FFF2-40B4-BE49-F238E27FC236}">
                <a16:creationId xmlns:a16="http://schemas.microsoft.com/office/drawing/2014/main" id="{CA6AC465-E014-49CB-8844-29A0F59407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81616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21591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>
            <a:extLst>
              <a:ext uri="{FF2B5EF4-FFF2-40B4-BE49-F238E27FC236}">
                <a16:creationId xmlns:a16="http://schemas.microsoft.com/office/drawing/2014/main" id="{FC03FC6E-3F99-4AA3-80AF-4061C271DF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0476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8867" y="198438"/>
            <a:ext cx="9069917" cy="762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956734" y="1192213"/>
            <a:ext cx="5211233" cy="48895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6371168" y="1192213"/>
            <a:ext cx="5211233" cy="236855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6371168" y="3713163"/>
            <a:ext cx="5211233" cy="236855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48A17-8DB6-490C-9FDC-B0E633FDD2F6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6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C9BB8881-ECBC-4142-9933-CDAB826E4185}"/>
              </a:ext>
            </a:extLst>
          </p:cNvPr>
          <p:cNvSpPr/>
          <p:nvPr userDrawn="1"/>
        </p:nvSpPr>
        <p:spPr>
          <a:xfrm>
            <a:off x="0" y="6283067"/>
            <a:ext cx="12192000" cy="584776"/>
          </a:xfrm>
          <a:prstGeom prst="rect">
            <a:avLst/>
          </a:prstGeom>
          <a:gradFill>
            <a:gsLst>
              <a:gs pos="18000">
                <a:srgbClr val="F7FAFD"/>
              </a:gs>
              <a:gs pos="58000">
                <a:srgbClr val="B5D2EC"/>
              </a:gs>
              <a:gs pos="81000">
                <a:srgbClr val="B5D2EC"/>
              </a:gs>
              <a:gs pos="100000">
                <a:srgbClr val="CEE1F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0E82B3-CBDD-4AC0-821B-99CF90E0C81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0" y="48034"/>
            <a:ext cx="1591731" cy="1017034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09713"/>
            <a:ext cx="1076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altLang="zh-TW" sz="28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Click to edit Master text styles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2400" b="0" i="0" u="none" strike="noStrike" kern="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rebuchet MS"/>
              </a:rPr>
              <a:t>Second level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en-US" altLang="zh-TW" sz="20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rebuchet MS"/>
              </a:rPr>
              <a:t>Third level</a:t>
            </a:r>
          </a:p>
          <a:p>
            <a:pPr marL="1600200" marR="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</a:rPr>
              <a:t>Fourth level</a:t>
            </a:r>
          </a:p>
        </p:txBody>
      </p:sp>
      <p:sp>
        <p:nvSpPr>
          <p:cNvPr id="15" name="Rectangle 1028">
            <a:extLst>
              <a:ext uri="{FF2B5EF4-FFF2-40B4-BE49-F238E27FC236}">
                <a16:creationId xmlns:a16="http://schemas.microsoft.com/office/drawing/2014/main" id="{AD4C71FC-CCAA-42BB-8D48-DFD3FDF83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0101" y="263690"/>
            <a:ext cx="955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  <a:endParaRPr lang="en-US" altLang="zh-TW" dirty="0"/>
          </a:p>
        </p:txBody>
      </p:sp>
      <p:sp>
        <p:nvSpPr>
          <p:cNvPr id="16" name="Rectangle 1034">
            <a:extLst>
              <a:ext uri="{FF2B5EF4-FFF2-40B4-BE49-F238E27FC236}">
                <a16:creationId xmlns:a16="http://schemas.microsoft.com/office/drawing/2014/main" id="{11DA46A4-38A6-4E5A-9752-565E045AFC5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2051051" y="330201"/>
            <a:ext cx="42333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7" name="Rectangle 1035">
            <a:extLst>
              <a:ext uri="{FF2B5EF4-FFF2-40B4-BE49-F238E27FC236}">
                <a16:creationId xmlns:a16="http://schemas.microsoft.com/office/drawing/2014/main" id="{ECF39216-7EA6-4DDD-969A-CA2C48B8803A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8651" y="1016000"/>
            <a:ext cx="10968567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" name="Rectangle 1036">
            <a:extLst>
              <a:ext uri="{FF2B5EF4-FFF2-40B4-BE49-F238E27FC236}">
                <a16:creationId xmlns:a16="http://schemas.microsoft.com/office/drawing/2014/main" id="{496A3C86-C137-476B-B3EA-5A54F8D4D6E4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692651" y="1092200"/>
            <a:ext cx="5278967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" name="Rectangle 1037">
            <a:extLst>
              <a:ext uri="{FF2B5EF4-FFF2-40B4-BE49-F238E27FC236}">
                <a16:creationId xmlns:a16="http://schemas.microsoft.com/office/drawing/2014/main" id="{2E234E59-394E-4DFC-8838-16B123A48A3D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7429501" y="1187450"/>
            <a:ext cx="3359151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009F95-6ACD-47DA-B333-DCE5346BC742}"/>
              </a:ext>
            </a:extLst>
          </p:cNvPr>
          <p:cNvSpPr txBox="1"/>
          <p:nvPr userDrawn="1"/>
        </p:nvSpPr>
        <p:spPr>
          <a:xfrm>
            <a:off x="41565" y="6480355"/>
            <a:ext cx="498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Systems and </a:t>
            </a:r>
            <a:r>
              <a:rPr lang="en-US" sz="1800" u="none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en-US" sz="180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 Management Section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AB57F6A-1ACD-4678-872A-38EEF24D92FE}"/>
              </a:ext>
            </a:extLst>
          </p:cNvPr>
          <p:cNvSpPr txBox="1"/>
          <p:nvPr userDrawn="1"/>
        </p:nvSpPr>
        <p:spPr>
          <a:xfrm>
            <a:off x="8949061" y="6400425"/>
            <a:ext cx="2492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28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032">
            <a:extLst>
              <a:ext uri="{FF2B5EF4-FFF2-40B4-BE49-F238E27FC236}">
                <a16:creationId xmlns:a16="http://schemas.microsoft.com/office/drawing/2014/main" id="{E6A5F99F-9F59-43CB-B56C-561C7B4947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9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0" r:id="rId13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2600" b="1" dirty="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9pPr>
    </p:titleStyle>
    <p:bodyStyle>
      <a:lvl1pPr marL="342900" marR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CF01"/>
        </a:buClr>
        <a:buSzPct val="60000"/>
        <a:buFont typeface="Wingdings" pitchFamily="2" charset="2"/>
        <a:buChar char="n"/>
        <a:tabLst/>
        <a:defRPr lang="en-US" altLang="zh-TW" sz="2800" dirty="0">
          <a:solidFill>
            <a:srgbClr val="660066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tabLst/>
        <a:defRPr lang="en-US" altLang="zh-TW" sz="2400" dirty="0">
          <a:solidFill>
            <a:srgbClr val="9900CC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E4A8"/>
        </a:buClr>
        <a:buSzPct val="50000"/>
        <a:buFont typeface="Wingdings" pitchFamily="2" charset="2"/>
        <a:buChar char="n"/>
        <a:tabLst/>
        <a:defRPr lang="en-US" altLang="zh-TW" sz="2000" dirty="0">
          <a:solidFill>
            <a:srgbClr val="6600CC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tabLst/>
        <a:defRPr lang="en-US" altLang="zh-TW" sz="1800" kern="1200" noProof="0" dirty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050">
          <a:solidFill>
            <a:schemeClr val="tx1"/>
          </a:solidFill>
          <a:latin typeface="Tahoma" pitchFamily="34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infocenter.sybase.com/help/index.jsp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Text Box 7"/>
          <p:cNvSpPr txBox="1">
            <a:spLocks noChangeArrowheads="1"/>
          </p:cNvSpPr>
          <p:nvPr/>
        </p:nvSpPr>
        <p:spPr bwMode="gray">
          <a:xfrm>
            <a:off x="1055328" y="1808784"/>
            <a:ext cx="9144000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Crystal Reports 2020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HK" altLang="en-US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進階應用技巧</a:t>
            </a:r>
            <a:br>
              <a:rPr kumimoji="1" lang="en-US" altLang="zh-HK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</a:br>
            <a:endParaRPr kumimoji="1" lang="en-US" altLang="zh-HK" sz="4800" dirty="0">
              <a:solidFill>
                <a:schemeClr val="folHlink"/>
              </a:solidFill>
              <a:latin typeface="Times New Roman" pitchFamily="18" charset="0"/>
              <a:ea typeface="標楷體" pitchFamily="65" charset="-12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HK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( </a:t>
            </a:r>
            <a:r>
              <a:rPr kumimoji="1" lang="zh-HK" altLang="en-US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成績表</a:t>
            </a:r>
            <a:r>
              <a:rPr kumimoji="1" lang="en-US" altLang="zh-HK" sz="48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M )</a:t>
            </a:r>
            <a:endParaRPr kumimoji="1" lang="zh-HK" altLang="en-US" sz="4800" dirty="0">
              <a:solidFill>
                <a:schemeClr val="folHlink"/>
              </a:solidFill>
              <a:latin typeface="Times New Roman" pitchFamily="18" charset="0"/>
              <a:ea typeface="標楷體" pitchFamily="65" charset="-12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66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 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3"/>
          <p:cNvSpPr txBox="1">
            <a:spLocks noChangeArrowheads="1"/>
          </p:cNvSpPr>
          <p:nvPr/>
        </p:nvSpPr>
        <p:spPr bwMode="auto">
          <a:xfrm>
            <a:off x="1908176" y="1216026"/>
            <a:ext cx="8328377" cy="4745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1093788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View</a:t>
            </a:r>
          </a:p>
          <a:p>
            <a:pPr lvl="1" algn="l">
              <a:buClr>
                <a:schemeClr val="folHlink"/>
              </a:buClr>
              <a:buSzPct val="80000"/>
              <a:buFont typeface="Wingdings" pitchFamily="2" charset="2"/>
              <a:buChar char="Ø"/>
            </a:pPr>
            <a: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  <a:t>VW_STU_LATESTSTUSCHREC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如某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學生在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某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學年中「轉移」</a:t>
            </a: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(transferred) 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至另一班，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該學生在該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學年就會有多於一條在學紀錄；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而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這個 </a:t>
            </a: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View 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就只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會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顯示學生每學年最後一條在學紀錄</a:t>
            </a:r>
            <a:endParaRPr lang="en-US" altLang="zh-TW" sz="2400" dirty="0">
              <a:solidFill>
                <a:schemeClr val="folHlink"/>
              </a:solidFill>
              <a:latin typeface="Times New Roman" pitchFamily="18" charset="0"/>
            </a:endParaRPr>
          </a:p>
          <a:p>
            <a:pPr lvl="1" algn="l">
              <a:buClr>
                <a:schemeClr val="folHlink"/>
              </a:buClr>
              <a:buSzPct val="80000"/>
              <a:buFont typeface="Wingdings" pitchFamily="2" charset="2"/>
              <a:buChar char="Ø"/>
            </a:pPr>
            <a:endParaRPr lang="zh-TW" altLang="en-GB" sz="2400" dirty="0">
              <a:solidFill>
                <a:schemeClr val="folHlink"/>
              </a:solidFill>
              <a:latin typeface="Times New Roman" pitchFamily="18" charset="0"/>
            </a:endParaRPr>
          </a:p>
          <a:p>
            <a:pPr lvl="1" algn="l">
              <a:buClr>
                <a:schemeClr val="folHlink"/>
              </a:buClr>
              <a:buSzPct val="80000"/>
              <a:buFont typeface="Wingdings" pitchFamily="2" charset="2"/>
              <a:buChar char="Ø"/>
            </a:pPr>
            <a: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  <a:t>VW_STU_LATESTSTUDENT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TB_STU_STUDENT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有學生個人資料及現學年班別、班號，卻沒有過往的在學紀錄； </a:t>
            </a: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VW_STU_LATESTSTUSCHREC 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有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學生的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在學紀錄，但沒有個人資料；這個 </a:t>
            </a: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View 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就把兩者合併起來，既有學生每學年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最後一條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在學紀錄又有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學生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個人資料</a:t>
            </a:r>
          </a:p>
        </p:txBody>
      </p:sp>
      <p:sp>
        <p:nvSpPr>
          <p:cNvPr id="117763" name="Rectangle 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「學生資料」常用資料表及檢視表</a:t>
            </a:r>
            <a:endParaRPr lang="zh-TW" altLang="en-GB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FD0E887A-5557-4DED-9997-9C43360A8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45836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65" name="Rectangle 1311"/>
          <p:cNvSpPr>
            <a:spLocks noGrp="1" noChangeArrowheads="1"/>
          </p:cNvSpPr>
          <p:nvPr>
            <p:ph type="title"/>
          </p:nvPr>
        </p:nvSpPr>
        <p:spPr>
          <a:xfrm>
            <a:off x="2156767" y="198438"/>
            <a:ext cx="9069917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「學生資料」常用資料表及檢視表</a:t>
            </a:r>
            <a:endParaRPr lang="zh-TW" altLang="en-GB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graphicFrame>
        <p:nvGraphicFramePr>
          <p:cNvPr id="463123" name="Group 1299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072790533"/>
              </p:ext>
            </p:extLst>
          </p:nvPr>
        </p:nvGraphicFramePr>
        <p:xfrm>
          <a:off x="2146652" y="1138238"/>
          <a:ext cx="6756400" cy="904876"/>
        </p:xfrm>
        <a:graphic>
          <a:graphicData uri="http://schemas.openxmlformats.org/drawingml/2006/table">
            <a:tbl>
              <a:tblPr/>
              <a:tblGrid>
                <a:gridCol w="766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9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77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3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68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1313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TB_STU_STUDENT (</a:t>
                      </a:r>
                      <a:r>
                        <a:rPr kumimoji="0" lang="zh-TW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學生個人資料</a:t>
                      </a: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36000" marR="0" marT="0" marB="359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CLASSCODE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CLASSNO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…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陳大文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2014001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3A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63131" name="Group 13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767909"/>
              </p:ext>
            </p:extLst>
          </p:nvPr>
        </p:nvGraphicFramePr>
        <p:xfrm>
          <a:off x="2146652" y="2127251"/>
          <a:ext cx="6756400" cy="1581151"/>
        </p:xfrm>
        <a:graphic>
          <a:graphicData uri="http://schemas.openxmlformats.org/drawingml/2006/table">
            <a:tbl>
              <a:tblPr/>
              <a:tblGrid>
                <a:gridCol w="766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9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77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55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68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1313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TB_STU_STUSCHREC (</a:t>
                      </a:r>
                      <a:r>
                        <a:rPr kumimoji="0" lang="zh-TW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學生在學紀錄</a:t>
                      </a: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36000" marR="0" marT="0" marB="360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SCHYEAR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CLASSCODE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CLASSNO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STATUS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…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 (</a:t>
                      </a:r>
                      <a:r>
                        <a:rPr kumimoji="0" lang="zh-TW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升班</a:t>
                      </a: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新細明體" pitchFamily="18" charset="-120"/>
                        </a:rPr>
                        <a:t>2016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 (</a:t>
                      </a:r>
                      <a:r>
                        <a:rPr kumimoji="0" lang="zh-TW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轉移</a:t>
                      </a: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新細明體" pitchFamily="18" charset="-120"/>
                        </a:rPr>
                        <a:t>2016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3A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63127" name="Group 13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605893"/>
              </p:ext>
            </p:extLst>
          </p:nvPr>
        </p:nvGraphicFramePr>
        <p:xfrm>
          <a:off x="2145064" y="3813175"/>
          <a:ext cx="7138988" cy="1353440"/>
        </p:xfrm>
        <a:graphic>
          <a:graphicData uri="http://schemas.openxmlformats.org/drawingml/2006/table">
            <a:tbl>
              <a:tblPr/>
              <a:tblGrid>
                <a:gridCol w="747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83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71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68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16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1313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VW_STU_LATESTSTUSCHREC (</a:t>
                      </a: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學生每學年最後的在學紀錄</a:t>
                      </a: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36000" marR="0" marT="0" marB="3597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SCHYEAR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CLASSCODE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CLASSNO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STATUS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…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3A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63136" name="Group 13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008444"/>
              </p:ext>
            </p:extLst>
          </p:nvPr>
        </p:nvGraphicFramePr>
        <p:xfrm>
          <a:off x="2153002" y="5229240"/>
          <a:ext cx="8083550" cy="143986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93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3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79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41313"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VW_STU_LATESTSTUDENT (</a:t>
                      </a:r>
                      <a:r>
                        <a:rPr kumimoji="0" lang="zh-TW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學生個人資料 </a:t>
                      </a: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+ </a:t>
                      </a:r>
                      <a:r>
                        <a:rPr kumimoji="0" lang="zh-TW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每學年最後的在學紀錄</a:t>
                      </a: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36000" marR="0" marT="0" marB="360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REGNO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SCHYEAR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CLASSCODE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CLASSNO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STATUS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…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陳大文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2014001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陳大文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2014001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陳大文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2014001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2017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3A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HK" altLang="zh-HK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8964" name="Text Box 1288"/>
          <p:cNvSpPr txBox="1">
            <a:spLocks noChangeArrowheads="1"/>
          </p:cNvSpPr>
          <p:nvPr/>
        </p:nvSpPr>
        <p:spPr bwMode="auto">
          <a:xfrm>
            <a:off x="9079587" y="1238250"/>
            <a:ext cx="1697037" cy="193899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r>
              <a:rPr kumimoji="1" lang="zh-TW" altLang="en-US" sz="2400" dirty="0">
                <a:solidFill>
                  <a:schemeClr val="tx1"/>
                </a:solidFill>
                <a:latin typeface="Times New Roman" pitchFamily="18" charset="0"/>
              </a:rPr>
              <a:t>學生資料中 </a:t>
            </a:r>
            <a:r>
              <a:rPr kumimoji="1" lang="en-US" altLang="zh-TW" sz="2400" dirty="0">
                <a:solidFill>
                  <a:schemeClr val="tx1"/>
                </a:solidFill>
                <a:latin typeface="Times New Roman" pitchFamily="18" charset="0"/>
              </a:rPr>
              <a:t>4 </a:t>
            </a:r>
            <a:r>
              <a:rPr kumimoji="1" lang="zh-TW" altLang="en-US" sz="2400" dirty="0">
                <a:solidFill>
                  <a:schemeClr val="tx1"/>
                </a:solidFill>
                <a:latin typeface="Times New Roman" pitchFamily="18" charset="0"/>
              </a:rPr>
              <a:t>個最常用的 </a:t>
            </a:r>
            <a:r>
              <a:rPr kumimoji="1" lang="en-US" altLang="zh-TW" sz="2400" dirty="0">
                <a:solidFill>
                  <a:schemeClr val="tx1"/>
                </a:solidFill>
                <a:latin typeface="Times New Roman" pitchFamily="18" charset="0"/>
              </a:rPr>
              <a:t>tables / views</a:t>
            </a:r>
            <a:endParaRPr kumimoji="1" lang="en-US" altLang="zh-TW" sz="24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62B40FED-5C72-44BE-A40E-92C67CE7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30DF6-0ED1-49C0-BFC4-40F5E370D17F}" type="slidenum">
              <a:rPr lang="en-US" altLang="zh-TW" smtClean="0"/>
              <a:pPr>
                <a:defRPr/>
              </a:pPr>
              <a:t>11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9968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6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6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「學生成績」常用資料表及檢視表</a:t>
            </a:r>
            <a:endParaRPr lang="zh-HK" altLang="en-US" sz="3200" dirty="0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1955448" y="1088688"/>
            <a:ext cx="816534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1093788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學生成績 </a:t>
            </a:r>
            <a:r>
              <a:rPr lang="en-US" altLang="zh-TW" sz="3000" dirty="0">
                <a:solidFill>
                  <a:schemeClr val="folHlink"/>
                </a:solidFill>
                <a:latin typeface="Times New Roman" pitchFamily="18" charset="0"/>
              </a:rPr>
              <a:t>(</a:t>
            </a:r>
            <a:r>
              <a:rPr lang="en-US" altLang="zh-TW" sz="2400" dirty="0">
                <a:solidFill>
                  <a:schemeClr val="folHlink"/>
                </a:solidFill>
                <a:latin typeface="Times New Roman" pitchFamily="18" charset="0"/>
              </a:rPr>
              <a:t>ASR</a:t>
            </a:r>
            <a:r>
              <a:rPr lang="en-US" altLang="zh-TW" sz="3000" dirty="0">
                <a:solidFill>
                  <a:schemeClr val="folHlink"/>
                </a:solidFill>
                <a:latin typeface="Times New Roman" pitchFamily="18" charset="0"/>
              </a:rPr>
              <a:t>)</a:t>
            </a:r>
          </a:p>
          <a:p>
            <a:pPr algn="l">
              <a:buClr>
                <a:schemeClr val="folHlink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Table</a:t>
            </a:r>
          </a:p>
          <a:p>
            <a:pPr lvl="1" algn="l"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</a:pPr>
            <a:r>
              <a:rPr lang="en-GB" altLang="zh-TW" sz="2200" dirty="0">
                <a:solidFill>
                  <a:schemeClr val="tx1"/>
                </a:solidFill>
                <a:latin typeface="Arial Black" pitchFamily="34" charset="0"/>
              </a:rPr>
              <a:t>TB_ASR_STUDASSESSDATA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zh-TW" altLang="en-GB" sz="2200" dirty="0">
                <a:solidFill>
                  <a:schemeClr val="folHlink"/>
                </a:solidFill>
                <a:latin typeface="Times New Roman" pitchFamily="18" charset="0"/>
              </a:rPr>
              <a:t>學生的平均分、平均分的名次、整體評語、整體操行</a:t>
            </a:r>
            <a:endParaRPr lang="en-GB" altLang="zh-TW" sz="2200" dirty="0">
              <a:solidFill>
                <a:schemeClr val="folHlink"/>
              </a:solidFill>
              <a:latin typeface="Times New Roman" pitchFamily="18" charset="0"/>
            </a:endParaRPr>
          </a:p>
          <a:p>
            <a:pPr lvl="1" algn="l"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</a:pPr>
            <a:r>
              <a:rPr lang="en-GB" altLang="zh-TW" sz="2200" dirty="0">
                <a:solidFill>
                  <a:schemeClr val="tx1"/>
                </a:solidFill>
                <a:latin typeface="Arial Black" pitchFamily="34" charset="0"/>
              </a:rPr>
              <a:t>TB_ASR_SUBJASSESSDATA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zh-TW" altLang="en-GB" sz="2200" dirty="0">
                <a:solidFill>
                  <a:schemeClr val="folHlink"/>
                </a:solidFill>
                <a:latin typeface="Times New Roman" pitchFamily="18" charset="0"/>
              </a:rPr>
              <a:t>學生的科目分數或等級、科目的名次、科目評語</a:t>
            </a:r>
            <a:endParaRPr lang="en-GB" altLang="zh-TW" sz="2200" dirty="0">
              <a:solidFill>
                <a:schemeClr val="folHlink"/>
              </a:solidFill>
              <a:latin typeface="Times New Roman" pitchFamily="18" charset="0"/>
            </a:endParaRPr>
          </a:p>
          <a:p>
            <a:pPr lvl="1" algn="l"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</a:pPr>
            <a:r>
              <a:rPr lang="en-GB" altLang="zh-TW" sz="2200" dirty="0">
                <a:solidFill>
                  <a:schemeClr val="tx1"/>
                </a:solidFill>
                <a:latin typeface="Arial Black" pitchFamily="34" charset="0"/>
              </a:rPr>
              <a:t>TB_ASR_SUBJCOMASSESSDATA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zh-TW" altLang="en-GB" sz="2200" dirty="0">
                <a:solidFill>
                  <a:schemeClr val="folHlink"/>
                </a:solidFill>
                <a:latin typeface="Times New Roman" pitchFamily="18" charset="0"/>
              </a:rPr>
              <a:t>學生的分卷分數或等級、分卷的名次</a:t>
            </a:r>
          </a:p>
          <a:p>
            <a:pPr algn="l">
              <a:buClr>
                <a:schemeClr val="folHlink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View</a:t>
            </a:r>
          </a:p>
          <a:p>
            <a:pPr lvl="1" algn="l"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</a:pPr>
            <a:r>
              <a:rPr lang="en-GB" altLang="zh-TW" sz="2200" dirty="0">
                <a:solidFill>
                  <a:schemeClr val="tx1"/>
                </a:solidFill>
                <a:latin typeface="Arial Black" pitchFamily="34" charset="0"/>
              </a:rPr>
              <a:t>VW_ASR_STAFF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zh-TW" altLang="en-GB" sz="2200" dirty="0">
                <a:solidFill>
                  <a:schemeClr val="folHlink"/>
                </a:solidFill>
                <a:latin typeface="Times New Roman" pitchFamily="18" charset="0"/>
              </a:rPr>
              <a:t>只有教職員的中英文姓名</a:t>
            </a:r>
            <a:r>
              <a:rPr lang="en-US" altLang="zh-TW" sz="2200" dirty="0">
                <a:solidFill>
                  <a:schemeClr val="folHlink"/>
                </a:solidFill>
                <a:latin typeface="Times New Roman" pitchFamily="18" charset="0"/>
              </a:rPr>
              <a:t>(</a:t>
            </a:r>
            <a:r>
              <a:rPr lang="zh-TW" altLang="en-US" sz="2200" dirty="0">
                <a:solidFill>
                  <a:schemeClr val="folHlink"/>
                </a:solidFill>
                <a:latin typeface="Times New Roman" pitchFamily="18" charset="0"/>
              </a:rPr>
              <a:t>即使沒有</a:t>
            </a:r>
            <a:r>
              <a:rPr lang="zh-TW" altLang="zh-HK" sz="2200" dirty="0"/>
              <a:t>教職員資料表要求的特別權限</a:t>
            </a:r>
            <a:r>
              <a:rPr lang="zh-TW" altLang="en-US" sz="2200" dirty="0"/>
              <a:t>，</a:t>
            </a:r>
            <a:r>
              <a:rPr lang="zh-TW" altLang="zh-HK" sz="2200" dirty="0"/>
              <a:t>也可以讀取</a:t>
            </a:r>
            <a:r>
              <a:rPr lang="en-US" altLang="zh-TW" sz="2200" dirty="0">
                <a:solidFill>
                  <a:schemeClr val="folHlink"/>
                </a:solidFill>
                <a:latin typeface="Times New Roman" pitchFamily="18" charset="0"/>
              </a:rPr>
              <a:t>)</a:t>
            </a:r>
            <a:endParaRPr lang="zh-TW" altLang="en-GB" sz="22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8D564E7-8DD7-443D-AD07-2B91B0D84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47763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「代碼管理」部分資料表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1908176" y="1216026"/>
            <a:ext cx="7608281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1093788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50000"/>
              </a:spcBef>
              <a:buClr>
                <a:schemeClr val="folHlink"/>
              </a:buClr>
              <a:buSzTx/>
            </a:pP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代碼管理 </a:t>
            </a: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(HSE)</a:t>
            </a:r>
          </a:p>
          <a:p>
            <a:pPr algn="l">
              <a:spcBef>
                <a:spcPct val="5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Table</a:t>
            </a:r>
          </a:p>
          <a:p>
            <a:pPr lvl="1" algn="l">
              <a:spcBef>
                <a:spcPct val="50000"/>
              </a:spcBef>
              <a:buClr>
                <a:schemeClr val="folHlink"/>
              </a:buClr>
              <a:buSzPct val="80000"/>
              <a:buFont typeface="Wingdings" pitchFamily="2" charset="2"/>
              <a:buChar char="Ø"/>
            </a:pPr>
            <a: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  <a:t>TB_HSE_COMMON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為</a:t>
            </a:r>
            <a:r>
              <a:rPr lang="en-US" altLang="zh-TW" sz="2400" dirty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en-US" altLang="zh-TW" sz="2400" dirty="0" err="1">
                <a:solidFill>
                  <a:schemeClr val="folHlink"/>
                </a:solidFill>
                <a:latin typeface="Times New Roman" pitchFamily="18" charset="0"/>
              </a:rPr>
              <a:t>CloudSAMS</a:t>
            </a:r>
            <a:r>
              <a:rPr lang="en-US" altLang="zh-TW" sz="2400" dirty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絕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大部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分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代碼的互換表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，例如：</a:t>
            </a:r>
            <a:endParaRPr lang="en-US" altLang="zh-TW" sz="2400" dirty="0">
              <a:solidFill>
                <a:schemeClr val="folHlink"/>
              </a:solidFill>
              <a:latin typeface="Times New Roman" pitchFamily="18" charset="0"/>
            </a:endParaRPr>
          </a:p>
          <a:p>
            <a:pPr marL="1714500" lvl="3" indent="-342900" algn="l">
              <a:spcBef>
                <a:spcPct val="5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</a:pP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對換在 </a:t>
            </a:r>
            <a:r>
              <a:rPr lang="en-US" altLang="zh-TW" sz="2400" dirty="0">
                <a:solidFill>
                  <a:schemeClr val="folHlink"/>
                </a:solidFill>
                <a:latin typeface="Times New Roman" pitchFamily="18" charset="0"/>
              </a:rPr>
              <a:t>TB_STU_STUDENT 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中，欄位</a:t>
            </a:r>
            <a:r>
              <a:rPr lang="en-US" altLang="zh-TW" sz="2400" dirty="0">
                <a:solidFill>
                  <a:schemeClr val="folHlink"/>
                </a:solidFill>
                <a:latin typeface="Times New Roman" pitchFamily="18" charset="0"/>
              </a:rPr>
              <a:t>RELIGION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的代碼中英文名稱</a:t>
            </a:r>
            <a:endParaRPr lang="en-US" altLang="zh-TW" sz="2400" dirty="0">
              <a:solidFill>
                <a:schemeClr val="folHlink"/>
              </a:solidFill>
              <a:latin typeface="Times New Roman" pitchFamily="18" charset="0"/>
            </a:endParaRPr>
          </a:p>
          <a:p>
            <a:pPr marL="1714500" lvl="3" indent="-342900" algn="l">
              <a:spcBef>
                <a:spcPct val="5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</a:pP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對換在 </a:t>
            </a:r>
            <a:r>
              <a:rPr lang="en-US" altLang="zh-TW" sz="2400" dirty="0">
                <a:solidFill>
                  <a:schemeClr val="folHlink"/>
                </a:solidFill>
                <a:latin typeface="Times New Roman" pitchFamily="18" charset="0"/>
              </a:rPr>
              <a:t>TB_STU_PARENT 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中，欄位</a:t>
            </a:r>
            <a:r>
              <a:rPr lang="en-US" altLang="zh-TW" sz="2400" dirty="0">
                <a:solidFill>
                  <a:schemeClr val="folHlink"/>
                </a:solidFill>
                <a:latin typeface="Times New Roman" pitchFamily="18" charset="0"/>
              </a:rPr>
              <a:t>RELATION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的代碼中英文名稱</a:t>
            </a:r>
          </a:p>
          <a:p>
            <a:pPr lvl="1" algn="l">
              <a:spcBef>
                <a:spcPct val="50000"/>
              </a:spcBef>
              <a:buClr>
                <a:schemeClr val="folHlink"/>
              </a:buClr>
              <a:buSzPct val="80000"/>
              <a:buFont typeface="Wingdings" pitchFamily="2" charset="2"/>
              <a:buChar char="Ø"/>
            </a:pPr>
            <a: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  <a:t>TB_HSE_SBJCMP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為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科目分卷代碼的互換表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5D1FB6D5-F6A2-4B3C-9CD2-E38D0BE2A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66901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2025650" y="198438"/>
            <a:ext cx="6457950" cy="762000"/>
          </a:xfrm>
        </p:spPr>
        <p:txBody>
          <a:bodyPr/>
          <a:lstStyle/>
          <a:p>
            <a:pPr eaLnBrk="1" hangingPunct="1"/>
            <a:r>
              <a:rPr lang="en-US" altLang="zh-TW" sz="3200" dirty="0" err="1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CloudSAMS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 </a:t>
            </a:r>
            <a:r>
              <a:rPr lang="zh-HK" altLang="en-US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資料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表格</a:t>
            </a:r>
            <a:r>
              <a:rPr lang="zh-HK" altLang="en-US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結構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9575" name="Text Box 12"/>
          <p:cNvSpPr txBox="1">
            <a:spLocks noChangeArrowheads="1"/>
          </p:cNvSpPr>
          <p:nvPr/>
        </p:nvSpPr>
        <p:spPr bwMode="auto">
          <a:xfrm>
            <a:off x="1946276" y="1196976"/>
            <a:ext cx="84312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4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於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en-US" altLang="zh-TW" sz="2400" dirty="0">
                <a:solidFill>
                  <a:schemeClr val="folHlink"/>
                </a:solidFill>
                <a:latin typeface="Times New Roman" pitchFamily="18" charset="0"/>
              </a:rPr>
              <a:t>Cloud</a:t>
            </a: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SAMS 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的 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zh-TW" altLang="en-GB" sz="2400" dirty="0">
                <a:solidFill>
                  <a:schemeClr val="folHlink"/>
                </a:solidFill>
                <a:latin typeface="新細明體" pitchFamily="18" charset="-120"/>
              </a:rPr>
              <a:t>資料管理</a:t>
            </a: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</a:rPr>
              <a:t> </a:t>
            </a:r>
            <a:r>
              <a:rPr lang="en-US" altLang="zh-TW" sz="2400" dirty="0">
                <a:solidFill>
                  <a:schemeClr val="folHlink"/>
                </a:solidFill>
                <a:latin typeface="新細明體" pitchFamily="18" charset="-120"/>
              </a:rPr>
              <a:t>&gt; </a:t>
            </a: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</a:rPr>
              <a:t>報告 </a:t>
            </a:r>
            <a:r>
              <a:rPr lang="en-US" altLang="zh-TW" sz="2400" dirty="0">
                <a:solidFill>
                  <a:schemeClr val="folHlink"/>
                </a:solidFill>
                <a:latin typeface="新細明體" pitchFamily="18" charset="-120"/>
              </a:rPr>
              <a:t>&gt; </a:t>
            </a: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</a:rPr>
              <a:t>資料表格結構，選擇合適的模組，以便搜尋資料表</a:t>
            </a:r>
            <a:endParaRPr lang="en-GB" altLang="zh-TW" dirty="0"/>
          </a:p>
        </p:txBody>
      </p:sp>
      <p:pic>
        <p:nvPicPr>
          <p:cNvPr id="10957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9492" y="2307766"/>
            <a:ext cx="10113016" cy="37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05A38365-2406-4BAF-81F9-C4B255B2BE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HK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charset="-120"/>
              </a:rPr>
              <a:t>資料手冊</a:t>
            </a:r>
          </a:p>
        </p:txBody>
      </p:sp>
      <p:sp>
        <p:nvSpPr>
          <p:cNvPr id="120834" name="內容版面配置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zh-HK" altLang="en-US" sz="2800" dirty="0">
                <a:solidFill>
                  <a:srgbClr val="3333CC"/>
                </a:solidFill>
                <a:ea typeface="新細明體" pitchFamily="18" charset="-120"/>
              </a:rPr>
              <a:t>或到「</a:t>
            </a:r>
            <a:r>
              <a:rPr lang="zh-TW" altLang="en-US" sz="2800" dirty="0">
                <a:solidFill>
                  <a:srgbClr val="3333CC"/>
                </a:solidFill>
                <a:ea typeface="新細明體" pitchFamily="18" charset="-120"/>
              </a:rPr>
              <a:t>資料手冊</a:t>
            </a:r>
            <a:r>
              <a:rPr lang="zh-HK" altLang="en-US" sz="2800" dirty="0">
                <a:solidFill>
                  <a:srgbClr val="3333CC"/>
                </a:solidFill>
                <a:ea typeface="新細明體" pitchFamily="18" charset="-120"/>
              </a:rPr>
              <a:t>」把整份資料下載</a:t>
            </a: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85412" y="2051578"/>
            <a:ext cx="4950660" cy="1467434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8277" y="2473332"/>
            <a:ext cx="6170219" cy="393382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5E01E07D-0150-4BBA-B775-D07600366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4363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 dirty="0" err="1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CloudSAMS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 </a:t>
            </a:r>
            <a:r>
              <a:rPr lang="zh-HK" altLang="en-US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資料結構</a:t>
            </a:r>
            <a:endParaRPr lang="en-GB" altLang="zh-TW" sz="3200" dirty="0">
              <a:solidFill>
                <a:schemeClr val="folHlink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pic>
        <p:nvPicPr>
          <p:cNvPr id="11060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63" r="2611" b="6532"/>
          <a:stretch>
            <a:fillRect/>
          </a:stretch>
        </p:blipFill>
        <p:spPr bwMode="auto">
          <a:xfrm>
            <a:off x="1685925" y="1268414"/>
            <a:ext cx="8731250" cy="503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605" name="Rectangle 13"/>
          <p:cNvSpPr>
            <a:spLocks noChangeArrowheads="1"/>
          </p:cNvSpPr>
          <p:nvPr/>
        </p:nvSpPr>
        <p:spPr bwMode="auto">
          <a:xfrm>
            <a:off x="1774826" y="2349501"/>
            <a:ext cx="6391275" cy="39592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10607" name="Rectangle 15"/>
          <p:cNvSpPr>
            <a:spLocks noChangeArrowheads="1"/>
          </p:cNvSpPr>
          <p:nvPr/>
        </p:nvSpPr>
        <p:spPr bwMode="auto">
          <a:xfrm>
            <a:off x="1774826" y="1358900"/>
            <a:ext cx="5851525" cy="63023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10608" name="Rectangle 16"/>
          <p:cNvSpPr>
            <a:spLocks noChangeArrowheads="1"/>
          </p:cNvSpPr>
          <p:nvPr/>
        </p:nvSpPr>
        <p:spPr bwMode="auto">
          <a:xfrm>
            <a:off x="8166100" y="2349501"/>
            <a:ext cx="630238" cy="39592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6A82E48D-52B1-4DC1-8C89-4A8B2FB2AF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 dirty="0" err="1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CloudSAMS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 </a:t>
            </a:r>
            <a:r>
              <a:rPr lang="zh-HK" altLang="en-US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資料結構</a:t>
            </a:r>
            <a:endParaRPr lang="en-GB" altLang="zh-TW" sz="3200" dirty="0">
              <a:solidFill>
                <a:schemeClr val="folHlink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1955448" y="1171576"/>
            <a:ext cx="7831044" cy="496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2424113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1182688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2424113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2424113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2424113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2424113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2424113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2424113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2424113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2424113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Name – Database Field name</a:t>
            </a:r>
          </a:p>
          <a:p>
            <a:pPr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Comment – Database Field description</a:t>
            </a:r>
          </a:p>
          <a:p>
            <a:pPr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Data Type – Data Type of Database Field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altLang="zh-TW" dirty="0">
                <a:solidFill>
                  <a:schemeClr val="folHlink"/>
                </a:solidFill>
                <a:latin typeface="Times New Roman" pitchFamily="18" charset="0"/>
              </a:rPr>
              <a:t>Varchar(X) – String, where X is length of strings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altLang="zh-TW" dirty="0">
                <a:solidFill>
                  <a:schemeClr val="folHlink"/>
                </a:solidFill>
                <a:latin typeface="Times New Roman" pitchFamily="18" charset="0"/>
              </a:rPr>
              <a:t>Char – String with length = 1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altLang="zh-TW" dirty="0">
                <a:solidFill>
                  <a:schemeClr val="folHlink"/>
                </a:solidFill>
                <a:latin typeface="Times New Roman" pitchFamily="18" charset="0"/>
              </a:rPr>
              <a:t>Integer – </a:t>
            </a:r>
            <a:r>
              <a:rPr lang="en-GB" altLang="zh-TW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GB" altLang="zh-TW" dirty="0">
                <a:solidFill>
                  <a:schemeClr val="folHlink"/>
                </a:solidFill>
              </a:rPr>
              <a:t>-bit </a:t>
            </a:r>
            <a:r>
              <a:rPr lang="en-GB" altLang="zh-TW" dirty="0">
                <a:solidFill>
                  <a:schemeClr val="folHlink"/>
                </a:solidFill>
                <a:latin typeface="Times New Roman" pitchFamily="18" charset="0"/>
              </a:rPr>
              <a:t>integer (upper limit 2</a:t>
            </a:r>
            <a:r>
              <a:rPr lang="en-GB" altLang="zh-TW" baseline="30000" dirty="0">
                <a:solidFill>
                  <a:schemeClr val="folHlink"/>
                </a:solidFill>
                <a:latin typeface="Times New Roman" pitchFamily="18" charset="0"/>
              </a:rPr>
              <a:t>31</a:t>
            </a:r>
            <a:r>
              <a:rPr lang="en-GB" altLang="zh-TW" dirty="0">
                <a:solidFill>
                  <a:schemeClr val="folHlink"/>
                </a:solidFill>
                <a:latin typeface="Times New Roman" pitchFamily="18" charset="0"/>
              </a:rPr>
              <a:t> – 1)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altLang="zh-TW" dirty="0" err="1">
                <a:solidFill>
                  <a:schemeClr val="folHlink"/>
                </a:solidFill>
                <a:latin typeface="Times New Roman" pitchFamily="18" charset="0"/>
              </a:rPr>
              <a:t>TimeStamp</a:t>
            </a:r>
            <a:r>
              <a:rPr lang="en-GB" altLang="zh-TW" dirty="0">
                <a:solidFill>
                  <a:schemeClr val="folHlink"/>
                </a:solidFill>
                <a:latin typeface="Times New Roman" pitchFamily="18" charset="0"/>
              </a:rPr>
              <a:t> – Date with time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altLang="zh-TW" dirty="0">
                <a:solidFill>
                  <a:schemeClr val="folHlink"/>
                </a:solidFill>
                <a:latin typeface="Times New Roman" pitchFamily="18" charset="0"/>
              </a:rPr>
              <a:t>Decimal(X,Y) – Decimal Number with length X, correct to decimal place Y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altLang="zh-TW" dirty="0">
                <a:solidFill>
                  <a:schemeClr val="folHlink"/>
                </a:solidFill>
                <a:latin typeface="Times New Roman" pitchFamily="18" charset="0"/>
              </a:rPr>
              <a:t>Unsigned </a:t>
            </a:r>
            <a:r>
              <a:rPr lang="en-GB" altLang="zh-TW" dirty="0" err="1">
                <a:solidFill>
                  <a:schemeClr val="folHlink"/>
                </a:solidFill>
                <a:latin typeface="Times New Roman" pitchFamily="18" charset="0"/>
              </a:rPr>
              <a:t>Int</a:t>
            </a:r>
            <a:r>
              <a:rPr lang="en-GB" altLang="zh-TW" dirty="0">
                <a:solidFill>
                  <a:schemeClr val="folHlink"/>
                </a:solidFill>
                <a:latin typeface="Times New Roman" pitchFamily="18" charset="0"/>
              </a:rPr>
              <a:t> – integer without +/- (upper limit 2</a:t>
            </a:r>
            <a:r>
              <a:rPr lang="en-GB" altLang="zh-TW" baseline="30000" dirty="0">
                <a:solidFill>
                  <a:schemeClr val="folHlink"/>
                </a:solidFill>
                <a:latin typeface="Times New Roman" pitchFamily="18" charset="0"/>
              </a:rPr>
              <a:t>32</a:t>
            </a:r>
            <a:r>
              <a:rPr lang="en-GB" altLang="zh-TW" dirty="0">
                <a:solidFill>
                  <a:schemeClr val="folHlink"/>
                </a:solidFill>
                <a:latin typeface="Times New Roman" pitchFamily="18" charset="0"/>
              </a:rPr>
              <a:t> - 1)</a:t>
            </a:r>
          </a:p>
          <a:p>
            <a:pPr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For more details, please visit:</a:t>
            </a:r>
          </a:p>
          <a:p>
            <a:pPr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en-US" altLang="zh-TW" dirty="0">
                <a:hlinkClick r:id="rId2"/>
              </a:rPr>
              <a:t>http://infocenter.sybase.com/help/index.jsp</a:t>
            </a:r>
            <a:r>
              <a:rPr lang="en-US" altLang="zh-TW" dirty="0"/>
              <a:t> </a:t>
            </a:r>
            <a:endParaRPr lang="en-GB" altLang="zh-TW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175C028B-28C7-44B5-9868-A1ACDEEE65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98" name="Rectangle 126"/>
          <p:cNvSpPr>
            <a:spLocks noGrp="1" noChangeArrowheads="1"/>
          </p:cNvSpPr>
          <p:nvPr>
            <p:ph type="title"/>
          </p:nvPr>
        </p:nvSpPr>
        <p:spPr>
          <a:xfrm>
            <a:off x="2156767" y="198438"/>
            <a:ext cx="9069917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「代碼管理」部分資料表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graphicFrame>
        <p:nvGraphicFramePr>
          <p:cNvPr id="466076" name="Group 15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723979777"/>
              </p:ext>
            </p:extLst>
          </p:nvPr>
        </p:nvGraphicFramePr>
        <p:xfrm>
          <a:off x="1955448" y="1448738"/>
          <a:ext cx="7110948" cy="4725361"/>
        </p:xfrm>
        <a:graphic>
          <a:graphicData uri="http://schemas.openxmlformats.org/drawingml/2006/table">
            <a:tbl>
              <a:tblPr/>
              <a:tblGrid>
                <a:gridCol w="719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01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0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0071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TB_HSE_COMMON (</a:t>
                      </a:r>
                      <a:r>
                        <a:rPr kumimoji="0" lang="zh-TW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部分代碼互換表例子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36000" marR="36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36000" marR="36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TB_ID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CODE_ID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CH_DES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EN_DES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8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36000" marR="36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STUDST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升級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Promoted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0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36000" marR="36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STUDST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留級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Repeated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0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36000" marR="36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RELIG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不適用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Not Applicable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0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36000" marR="36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RELIG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天主教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Catholicism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39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36000" marR="36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RELATE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父親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Father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0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36000" marR="36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RELATE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02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母親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Mother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80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36000" marR="36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EMPRES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填補空缺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Fill a Vacant Post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2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36000" marR="36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EMPRES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02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教職員請假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Substitute a Teacher On Leave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105558" y="2168833"/>
            <a:ext cx="1350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HK" dirty="0"/>
          </a:p>
          <a:p>
            <a:r>
              <a:rPr lang="en-US" altLang="zh-HK" dirty="0">
                <a:solidFill>
                  <a:srgbClr val="0070C0"/>
                </a:solidFill>
              </a:rPr>
              <a:t>STUDST (</a:t>
            </a:r>
            <a:r>
              <a:rPr lang="zh-HK" altLang="en-US" dirty="0">
                <a:solidFill>
                  <a:srgbClr val="0070C0"/>
                </a:solidFill>
              </a:rPr>
              <a:t>學生狀況</a:t>
            </a:r>
            <a:r>
              <a:rPr lang="en-US" altLang="zh-HK" dirty="0">
                <a:solidFill>
                  <a:srgbClr val="0070C0"/>
                </a:solidFill>
              </a:rPr>
              <a:t>)</a:t>
            </a:r>
            <a:endParaRPr lang="zh-HK" altLang="en-US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05558" y="3429000"/>
            <a:ext cx="1170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dirty="0">
                <a:solidFill>
                  <a:srgbClr val="0070C0"/>
                </a:solidFill>
              </a:rPr>
              <a:t>RELIG (</a:t>
            </a:r>
            <a:r>
              <a:rPr lang="zh-HK" altLang="en-US" dirty="0">
                <a:solidFill>
                  <a:srgbClr val="0070C0"/>
                </a:solidFill>
              </a:rPr>
              <a:t>宗教</a:t>
            </a:r>
            <a:r>
              <a:rPr lang="en-US" altLang="zh-HK" dirty="0">
                <a:solidFill>
                  <a:srgbClr val="0070C0"/>
                </a:solidFill>
              </a:rPr>
              <a:t>)</a:t>
            </a:r>
            <a:endParaRPr lang="zh-HK" altLang="en-US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65597" y="4319153"/>
            <a:ext cx="1325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dirty="0">
                <a:solidFill>
                  <a:srgbClr val="0070C0"/>
                </a:solidFill>
              </a:rPr>
              <a:t>RELATE</a:t>
            </a:r>
            <a:endParaRPr lang="zh-HK" altLang="en-US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30444" y="4675921"/>
            <a:ext cx="1547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dirty="0">
                <a:solidFill>
                  <a:srgbClr val="0070C0"/>
                </a:solidFill>
              </a:rPr>
              <a:t>(</a:t>
            </a:r>
            <a:r>
              <a:rPr lang="zh-HK" altLang="en-US" dirty="0">
                <a:solidFill>
                  <a:srgbClr val="0070C0"/>
                </a:solidFill>
              </a:rPr>
              <a:t>與學生關係</a:t>
            </a:r>
            <a:r>
              <a:rPr lang="en-US" altLang="zh-HK" dirty="0">
                <a:solidFill>
                  <a:srgbClr val="0070C0"/>
                </a:solidFill>
              </a:rPr>
              <a:t>)</a:t>
            </a:r>
            <a:endParaRPr lang="zh-HK" altLang="en-US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05558" y="5319252"/>
            <a:ext cx="1325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dirty="0">
                <a:solidFill>
                  <a:srgbClr val="0070C0"/>
                </a:solidFill>
              </a:rPr>
              <a:t>EMPRES (</a:t>
            </a:r>
            <a:r>
              <a:rPr lang="zh-HK" altLang="en-US" dirty="0">
                <a:solidFill>
                  <a:srgbClr val="0070C0"/>
                </a:solidFill>
              </a:rPr>
              <a:t>聘任原因</a:t>
            </a:r>
            <a:r>
              <a:rPr lang="en-US" altLang="zh-HK" dirty="0">
                <a:solidFill>
                  <a:srgbClr val="0070C0"/>
                </a:solidFill>
              </a:rPr>
              <a:t>)</a:t>
            </a:r>
            <a:endParaRPr lang="zh-HK" altLang="en-US" dirty="0">
              <a:solidFill>
                <a:srgbClr val="0070C0"/>
              </a:solidFill>
            </a:endParaRPr>
          </a:p>
        </p:txBody>
      </p: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03991892-E5FA-49AB-AA1C-AED341B5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30DF6-0ED1-49C0-BFC4-40F5E370D17F}" type="slidenum">
              <a:rPr lang="en-US" altLang="zh-TW" smtClean="0"/>
              <a:pPr>
                <a:defRPr/>
              </a:pPr>
              <a:t>18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8334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在子報表連結代碼資料表</a:t>
            </a:r>
            <a:endParaRPr lang="en-GB" altLang="zh-TW" sz="3200" dirty="0">
              <a:solidFill>
                <a:schemeClr val="folHlink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graphicFrame>
        <p:nvGraphicFramePr>
          <p:cNvPr id="520316" name="Group 12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02999395"/>
              </p:ext>
            </p:extLst>
          </p:nvPr>
        </p:nvGraphicFramePr>
        <p:xfrm>
          <a:off x="2354262" y="1538748"/>
          <a:ext cx="3308350" cy="2250300"/>
        </p:xfrm>
        <a:graphic>
          <a:graphicData uri="http://schemas.openxmlformats.org/drawingml/2006/table">
            <a:tbl>
              <a:tblPr/>
              <a:tblGrid>
                <a:gridCol w="669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32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RELATION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5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監護一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監護二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監護三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監護四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3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1005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監護五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20243" name="Group 5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90270957"/>
              </p:ext>
            </p:extLst>
          </p:nvPr>
        </p:nvGraphicFramePr>
        <p:xfrm>
          <a:off x="6172396" y="1538749"/>
          <a:ext cx="4064156" cy="2325927"/>
        </p:xfrm>
        <a:graphic>
          <a:graphicData uri="http://schemas.openxmlformats.org/drawingml/2006/table">
            <a:tbl>
              <a:tblPr/>
              <a:tblGrid>
                <a:gridCol w="823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65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3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8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CODE_ID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CH_DES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ACTCAT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體育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ACTCAT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藝術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EMPRES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填補空缺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RELATE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父親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RELATE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母親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5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RELATE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祖父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7496" name="Text Box 44"/>
          <p:cNvSpPr txBox="1">
            <a:spLocks noChangeArrowheads="1"/>
          </p:cNvSpPr>
          <p:nvPr/>
        </p:nvSpPr>
        <p:spPr bwMode="auto">
          <a:xfrm>
            <a:off x="2315496" y="1178699"/>
            <a:ext cx="36004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b="0" dirty="0">
                <a:solidFill>
                  <a:srgbClr val="00B0F0"/>
                </a:solidFill>
                <a:latin typeface="Arial Black" pitchFamily="34" charset="0"/>
              </a:rPr>
              <a:t>TB_STU_PARENT</a:t>
            </a:r>
          </a:p>
        </p:txBody>
      </p:sp>
      <p:sp>
        <p:nvSpPr>
          <p:cNvPr id="147497" name="Text Box 45"/>
          <p:cNvSpPr txBox="1">
            <a:spLocks noChangeArrowheads="1"/>
          </p:cNvSpPr>
          <p:nvPr/>
        </p:nvSpPr>
        <p:spPr bwMode="auto">
          <a:xfrm>
            <a:off x="6176520" y="1178698"/>
            <a:ext cx="40600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dirty="0">
                <a:solidFill>
                  <a:srgbClr val="00B0F0"/>
                </a:solidFill>
                <a:latin typeface="Arial Black" panose="020B0A04020102020204" pitchFamily="34" charset="0"/>
              </a:rPr>
              <a:t>TB_HSE_COMMON</a:t>
            </a:r>
          </a:p>
        </p:txBody>
      </p:sp>
      <p:sp>
        <p:nvSpPr>
          <p:cNvPr id="147498" name="Text Box 46"/>
          <p:cNvSpPr txBox="1">
            <a:spLocks noChangeArrowheads="1"/>
          </p:cNvSpPr>
          <p:nvPr/>
        </p:nvSpPr>
        <p:spPr bwMode="auto">
          <a:xfrm>
            <a:off x="1854992" y="4329121"/>
            <a:ext cx="8381560" cy="190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30000"/>
              </a:spcBef>
              <a:buClr>
                <a:schemeClr val="folHlink"/>
              </a:buClr>
              <a:buSzTx/>
              <a:buFont typeface="Wingdings" pitchFamily="2" charset="2"/>
              <a:buAutoNum type="arabicPeriod"/>
            </a:pPr>
            <a:endParaRPr kumimoji="1" lang="en-US" altLang="zh-TW" dirty="0">
              <a:solidFill>
                <a:schemeClr val="folHlink"/>
              </a:solidFill>
              <a:latin typeface="Times New Roman" pitchFamily="18" charset="0"/>
            </a:endParaRPr>
          </a:p>
          <a:p>
            <a:pPr algn="l">
              <a:spcBef>
                <a:spcPct val="30000"/>
              </a:spcBef>
              <a:buClr>
                <a:schemeClr val="folHlink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dirty="0">
                <a:solidFill>
                  <a:schemeClr val="folHlink"/>
                </a:solidFill>
                <a:latin typeface="Times New Roman" pitchFamily="18" charset="0"/>
              </a:rPr>
              <a:t>要把兩者的 </a:t>
            </a:r>
            <a:r>
              <a:rPr kumimoji="1" lang="en-US" altLang="zh-TW" dirty="0">
                <a:solidFill>
                  <a:srgbClr val="00FF99"/>
                </a:solidFill>
                <a:latin typeface="Times New Roman" pitchFamily="18" charset="0"/>
              </a:rPr>
              <a:t>SUID</a:t>
            </a:r>
            <a:r>
              <a:rPr kumimoji="1" lang="zh-TW" altLang="en-US" dirty="0">
                <a:solidFill>
                  <a:schemeClr val="folHlink"/>
                </a:solidFill>
                <a:latin typeface="Times New Roman" pitchFamily="18" charset="0"/>
              </a:rPr>
              <a:t>、前者的</a:t>
            </a:r>
            <a:r>
              <a:rPr kumimoji="1" lang="en-US" altLang="zh-TW" dirty="0">
                <a:solidFill>
                  <a:srgbClr val="660033"/>
                </a:solidFill>
                <a:latin typeface="Times New Roman" pitchFamily="18" charset="0"/>
              </a:rPr>
              <a:t>RELATION</a:t>
            </a:r>
            <a:r>
              <a:rPr kumimoji="1" lang="en-US" altLang="zh-TW" dirty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kumimoji="1" lang="zh-TW" altLang="en-US" dirty="0">
                <a:solidFill>
                  <a:schemeClr val="folHlink"/>
                </a:solidFill>
                <a:latin typeface="Times New Roman" pitchFamily="18" charset="0"/>
              </a:rPr>
              <a:t>及後者的</a:t>
            </a:r>
            <a:r>
              <a:rPr kumimoji="1" lang="en-US" altLang="zh-TW" dirty="0">
                <a:solidFill>
                  <a:srgbClr val="660033"/>
                </a:solidFill>
                <a:latin typeface="Times New Roman" pitchFamily="18" charset="0"/>
              </a:rPr>
              <a:t>CODE_ID</a:t>
            </a:r>
            <a:r>
              <a:rPr kumimoji="1" lang="en-US" altLang="zh-TW" dirty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kumimoji="1" lang="zh-TW" altLang="en-US" dirty="0">
                <a:solidFill>
                  <a:schemeClr val="folHlink"/>
                </a:solidFill>
                <a:latin typeface="Times New Roman" pitchFamily="18" charset="0"/>
              </a:rPr>
              <a:t>連結</a:t>
            </a:r>
          </a:p>
          <a:p>
            <a:pPr algn="l">
              <a:spcBef>
                <a:spcPct val="30000"/>
              </a:spcBef>
              <a:buClr>
                <a:schemeClr val="folHlink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dirty="0">
                <a:solidFill>
                  <a:schemeClr val="folHlink"/>
                </a:solidFill>
                <a:latin typeface="Times New Roman" pitchFamily="18" charset="0"/>
              </a:rPr>
              <a:t>由於兩者必定存有「與學生關係」的代碼，可選用預設的聯結設定，即 </a:t>
            </a:r>
            <a:r>
              <a:rPr kumimoji="1" lang="en-US" altLang="zh-TW" b="0" dirty="0">
                <a:solidFill>
                  <a:schemeClr val="folHlink"/>
                </a:solidFill>
                <a:latin typeface="Times New Roman" pitchFamily="18" charset="0"/>
              </a:rPr>
              <a:t>﹝Inner join﹞</a:t>
            </a:r>
            <a:r>
              <a:rPr kumimoji="1" lang="zh-TW" altLang="en-US" dirty="0">
                <a:solidFill>
                  <a:schemeClr val="folHlink"/>
                </a:solidFill>
                <a:latin typeface="Times New Roman" pitchFamily="18" charset="0"/>
              </a:rPr>
              <a:t>及</a:t>
            </a:r>
            <a:r>
              <a:rPr lang="zh-TW" altLang="zh-HK" dirty="0"/>
              <a:t>連結</a:t>
            </a:r>
            <a:r>
              <a:rPr lang="zh-TW" altLang="en-US" dirty="0"/>
              <a:t>設定</a:t>
            </a:r>
            <a:r>
              <a:rPr kumimoji="1" lang="zh-TW" altLang="en-US" dirty="0">
                <a:solidFill>
                  <a:schemeClr val="folHlink"/>
                </a:solidFill>
                <a:latin typeface="Times New Roman" pitchFamily="18" charset="0"/>
              </a:rPr>
              <a:t>，即 </a:t>
            </a:r>
            <a:r>
              <a:rPr kumimoji="1" lang="en-US" altLang="zh-TW" b="0" dirty="0">
                <a:solidFill>
                  <a:schemeClr val="folHlink"/>
                </a:solidFill>
                <a:latin typeface="Times New Roman" pitchFamily="18" charset="0"/>
              </a:rPr>
              <a:t>Equal﹝=﹞link</a:t>
            </a:r>
            <a:endParaRPr lang="en-US" altLang="zh-TW" b="0" dirty="0"/>
          </a:p>
          <a:p>
            <a:pPr algn="l">
              <a:spcBef>
                <a:spcPct val="30000"/>
              </a:spcBef>
              <a:buClr>
                <a:schemeClr val="folHlink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dirty="0">
                <a:solidFill>
                  <a:schemeClr val="folHlink"/>
                </a:solidFill>
                <a:latin typeface="Times New Roman" pitchFamily="18" charset="0"/>
              </a:rPr>
              <a:t>在 </a:t>
            </a:r>
            <a:r>
              <a:rPr kumimoji="1" lang="en-US" altLang="zh-TW" dirty="0">
                <a:solidFill>
                  <a:schemeClr val="folHlink"/>
                </a:solidFill>
                <a:latin typeface="Times New Roman" pitchFamily="18" charset="0"/>
              </a:rPr>
              <a:t>Select Expert </a:t>
            </a:r>
            <a:r>
              <a:rPr kumimoji="1" lang="zh-TW" altLang="en-US" dirty="0">
                <a:solidFill>
                  <a:schemeClr val="folHlink"/>
                </a:solidFill>
                <a:latin typeface="Times New Roman" pitchFamily="18" charset="0"/>
              </a:rPr>
              <a:t>最末加入：</a:t>
            </a:r>
            <a:r>
              <a:rPr kumimoji="1" lang="en-US" altLang="zh-TW" sz="1800" dirty="0">
                <a:solidFill>
                  <a:schemeClr val="tx1"/>
                </a:solidFill>
                <a:latin typeface="Times New Roman" pitchFamily="18" charset="0"/>
              </a:rPr>
              <a:t>and {TB_HSE_COMMON.TB_ID} =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</a:rPr>
              <a:t>'</a:t>
            </a:r>
            <a:r>
              <a:rPr kumimoji="1" lang="en-US" altLang="zh-TW" sz="1800" dirty="0">
                <a:solidFill>
                  <a:schemeClr val="tx1"/>
                </a:solidFill>
                <a:latin typeface="Times New Roman" pitchFamily="18" charset="0"/>
              </a:rPr>
              <a:t>RELATE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</a:rPr>
              <a:t>'</a:t>
            </a:r>
            <a:endParaRPr kumimoji="1" lang="zh-TW" altLang="en-US" sz="18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20313" name="Rectangle 121"/>
          <p:cNvSpPr>
            <a:spLocks noChangeArrowheads="1"/>
          </p:cNvSpPr>
          <p:nvPr/>
        </p:nvSpPr>
        <p:spPr bwMode="auto">
          <a:xfrm>
            <a:off x="6176520" y="2078820"/>
            <a:ext cx="4060033" cy="72009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buNone/>
            </a:pPr>
            <a:r>
              <a:rPr lang="zh-TW" altLang="en-US" dirty="0">
                <a:latin typeface="Times New Roman" pitchFamily="18" charset="0"/>
              </a:rPr>
              <a:t>在 </a:t>
            </a:r>
            <a:r>
              <a:rPr lang="en-US" altLang="zh-TW" dirty="0">
                <a:latin typeface="Times New Roman" pitchFamily="18" charset="0"/>
              </a:rPr>
              <a:t>Select Expert </a:t>
            </a:r>
            <a:r>
              <a:rPr lang="zh-TW" altLang="en-US" dirty="0">
                <a:latin typeface="Times New Roman" pitchFamily="18" charset="0"/>
              </a:rPr>
              <a:t>只保留</a:t>
            </a:r>
          </a:p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buNone/>
            </a:pPr>
            <a:r>
              <a:rPr lang="en-US" altLang="zh-TW" dirty="0">
                <a:latin typeface="Times New Roman" pitchFamily="18" charset="0"/>
              </a:rPr>
              <a:t>TB_ID </a:t>
            </a:r>
            <a:r>
              <a:rPr lang="zh-TW" altLang="en-US" dirty="0">
                <a:latin typeface="Times New Roman" pitchFamily="18" charset="0"/>
              </a:rPr>
              <a:t>是 </a:t>
            </a:r>
            <a:r>
              <a:rPr lang="en-US" altLang="zh-TW" dirty="0">
                <a:latin typeface="Times New Roman" pitchFamily="18" charset="0"/>
              </a:rPr>
              <a:t>'RELATE' </a:t>
            </a:r>
            <a:r>
              <a:rPr lang="zh-TW" altLang="en-US" dirty="0">
                <a:latin typeface="Times New Roman" pitchFamily="18" charset="0"/>
              </a:rPr>
              <a:t>的代碼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2660546" y="4239108"/>
            <a:ext cx="3885514" cy="0"/>
          </a:xfrm>
          <a:prstGeom prst="line">
            <a:avLst/>
          </a:prstGeom>
          <a:noFill/>
          <a:ln w="28575" cap="flat" cmpd="sng" algn="ctr">
            <a:solidFill>
              <a:srgbClr val="00FF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6546060" y="3879060"/>
            <a:ext cx="0" cy="360048"/>
          </a:xfrm>
          <a:prstGeom prst="straightConnector1">
            <a:avLst/>
          </a:prstGeom>
          <a:noFill/>
          <a:ln w="28575" cap="flat" cmpd="sng" algn="ctr">
            <a:solidFill>
              <a:srgbClr val="00FF99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463" name="Straight Connector 147462"/>
          <p:cNvCxnSpPr/>
          <p:nvPr/>
        </p:nvCxnSpPr>
        <p:spPr bwMode="auto">
          <a:xfrm flipV="1">
            <a:off x="2660546" y="3789048"/>
            <a:ext cx="0" cy="450060"/>
          </a:xfrm>
          <a:prstGeom prst="line">
            <a:avLst/>
          </a:prstGeom>
          <a:noFill/>
          <a:ln w="28575" cap="flat" cmpd="sng" algn="ctr">
            <a:solidFill>
              <a:srgbClr val="00FF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466" name="Straight Connector 147465"/>
          <p:cNvCxnSpPr/>
          <p:nvPr/>
        </p:nvCxnSpPr>
        <p:spPr bwMode="auto">
          <a:xfrm>
            <a:off x="5136181" y="3789048"/>
            <a:ext cx="0" cy="540072"/>
          </a:xfrm>
          <a:prstGeom prst="line">
            <a:avLst/>
          </a:prstGeom>
          <a:noFill/>
          <a:ln w="28575" cap="flat" cmpd="sng" algn="ctr">
            <a:solidFill>
              <a:srgbClr val="6600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468" name="Straight Connector 147467"/>
          <p:cNvCxnSpPr/>
          <p:nvPr/>
        </p:nvCxnSpPr>
        <p:spPr bwMode="auto">
          <a:xfrm>
            <a:off x="5136182" y="4329120"/>
            <a:ext cx="3570167" cy="0"/>
          </a:xfrm>
          <a:prstGeom prst="line">
            <a:avLst/>
          </a:prstGeom>
          <a:noFill/>
          <a:ln w="28575" cap="flat" cmpd="sng" algn="ctr">
            <a:solidFill>
              <a:srgbClr val="6600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470" name="Straight Arrow Connector 147469"/>
          <p:cNvCxnSpPr/>
          <p:nvPr/>
        </p:nvCxnSpPr>
        <p:spPr bwMode="auto">
          <a:xfrm flipV="1">
            <a:off x="8706348" y="3879060"/>
            <a:ext cx="0" cy="450060"/>
          </a:xfrm>
          <a:prstGeom prst="straightConnector1">
            <a:avLst/>
          </a:prstGeom>
          <a:noFill/>
          <a:ln w="28575" cap="flat" cmpd="sng" algn="ctr">
            <a:solidFill>
              <a:srgbClr val="660033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DE42E1D2-A413-4ACF-BC01-DA9093BC2A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0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0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0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0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3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>
            <a:extLst>
              <a:ext uri="{FF2B5EF4-FFF2-40B4-BE49-F238E27FC236}">
                <a16:creationId xmlns:a16="http://schemas.microsoft.com/office/drawing/2014/main" id="{A410E24C-B65D-40F2-9422-293D5AF89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115" y="2888929"/>
            <a:ext cx="6521922" cy="3515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群組 4"/>
          <p:cNvGrpSpPr>
            <a:grpSpLocks/>
          </p:cNvGrpSpPr>
          <p:nvPr/>
        </p:nvGrpSpPr>
        <p:grpSpPr bwMode="auto">
          <a:xfrm>
            <a:off x="5821173" y="2527080"/>
            <a:ext cx="5617728" cy="3785877"/>
            <a:chOff x="4138985" y="2420888"/>
            <a:chExt cx="4753495" cy="3384376"/>
          </a:xfrm>
        </p:grpSpPr>
        <p:sp>
          <p:nvSpPr>
            <p:cNvPr id="4" name="矩形圖說文字 3"/>
            <p:cNvSpPr/>
            <p:nvPr/>
          </p:nvSpPr>
          <p:spPr bwMode="auto">
            <a:xfrm>
              <a:off x="4138985" y="2420888"/>
              <a:ext cx="4753495" cy="3384376"/>
            </a:xfrm>
            <a:prstGeom prst="wedgeRectCallout">
              <a:avLst>
                <a:gd name="adj1" fmla="val -75228"/>
                <a:gd name="adj2" fmla="val 46158"/>
              </a:avLst>
            </a:prstGeom>
            <a:solidFill>
              <a:srgbClr val="E6F5E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algn="r">
                <a:defRPr/>
              </a:pPr>
              <a:r>
                <a:rPr lang="zh-TW" altLang="en-US" b="0" dirty="0">
                  <a:ln>
                    <a:solidFill>
                      <a:schemeClr val="tx1"/>
                    </a:solidFill>
                  </a:ln>
                  <a:latin typeface="Arial" charset="0"/>
                </a:rPr>
                <a:t>網上校管系統資料庫</a:t>
              </a:r>
              <a:r>
                <a:rPr lang="en-US" altLang="zh-TW" dirty="0">
                  <a:ln>
                    <a:solidFill>
                      <a:schemeClr val="tx1"/>
                    </a:solidFill>
                  </a:ln>
                  <a:latin typeface="Arial" charset="0"/>
                </a:rPr>
                <a:t>(CDR) </a:t>
              </a:r>
              <a:endParaRPr lang="en-US" dirty="0">
                <a:ln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pic>
          <p:nvPicPr>
            <p:cNvPr id="7180" name="圖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332349" y="2850108"/>
              <a:ext cx="4367735" cy="2863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ea typeface="新細明體" pitchFamily="18" charset="-120"/>
              </a:rPr>
              <a:t>下載工作坊教材</a:t>
            </a:r>
            <a:endParaRPr lang="en-US" altLang="zh-TW" sz="3200" dirty="0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2155632" y="5842000"/>
            <a:ext cx="2230140" cy="47095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endParaRPr lang="zh-HK" alt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992314" y="1341438"/>
            <a:ext cx="5545137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TW" dirty="0"/>
              <a:t>PowerPoint, reference material and exercise</a:t>
            </a:r>
            <a:r>
              <a:rPr lang="zh-TW" altLang="en-US" dirty="0"/>
              <a:t>可下載於</a:t>
            </a:r>
            <a:r>
              <a:rPr lang="en-US" altLang="zh-TW" dirty="0"/>
              <a:t>: </a:t>
            </a:r>
          </a:p>
          <a:p>
            <a:pPr>
              <a:spcBef>
                <a:spcPct val="50000"/>
              </a:spcBef>
              <a:defRPr/>
            </a:pPr>
            <a:r>
              <a:rPr lang="zh-TW" altLang="en-US" dirty="0">
                <a:solidFill>
                  <a:srgbClr val="0000FF"/>
                </a:solidFill>
                <a:latin typeface="+mj-ea"/>
                <a:ea typeface="+mj-ea"/>
              </a:rPr>
              <a:t>網上校管系統資料庫</a:t>
            </a:r>
            <a:br>
              <a:rPr lang="en-US" altLang="zh-TW" dirty="0"/>
            </a:br>
            <a:r>
              <a:rPr lang="en-US" altLang="zh-TW" sz="1800" dirty="0"/>
              <a:t>https://cdrcloudsams.edb.gov.hk/</a:t>
            </a:r>
          </a:p>
        </p:txBody>
      </p:sp>
      <p:grpSp>
        <p:nvGrpSpPr>
          <p:cNvPr id="3" name="群組 2"/>
          <p:cNvGrpSpPr>
            <a:grpSpLocks/>
          </p:cNvGrpSpPr>
          <p:nvPr/>
        </p:nvGrpSpPr>
        <p:grpSpPr bwMode="auto">
          <a:xfrm>
            <a:off x="9380709" y="4914678"/>
            <a:ext cx="1080144" cy="1341438"/>
            <a:chOff x="6485707" y="4372561"/>
            <a:chExt cx="1008112" cy="1340852"/>
          </a:xfrm>
        </p:grpSpPr>
        <p:sp>
          <p:nvSpPr>
            <p:cNvPr id="7177" name="Rectangle 6"/>
            <p:cNvSpPr>
              <a:spLocks noChangeArrowheads="1"/>
            </p:cNvSpPr>
            <p:nvPr/>
          </p:nvSpPr>
          <p:spPr bwMode="auto">
            <a:xfrm>
              <a:off x="6599238" y="4806950"/>
              <a:ext cx="769247" cy="9064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2" name="文字方塊 1"/>
            <p:cNvSpPr txBox="1"/>
            <p:nvPr/>
          </p:nvSpPr>
          <p:spPr>
            <a:xfrm>
              <a:off x="6485707" y="4372561"/>
              <a:ext cx="1008112" cy="33799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TW" altLang="en-US" sz="1600" dirty="0"/>
                <a:t>培訓課程</a:t>
              </a:r>
              <a:endParaRPr lang="en-US" sz="1600" dirty="0"/>
            </a:p>
          </p:txBody>
        </p:sp>
      </p:grp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BAF8F68D-062D-4993-BAE6-61241544D1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987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3"/>
          <p:cNvSpPr txBox="1">
            <a:spLocks noChangeArrowheads="1"/>
          </p:cNvSpPr>
          <p:nvPr/>
        </p:nvSpPr>
        <p:spPr bwMode="gray">
          <a:xfrm>
            <a:off x="1739901" y="2258844"/>
            <a:ext cx="880256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60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用</a:t>
            </a:r>
            <a:r>
              <a:rPr kumimoji="1" lang="en-US" altLang="zh-TW" sz="60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Add Command(SQL) </a:t>
            </a:r>
            <a:r>
              <a:rPr kumimoji="1" lang="zh-TW" altLang="en-US" sz="60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去提取資料</a:t>
            </a:r>
            <a:endParaRPr kumimoji="1" lang="en-US" altLang="zh-TW" sz="6000" dirty="0">
              <a:solidFill>
                <a:schemeClr val="folHlink"/>
              </a:solidFill>
              <a:latin typeface="Times New Roman" pitchFamily="18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945149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571" y="1088688"/>
            <a:ext cx="8112909" cy="5275955"/>
          </a:xfrm>
          <a:prstGeom prst="rect">
            <a:avLst/>
          </a:prstGeom>
        </p:spPr>
      </p:pic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36571" y="198438"/>
            <a:ext cx="7602213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以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SQL</a:t>
            </a:r>
            <a:r>
              <a:rPr lang="zh-HK" altLang="en-US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提取資料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55654" name="Text Box 7"/>
          <p:cNvSpPr txBox="1">
            <a:spLocks noChangeArrowheads="1"/>
          </p:cNvSpPr>
          <p:nvPr/>
        </p:nvSpPr>
        <p:spPr bwMode="auto">
          <a:xfrm>
            <a:off x="4385772" y="4239108"/>
            <a:ext cx="6403780" cy="181588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lvl="0" algn="l">
              <a:spcBef>
                <a:spcPct val="0"/>
              </a:spcBef>
              <a:buClrTx/>
              <a:buSzTx/>
            </a:pPr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若</a:t>
            </a:r>
            <a:r>
              <a:rPr kumimoji="1" lang="en-US" altLang="zh-TW" sz="2800" dirty="0">
                <a:solidFill>
                  <a:schemeClr val="tx1"/>
                </a:solidFill>
                <a:latin typeface="Times New Roman" pitchFamily="18" charset="0"/>
              </a:rPr>
              <a:t>SQL</a:t>
            </a:r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語句有使用參數，必須於上圖的 </a:t>
            </a:r>
            <a:r>
              <a:rPr kumimoji="1" lang="en-US" altLang="zh-TW" sz="2800" dirty="0">
                <a:solidFill>
                  <a:schemeClr val="tx1"/>
                </a:solidFill>
                <a:latin typeface="Times New Roman" pitchFamily="18" charset="0"/>
              </a:rPr>
              <a:t>Parameter List </a:t>
            </a:r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加入參數，如</a:t>
            </a:r>
            <a:r>
              <a:rPr kumimoji="1" lang="en-US" altLang="zh-TW" sz="2800" dirty="0">
                <a:solidFill>
                  <a:srgbClr val="3333CC"/>
                </a:solidFill>
                <a:latin typeface="Times New Roman" pitchFamily="18" charset="0"/>
              </a:rPr>
              <a:t>@</a:t>
            </a:r>
            <a:r>
              <a:rPr kumimoji="1" lang="en-US" altLang="zh-TW" sz="2800" dirty="0" err="1">
                <a:solidFill>
                  <a:srgbClr val="3333CC"/>
                </a:solidFill>
                <a:latin typeface="Times New Roman" pitchFamily="18" charset="0"/>
              </a:rPr>
              <a:t>suid</a:t>
            </a:r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、</a:t>
            </a:r>
            <a:r>
              <a:rPr kumimoji="1" lang="en-US" altLang="zh-TW" sz="2800" dirty="0">
                <a:solidFill>
                  <a:srgbClr val="3333CC"/>
                </a:solidFill>
                <a:latin typeface="Times New Roman" pitchFamily="18" charset="0"/>
              </a:rPr>
              <a:t>@</a:t>
            </a:r>
            <a:r>
              <a:rPr kumimoji="1" lang="en-US" altLang="zh-TW" sz="2800" dirty="0" err="1">
                <a:solidFill>
                  <a:srgbClr val="3333CC"/>
                </a:solidFill>
                <a:latin typeface="Times New Roman" pitchFamily="18" charset="0"/>
              </a:rPr>
              <a:t>clslevel</a:t>
            </a:r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，並要留意</a:t>
            </a:r>
            <a:r>
              <a:rPr kumimoji="1" lang="en-US" altLang="zh-TW" sz="2800" dirty="0">
                <a:solidFill>
                  <a:srgbClr val="FF66FF"/>
                </a:solidFill>
                <a:latin typeface="Times New Roman" pitchFamily="18" charset="0"/>
              </a:rPr>
              <a:t>(SQL</a:t>
            </a:r>
            <a:r>
              <a:rPr kumimoji="1" lang="zh-TW" altLang="en-US" sz="2800" dirty="0">
                <a:solidFill>
                  <a:srgbClr val="FF66FF"/>
                </a:solidFill>
                <a:latin typeface="Times New Roman" pitchFamily="18" charset="0"/>
              </a:rPr>
              <a:t>內</a:t>
            </a:r>
            <a:r>
              <a:rPr kumimoji="1" lang="en-US" altLang="zh-TW" sz="2800" dirty="0">
                <a:solidFill>
                  <a:srgbClr val="FF66FF"/>
                </a:solidFill>
                <a:latin typeface="Times New Roman" pitchFamily="18" charset="0"/>
              </a:rPr>
              <a:t>)</a:t>
            </a:r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參數名稱的格式：</a:t>
            </a:r>
            <a:r>
              <a:rPr kumimoji="1" lang="en-US" altLang="zh-TW" sz="2800" dirty="0">
                <a:solidFill>
                  <a:srgbClr val="FF0000"/>
                </a:solidFill>
                <a:latin typeface="Times New Roman" pitchFamily="18" charset="0"/>
              </a:rPr>
              <a:t>{?@</a:t>
            </a:r>
            <a:r>
              <a:rPr kumimoji="1" lang="en-US" altLang="zh-TW" sz="2800" dirty="0" err="1">
                <a:solidFill>
                  <a:srgbClr val="FF0000"/>
                </a:solidFill>
                <a:latin typeface="Times New Roman" pitchFamily="18" charset="0"/>
              </a:rPr>
              <a:t>suid</a:t>
            </a:r>
            <a:r>
              <a:rPr kumimoji="1" lang="en-US" altLang="zh-TW" sz="2800" dirty="0">
                <a:solidFill>
                  <a:srgbClr val="FF0000"/>
                </a:solidFill>
                <a:latin typeface="Times New Roman" pitchFamily="18" charset="0"/>
              </a:rPr>
              <a:t>}</a:t>
            </a:r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、</a:t>
            </a:r>
            <a:r>
              <a:rPr kumimoji="1" lang="en-US" altLang="zh-TW" sz="2800" dirty="0">
                <a:solidFill>
                  <a:srgbClr val="FF0000"/>
                </a:solidFill>
                <a:latin typeface="Times New Roman" pitchFamily="18" charset="0"/>
              </a:rPr>
              <a:t> '{?@</a:t>
            </a:r>
            <a:r>
              <a:rPr kumimoji="1" lang="en-US" altLang="zh-TW" sz="2800" dirty="0" err="1">
                <a:solidFill>
                  <a:srgbClr val="FF0000"/>
                </a:solidFill>
                <a:latin typeface="Times New Roman" pitchFamily="18" charset="0"/>
              </a:rPr>
              <a:t>clslevel</a:t>
            </a:r>
            <a:r>
              <a:rPr kumimoji="1" lang="en-US" altLang="zh-TW" sz="2800" dirty="0">
                <a:solidFill>
                  <a:srgbClr val="FF0000"/>
                </a:solidFill>
                <a:latin typeface="Times New Roman" pitchFamily="18" charset="0"/>
              </a:rPr>
              <a:t>}'</a:t>
            </a:r>
            <a:endParaRPr kumimoji="1" lang="en-US" altLang="zh-TW" sz="2800" dirty="0">
              <a:solidFill>
                <a:srgbClr val="FF66FF"/>
              </a:solidFill>
              <a:latin typeface="Times New Roman" pitchFamily="18" charset="0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94D37B8-5D0C-429A-B49C-B905086A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B212E0-1782-4D10-AA36-473E38295786}" type="slidenum">
              <a:rPr lang="en-US" altLang="zh-TW" smtClean="0"/>
              <a:pPr>
                <a:defRPr/>
              </a:pPr>
              <a:t>21</a:t>
            </a:fld>
            <a:endParaRPr lang="en-US" altLang="zh-TW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60527" y="3836574"/>
            <a:ext cx="2712709" cy="2155381"/>
          </a:xfrm>
          <a:prstGeom prst="rect">
            <a:avLst/>
          </a:prstGeom>
          <a:noFill/>
          <a:ln w="0" cmpd="sng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HK" altLang="en-US" sz="3200" dirty="0">
                <a:solidFill>
                  <a:srgbClr val="3333CC"/>
                </a:solidFill>
                <a:effectLst/>
                <a:ea typeface="新細明體" charset="-120"/>
              </a:rPr>
              <a:t>建立</a:t>
            </a:r>
            <a:r>
              <a:rPr lang="en-US" altLang="zh-HK" sz="320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Command</a:t>
            </a:r>
            <a:r>
              <a:rPr lang="zh-HK" altLang="en-US" sz="3200" dirty="0">
                <a:solidFill>
                  <a:srgbClr val="3333CC"/>
                </a:solidFill>
                <a:effectLst/>
                <a:ea typeface="新細明體" charset="-120"/>
              </a:rPr>
              <a:t>的連結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2225484" y="1254286"/>
            <a:ext cx="7831044" cy="4889500"/>
          </a:xfrm>
          <a:ln>
            <a:solidFill>
              <a:srgbClr val="660033"/>
            </a:solidFill>
          </a:ln>
        </p:spPr>
        <p:txBody>
          <a:bodyPr/>
          <a:lstStyle/>
          <a:p>
            <a:pPr marL="457200" indent="-457200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  <a:defRPr/>
            </a:pPr>
            <a:r>
              <a:rPr lang="zh-HK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雙擊「</a:t>
            </a:r>
            <a:r>
              <a:rPr lang="en-US" altLang="zh-HK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Add Command</a:t>
            </a:r>
            <a:r>
              <a:rPr lang="zh-HK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」，再加入合適的 </a:t>
            </a:r>
            <a:r>
              <a:rPr lang="en-US" altLang="zh-HK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SQL</a:t>
            </a:r>
            <a:r>
              <a:rPr lang="zh-HK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語句去選定所需的欄位</a:t>
            </a:r>
            <a:r>
              <a:rPr lang="zh-TW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及</a:t>
            </a:r>
            <a:r>
              <a:rPr lang="zh-HK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資料錄，</a:t>
            </a:r>
            <a:r>
              <a:rPr lang="zh-TW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報表的執行速度便會増快</a:t>
            </a:r>
            <a:endParaRPr lang="en-US" altLang="zh-HK" kern="1200" dirty="0">
              <a:solidFill>
                <a:schemeClr val="folHlink"/>
              </a:solidFill>
              <a:latin typeface="Times New Roman" pitchFamily="18" charset="0"/>
              <a:ea typeface="新細明體" charset="-120"/>
            </a:endParaRPr>
          </a:p>
          <a:p>
            <a:pPr marL="457200" indent="-457200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  <a:defRPr/>
            </a:pPr>
            <a:r>
              <a:rPr lang="zh-HK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例如：</a:t>
            </a:r>
            <a:endParaRPr lang="en-US" altLang="zh-HK" kern="1200" dirty="0">
              <a:solidFill>
                <a:schemeClr val="folHlink"/>
              </a:solidFill>
              <a:latin typeface="Times New Roman" pitchFamily="18" charset="0"/>
              <a:ea typeface="新細明體" charset="-120"/>
            </a:endParaRPr>
          </a:p>
          <a:p>
            <a:pPr lvl="1">
              <a:buSzPct val="80000"/>
              <a:defRPr/>
            </a:pPr>
            <a:r>
              <a:rPr lang="en-US" altLang="zh-HK" sz="2000" dirty="0"/>
              <a:t>Select </a:t>
            </a:r>
            <a:r>
              <a:rPr lang="en-US" altLang="zh-HK" sz="2000" dirty="0" err="1"/>
              <a:t>b.suid</a:t>
            </a:r>
            <a:r>
              <a:rPr lang="en-US" altLang="zh-HK" sz="2000" dirty="0"/>
              <a:t>, </a:t>
            </a:r>
            <a:r>
              <a:rPr lang="en-US" altLang="zh-HK" sz="2000" dirty="0" err="1"/>
              <a:t>b.code_ID,b.ch_des</a:t>
            </a:r>
            <a:r>
              <a:rPr lang="en-US" altLang="zh-HK" sz="2000" dirty="0"/>
              <a:t> from </a:t>
            </a:r>
            <a:r>
              <a:rPr lang="en-US" altLang="zh-HK" sz="2000" dirty="0" err="1"/>
              <a:t>wsadmin.TB_HSE_COMMON</a:t>
            </a:r>
            <a:r>
              <a:rPr lang="en-US" altLang="zh-HK" sz="2000" dirty="0"/>
              <a:t> b where </a:t>
            </a:r>
            <a:r>
              <a:rPr lang="en-US" altLang="zh-HK" sz="2000" dirty="0" err="1"/>
              <a:t>b.TB_ID</a:t>
            </a:r>
            <a:r>
              <a:rPr lang="en-US" altLang="zh-HK" sz="2000" dirty="0"/>
              <a:t> = '</a:t>
            </a:r>
            <a:r>
              <a:rPr lang="en-US" altLang="zh-TW" sz="2000" dirty="0"/>
              <a:t>HOMEDB</a:t>
            </a:r>
            <a:r>
              <a:rPr lang="en-US" altLang="zh-HK" sz="2000" dirty="0"/>
              <a:t>'</a:t>
            </a:r>
          </a:p>
          <a:p>
            <a:pPr marL="457200" indent="-457200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  <a:defRPr/>
            </a:pPr>
            <a:r>
              <a:rPr lang="zh-HK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在每個資料表</a:t>
            </a:r>
            <a:r>
              <a:rPr lang="zh-TW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及</a:t>
            </a:r>
            <a:r>
              <a:rPr lang="zh-HK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檢視表前必</a:t>
            </a:r>
            <a:r>
              <a:rPr lang="zh-TW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須</a:t>
            </a:r>
            <a:r>
              <a:rPr lang="zh-HK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加上「</a:t>
            </a:r>
            <a:r>
              <a:rPr lang="en-US" altLang="zh-HK" kern="1200" dirty="0" err="1">
                <a:solidFill>
                  <a:srgbClr val="660033"/>
                </a:solidFill>
                <a:latin typeface="Times New Roman" pitchFamily="18" charset="0"/>
                <a:ea typeface="新細明體" charset="-120"/>
              </a:rPr>
              <a:t>wsadmin</a:t>
            </a:r>
            <a:r>
              <a:rPr lang="en-US" altLang="zh-HK" kern="1200" dirty="0">
                <a:solidFill>
                  <a:srgbClr val="660033"/>
                </a:solidFill>
                <a:latin typeface="Times New Roman" pitchFamily="18" charset="0"/>
                <a:ea typeface="新細明體" charset="-120"/>
              </a:rPr>
              <a:t>.</a:t>
            </a:r>
            <a:r>
              <a:rPr lang="zh-HK" altLang="en-US" kern="12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」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060" y="3969073"/>
            <a:ext cx="3429499" cy="1800240"/>
          </a:xfrm>
          <a:prstGeom prst="rect">
            <a:avLst/>
          </a:prstGeom>
        </p:spPr>
      </p:pic>
      <p:sp>
        <p:nvSpPr>
          <p:cNvPr id="9" name="向右箭號 8"/>
          <p:cNvSpPr/>
          <p:nvPr/>
        </p:nvSpPr>
        <p:spPr bwMode="auto">
          <a:xfrm>
            <a:off x="4443413" y="4460217"/>
            <a:ext cx="2012635" cy="1204774"/>
          </a:xfrm>
          <a:prstGeom prst="stripedRightArrow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buNone/>
              <a:defRPr/>
            </a:pPr>
            <a:endParaRPr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5620A9C-C319-4B98-BFF0-777D99F0DE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75304" y="2438868"/>
            <a:ext cx="10441392" cy="3736675"/>
          </a:xfrm>
        </p:spPr>
        <p:txBody>
          <a:bodyPr anchor="t"/>
          <a:lstStyle/>
          <a:p>
            <a:pPr algn="ctr" eaLnBrk="1" hangingPunct="1"/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練習 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(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一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) 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加入 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Command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br>
              <a:rPr lang="en-US" altLang="zh-TW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r>
              <a:rPr lang="zh-TW" altLang="en-US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使用</a:t>
            </a:r>
            <a:r>
              <a:rPr lang="en-US" altLang="zh-TW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SQL</a:t>
            </a:r>
            <a:r>
              <a:rPr lang="zh-TW" altLang="en-US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提取資料</a:t>
            </a:r>
            <a:br>
              <a:rPr lang="en-US" altLang="zh-TW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r>
              <a:rPr lang="zh-TW" altLang="en-US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設定資料表之間的關連</a:t>
            </a:r>
            <a:endParaRPr lang="en-GB" altLang="zh-TW" dirty="0">
              <a:solidFill>
                <a:schemeClr val="folHlink"/>
              </a:solidFill>
              <a:effectLst/>
              <a:latin typeface="Times New Roman" pitchFamily="18" charset="0"/>
              <a:ea typeface="標楷體" pitchFamily="65" charset="-12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2"/>
          <p:cNvSpPr txBox="1">
            <a:spLocks noChangeArrowheads="1"/>
          </p:cNvSpPr>
          <p:nvPr/>
        </p:nvSpPr>
        <p:spPr bwMode="gray">
          <a:xfrm>
            <a:off x="2675544" y="2528880"/>
            <a:ext cx="67509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為報表加入特定的參數</a:t>
            </a:r>
          </a:p>
        </p:txBody>
      </p:sp>
    </p:spTree>
    <p:extLst>
      <p:ext uri="{BB962C8B-B14F-4D97-AF65-F5344CB8AC3E}">
        <p14:creationId xmlns:p14="http://schemas.microsoft.com/office/powerpoint/2010/main" val="301376505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25484" y="198438"/>
            <a:ext cx="5427133" cy="762000"/>
          </a:xfrm>
        </p:spPr>
        <p:txBody>
          <a:bodyPr/>
          <a:lstStyle/>
          <a:p>
            <a:pPr eaLnBrk="1" hangingPunct="1"/>
            <a:r>
              <a:rPr lang="en-US" altLang="zh-TW" sz="3200" dirty="0" err="1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CloudSAMS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報表常見參數</a:t>
            </a:r>
            <a:endParaRPr lang="zh-TW" altLang="en-GB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graphicFrame>
        <p:nvGraphicFramePr>
          <p:cNvPr id="451677" name="Group 9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918503497"/>
              </p:ext>
            </p:extLst>
          </p:nvPr>
        </p:nvGraphicFramePr>
        <p:xfrm>
          <a:off x="2585532" y="1988808"/>
          <a:ext cx="7470996" cy="4306248"/>
        </p:xfrm>
        <a:graphic>
          <a:graphicData uri="http://schemas.openxmlformats.org/drawingml/2006/table">
            <a:tbl>
              <a:tblPr/>
              <a:tblGrid>
                <a:gridCol w="2128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2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2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T="49113" marB="491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4 </a:t>
                      </a: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位數字 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每間學校皆不相同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T="49113" marB="491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T="49113" marB="491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學生 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ID</a:t>
                      </a:r>
                    </a:p>
                  </a:txBody>
                  <a:tcPr marT="49113" marB="491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SCHYEAR</a:t>
                      </a:r>
                    </a:p>
                  </a:txBody>
                  <a:tcPr marT="49113" marB="491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學年</a:t>
                      </a:r>
                    </a:p>
                  </a:txBody>
                  <a:tcPr marT="49113" marB="491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6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SCHLEVEL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或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SCHLVL)</a:t>
                      </a:r>
                    </a:p>
                  </a:txBody>
                  <a:tcPr marT="49113" marB="491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 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小學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、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3 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中學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T="49113" marB="491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6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SCHSESSION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或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SCHSESS)</a:t>
                      </a:r>
                    </a:p>
                  </a:txBody>
                  <a:tcPr marT="49113" marB="491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 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上午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  <a:r>
                        <a:rPr kumimoji="0" lang="zh-TW" alt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、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2 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下午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  <a:r>
                        <a:rPr kumimoji="0" lang="zh-TW" alt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、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3 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全日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T="49113" marB="491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6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CLASSLEVEL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或 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CLASSLVL)</a:t>
                      </a:r>
                    </a:p>
                  </a:txBody>
                  <a:tcPr marT="49113" marB="491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如：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P1</a:t>
                      </a:r>
                      <a:r>
                        <a:rPr kumimoji="0" lang="zh-TW" alt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、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S6</a:t>
                      </a:r>
                    </a:p>
                  </a:txBody>
                  <a:tcPr marT="49113" marB="491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CLASSCODE</a:t>
                      </a:r>
                    </a:p>
                  </a:txBody>
                  <a:tcPr marT="49113" marB="491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如：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1A</a:t>
                      </a:r>
                      <a:r>
                        <a:rPr kumimoji="0" lang="zh-TW" alt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、</a:t>
                      </a:r>
                      <a:r>
                        <a:rPr kumimoji="0" lang="en-US" altLang="zh-TW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4C</a:t>
                      </a:r>
                    </a:p>
                  </a:txBody>
                  <a:tcPr marT="49113" marB="491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TIMESEQ</a:t>
                      </a:r>
                    </a:p>
                  </a:txBody>
                  <a:tcPr marT="49113" marB="491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3048000" algn="l"/>
                        </a:tabLst>
                      </a:pP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如：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1000 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</a:t>
                      </a: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年終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)</a:t>
                      </a: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、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1100 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(T1)</a:t>
                      </a:r>
                      <a:r>
                        <a:rPr kumimoji="0" lang="zh-TW" alt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、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1203 </a:t>
                      </a:r>
                      <a:r>
                        <a:rPr kumimoji="0" lang="en-US" altLang="zh-TW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69696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(T2A3)</a:t>
                      </a:r>
                    </a:p>
                  </a:txBody>
                  <a:tcPr marT="49113" marB="491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4960" name="Text Box 43"/>
          <p:cNvSpPr txBox="1">
            <a:spLocks noChangeArrowheads="1"/>
          </p:cNvSpPr>
          <p:nvPr/>
        </p:nvSpPr>
        <p:spPr bwMode="auto">
          <a:xfrm>
            <a:off x="2045460" y="1210692"/>
            <a:ext cx="95412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Char char="u"/>
            </a:pPr>
            <a:r>
              <a:rPr lang="en-GB" altLang="zh-TW" dirty="0">
                <a:solidFill>
                  <a:srgbClr val="3333CC"/>
                </a:solidFill>
                <a:latin typeface="Times New Roman" pitchFamily="18" charset="0"/>
              </a:rPr>
              <a:t>SQL </a:t>
            </a:r>
            <a:r>
              <a:rPr lang="zh-TW" altLang="en-GB" dirty="0">
                <a:solidFill>
                  <a:srgbClr val="3333CC"/>
                </a:solidFill>
                <a:latin typeface="Times New Roman" pitchFamily="18" charset="0"/>
              </a:rPr>
              <a:t>的參數一般是資料表的欄位名稱，而 </a:t>
            </a:r>
            <a:r>
              <a:rPr lang="en-GB" altLang="zh-TW" dirty="0">
                <a:solidFill>
                  <a:srgbClr val="3333CC"/>
                </a:solidFill>
                <a:latin typeface="Times New Roman" pitchFamily="18" charset="0"/>
              </a:rPr>
              <a:t>Crystal Reports </a:t>
            </a:r>
            <a:r>
              <a:rPr lang="zh-TW" altLang="en-GB" dirty="0">
                <a:solidFill>
                  <a:srgbClr val="3333CC"/>
                </a:solidFill>
                <a:latin typeface="Times New Roman" pitchFamily="18" charset="0"/>
              </a:rPr>
              <a:t>的參數名稱則可自行更改，</a:t>
            </a:r>
            <a:r>
              <a:rPr lang="zh-TW" altLang="en-GB" dirty="0">
                <a:solidFill>
                  <a:srgbClr val="CC6600"/>
                </a:solidFill>
                <a:latin typeface="Times New Roman" pitchFamily="18" charset="0"/>
              </a:rPr>
              <a:t>但</a:t>
            </a:r>
            <a:r>
              <a:rPr lang="zh-TW" altLang="en-US" dirty="0">
                <a:solidFill>
                  <a:srgbClr val="CC6600"/>
                </a:solidFill>
                <a:latin typeface="Times New Roman" pitchFamily="18" charset="0"/>
              </a:rPr>
              <a:t>如</a:t>
            </a:r>
            <a:r>
              <a:rPr lang="zh-TW" altLang="en-GB" dirty="0">
                <a:solidFill>
                  <a:srgbClr val="CC6600"/>
                </a:solidFill>
                <a:latin typeface="Times New Roman" pitchFamily="18" charset="0"/>
              </a:rPr>
              <a:t>要上載至 </a:t>
            </a:r>
            <a:r>
              <a:rPr lang="en-US" altLang="zh-TW" dirty="0">
                <a:solidFill>
                  <a:srgbClr val="CC6600"/>
                </a:solidFill>
                <a:latin typeface="Times New Roman" pitchFamily="18" charset="0"/>
              </a:rPr>
              <a:t>Cloud</a:t>
            </a:r>
            <a:r>
              <a:rPr lang="en-GB" altLang="zh-TW" dirty="0">
                <a:solidFill>
                  <a:srgbClr val="CC6600"/>
                </a:solidFill>
                <a:latin typeface="Times New Roman" pitchFamily="18" charset="0"/>
              </a:rPr>
              <a:t>SAMS </a:t>
            </a:r>
            <a:r>
              <a:rPr lang="zh-TW" altLang="en-GB" dirty="0">
                <a:solidFill>
                  <a:srgbClr val="CC6600"/>
                </a:solidFill>
                <a:latin typeface="Times New Roman" pitchFamily="18" charset="0"/>
              </a:rPr>
              <a:t>使用，必須使用</a:t>
            </a:r>
            <a:r>
              <a:rPr lang="zh-TW" altLang="en-US" dirty="0">
                <a:solidFill>
                  <a:srgbClr val="CC6600"/>
                </a:solidFill>
                <a:latin typeface="Times New Roman" pitchFamily="18" charset="0"/>
              </a:rPr>
              <a:t>相關</a:t>
            </a:r>
            <a:r>
              <a:rPr lang="zh-TW" altLang="en-GB" dirty="0">
                <a:solidFill>
                  <a:srgbClr val="CC6600"/>
                </a:solidFill>
                <a:latin typeface="Times New Roman" pitchFamily="18" charset="0"/>
              </a:rPr>
              <a:t>系統預設範本的參數名稱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7AC6A99A-52BC-4AAB-9C4E-ADFAD9602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30DF6-0ED1-49C0-BFC4-40F5E370D17F}" type="slidenum">
              <a:rPr lang="en-US" altLang="zh-TW" smtClean="0"/>
              <a:pPr>
                <a:defRPr/>
              </a:pPr>
              <a:t>25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229291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itchFamily="18" charset="0"/>
                <a:ea typeface="新細明體" pitchFamily="18" charset="-120"/>
              </a:rPr>
              <a:t>TIMESEQ</a:t>
            </a:r>
            <a:endParaRPr lang="zh-HK" altLang="en-US" sz="3200" dirty="0"/>
          </a:p>
        </p:txBody>
      </p:sp>
      <p:sp>
        <p:nvSpPr>
          <p:cNvPr id="5" name="Text Box 38"/>
          <p:cNvSpPr txBox="1">
            <a:spLocks noGrp="1" noChangeArrowheads="1"/>
          </p:cNvSpPr>
          <p:nvPr>
            <p:ph idx="1"/>
          </p:nvPr>
        </p:nvSpPr>
        <p:spPr bwMode="auto">
          <a:xfrm>
            <a:off x="1955448" y="1178700"/>
            <a:ext cx="7831044" cy="504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1182688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TIMESEQ 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這個欄位名稱常見於「學生成績」模組的資料表內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，藉以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表示考績</a:t>
            </a: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/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學期</a:t>
            </a: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/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年終</a:t>
            </a:r>
          </a:p>
          <a:p>
            <a:pPr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以 </a:t>
            </a: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1000 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起步，</a:t>
            </a:r>
            <a:r>
              <a:rPr lang="zh-TW" altLang="en-GB" sz="2400" dirty="0">
                <a:solidFill>
                  <a:srgbClr val="FF0000"/>
                </a:solidFill>
                <a:latin typeface="Times New Roman" pitchFamily="18" charset="0"/>
              </a:rPr>
              <a:t>千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、</a:t>
            </a:r>
            <a:r>
              <a:rPr lang="zh-TW" altLang="en-GB" sz="2400" dirty="0">
                <a:solidFill>
                  <a:srgbClr val="FF0000"/>
                </a:solidFill>
                <a:latin typeface="Times New Roman" pitchFamily="18" charset="0"/>
              </a:rPr>
              <a:t>百位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代表學期，</a:t>
            </a:r>
            <a:r>
              <a:rPr lang="zh-TW" altLang="en-GB" sz="2400" dirty="0">
                <a:solidFill>
                  <a:srgbClr val="00B050"/>
                </a:solidFill>
                <a:latin typeface="Times New Roman" pitchFamily="18" charset="0"/>
              </a:rPr>
              <a:t>十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、</a:t>
            </a:r>
            <a:r>
              <a:rPr lang="zh-TW" altLang="en-GB" sz="2400" dirty="0">
                <a:solidFill>
                  <a:srgbClr val="00B050"/>
                </a:solidFill>
                <a:latin typeface="Times New Roman" pitchFamily="18" charset="0"/>
              </a:rPr>
              <a:t>個位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代表考績</a:t>
            </a:r>
          </a:p>
          <a:p>
            <a:pPr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例如：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Tx/>
              <a:buFont typeface="Wingdings" pitchFamily="2" charset="2"/>
              <a:buAutoNum type="arabicPeriod"/>
            </a:pPr>
            <a:r>
              <a:rPr lang="en-GB" altLang="zh-TW" dirty="0">
                <a:solidFill>
                  <a:schemeClr val="tx1"/>
                </a:solidFill>
                <a:latin typeface="Times New Roman" pitchFamily="18" charset="0"/>
              </a:rPr>
              <a:t>1000 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(</a:t>
            </a:r>
            <a:r>
              <a:rPr lang="zh-TW" altLang="en-GB" dirty="0">
                <a:solidFill>
                  <a:srgbClr val="808080"/>
                </a:solidFill>
                <a:latin typeface="Times New Roman" pitchFamily="18" charset="0"/>
              </a:rPr>
              <a:t>年終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)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Tx/>
              <a:buFont typeface="Wingdings" pitchFamily="2" charset="2"/>
              <a:buAutoNum type="arabicPeriod"/>
            </a:pPr>
            <a:r>
              <a:rPr lang="en-GB" altLang="zh-TW" dirty="0">
                <a:solidFill>
                  <a:srgbClr val="FF0000"/>
                </a:solidFill>
                <a:latin typeface="Times New Roman" pitchFamily="18" charset="0"/>
              </a:rPr>
              <a:t>11</a:t>
            </a:r>
            <a:r>
              <a:rPr lang="en-GB" altLang="zh-TW" dirty="0">
                <a:solidFill>
                  <a:schemeClr val="tx1"/>
                </a:solidFill>
                <a:latin typeface="Times New Roman" pitchFamily="18" charset="0"/>
              </a:rPr>
              <a:t>00 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(</a:t>
            </a:r>
            <a:r>
              <a:rPr lang="en-GB" altLang="zh-TW" dirty="0">
                <a:solidFill>
                  <a:srgbClr val="FF0000"/>
                </a:solidFill>
                <a:latin typeface="Times New Roman" pitchFamily="18" charset="0"/>
              </a:rPr>
              <a:t>T1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)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Tx/>
              <a:buFont typeface="Wingdings" pitchFamily="2" charset="2"/>
              <a:buAutoNum type="arabicPeriod"/>
            </a:pPr>
            <a:r>
              <a:rPr lang="en-GB" altLang="zh-TW" dirty="0">
                <a:solidFill>
                  <a:srgbClr val="FF0000"/>
                </a:solidFill>
                <a:latin typeface="Times New Roman" pitchFamily="18" charset="0"/>
              </a:rPr>
              <a:t>12</a:t>
            </a:r>
            <a:r>
              <a:rPr lang="en-GB" altLang="zh-TW" dirty="0">
                <a:solidFill>
                  <a:srgbClr val="00B050"/>
                </a:solidFill>
                <a:latin typeface="Times New Roman" pitchFamily="18" charset="0"/>
              </a:rPr>
              <a:t>01</a:t>
            </a:r>
            <a:r>
              <a:rPr lang="en-GB" altLang="zh-TW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(</a:t>
            </a:r>
            <a:r>
              <a:rPr lang="en-GB" altLang="zh-TW" dirty="0">
                <a:solidFill>
                  <a:srgbClr val="FF0000"/>
                </a:solidFill>
                <a:latin typeface="Times New Roman" pitchFamily="18" charset="0"/>
              </a:rPr>
              <a:t>T2</a:t>
            </a:r>
            <a:r>
              <a:rPr lang="en-GB" altLang="zh-TW" dirty="0">
                <a:solidFill>
                  <a:srgbClr val="00B050"/>
                </a:solidFill>
                <a:latin typeface="Times New Roman" pitchFamily="18" charset="0"/>
              </a:rPr>
              <a:t>A1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)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Tx/>
              <a:buFont typeface="Wingdings" pitchFamily="2" charset="2"/>
              <a:buAutoNum type="arabicPeriod"/>
            </a:pPr>
            <a:r>
              <a:rPr lang="en-GB" altLang="zh-TW" dirty="0">
                <a:solidFill>
                  <a:srgbClr val="FF0000"/>
                </a:solidFill>
                <a:latin typeface="Times New Roman" pitchFamily="18" charset="0"/>
              </a:rPr>
              <a:t>13</a:t>
            </a:r>
            <a:r>
              <a:rPr lang="en-GB" altLang="zh-TW" dirty="0">
                <a:solidFill>
                  <a:srgbClr val="00B050"/>
                </a:solidFill>
                <a:latin typeface="Times New Roman" pitchFamily="18" charset="0"/>
              </a:rPr>
              <a:t>02 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(</a:t>
            </a:r>
            <a:r>
              <a:rPr lang="en-GB" altLang="zh-TW" dirty="0">
                <a:solidFill>
                  <a:srgbClr val="FF0000"/>
                </a:solidFill>
                <a:latin typeface="Times New Roman" pitchFamily="18" charset="0"/>
              </a:rPr>
              <a:t>T3</a:t>
            </a:r>
            <a:r>
              <a:rPr lang="en-GB" altLang="zh-TW" dirty="0">
                <a:solidFill>
                  <a:srgbClr val="00B050"/>
                </a:solidFill>
                <a:latin typeface="Times New Roman" pitchFamily="18" charset="0"/>
              </a:rPr>
              <a:t>A2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)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Tx/>
              <a:buFont typeface="Wingdings" pitchFamily="2" charset="2"/>
              <a:buAutoNum type="arabicPeriod"/>
            </a:pPr>
            <a:r>
              <a:rPr lang="en-GB" altLang="zh-TW" dirty="0">
                <a:solidFill>
                  <a:srgbClr val="FF0000"/>
                </a:solidFill>
                <a:latin typeface="Times New Roman" pitchFamily="18" charset="0"/>
              </a:rPr>
              <a:t>14</a:t>
            </a:r>
            <a:r>
              <a:rPr lang="en-GB" altLang="zh-TW" dirty="0">
                <a:solidFill>
                  <a:srgbClr val="00B050"/>
                </a:solidFill>
                <a:latin typeface="Times New Roman" pitchFamily="18" charset="0"/>
              </a:rPr>
              <a:t>03</a:t>
            </a:r>
            <a:r>
              <a:rPr lang="en-GB" altLang="zh-TW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(</a:t>
            </a:r>
            <a:r>
              <a:rPr lang="en-GB" altLang="zh-TW" dirty="0">
                <a:solidFill>
                  <a:srgbClr val="FF0000"/>
                </a:solidFill>
                <a:latin typeface="Times New Roman" pitchFamily="18" charset="0"/>
              </a:rPr>
              <a:t>T4</a:t>
            </a:r>
            <a:r>
              <a:rPr lang="en-GB" altLang="zh-TW" dirty="0">
                <a:solidFill>
                  <a:srgbClr val="00B050"/>
                </a:solidFill>
                <a:latin typeface="Times New Roman" pitchFamily="18" charset="0"/>
              </a:rPr>
              <a:t>A3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)</a:t>
            </a:r>
          </a:p>
          <a:p>
            <a:pPr lvl="1" algn="l">
              <a:spcBef>
                <a:spcPct val="30000"/>
              </a:spcBef>
              <a:buClr>
                <a:schemeClr val="folHlink"/>
              </a:buClr>
              <a:buSzTx/>
              <a:buFont typeface="Wingdings" pitchFamily="2" charset="2"/>
              <a:buAutoNum type="arabicPeriod"/>
            </a:pPr>
            <a:r>
              <a:rPr lang="en-GB" altLang="zh-TW" dirty="0">
                <a:solidFill>
                  <a:srgbClr val="FF0000"/>
                </a:solidFill>
                <a:latin typeface="Times New Roman" pitchFamily="18" charset="0"/>
              </a:rPr>
              <a:t>20</a:t>
            </a:r>
            <a:r>
              <a:rPr lang="en-GB" altLang="zh-TW" dirty="0">
                <a:solidFill>
                  <a:srgbClr val="00B050"/>
                </a:solidFill>
                <a:latin typeface="Times New Roman" pitchFamily="18" charset="0"/>
              </a:rPr>
              <a:t>12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 (</a:t>
            </a:r>
            <a:r>
              <a:rPr lang="en-GB" altLang="zh-TW" dirty="0">
                <a:solidFill>
                  <a:srgbClr val="FF0000"/>
                </a:solidFill>
                <a:latin typeface="Times New Roman" pitchFamily="18" charset="0"/>
              </a:rPr>
              <a:t>T10</a:t>
            </a:r>
            <a:r>
              <a:rPr lang="en-GB" altLang="zh-TW" dirty="0">
                <a:solidFill>
                  <a:srgbClr val="00B050"/>
                </a:solidFill>
                <a:latin typeface="Times New Roman" pitchFamily="18" charset="0"/>
              </a:rPr>
              <a:t>A12</a:t>
            </a:r>
            <a:r>
              <a:rPr lang="en-GB" altLang="zh-TW" dirty="0">
                <a:solidFill>
                  <a:srgbClr val="808080"/>
                </a:solidFill>
                <a:latin typeface="Times New Roman" pitchFamily="18" charset="0"/>
              </a:rPr>
              <a:t>)</a:t>
            </a:r>
          </a:p>
          <a:p>
            <a:pPr algn="l">
              <a:spcBef>
                <a:spcPct val="3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數字所代表的學期或考績均</a:t>
            </a:r>
            <a:r>
              <a:rPr lang="zh-TW" altLang="en-US" sz="2400" dirty="0">
                <a:solidFill>
                  <a:schemeClr val="folHlink"/>
                </a:solidFill>
                <a:latin typeface="Times New Roman" pitchFamily="18" charset="0"/>
              </a:rPr>
              <a:t>記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錄                                   在資料表 </a:t>
            </a: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TB_ASR_TIME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內</a:t>
            </a:r>
            <a:endParaRPr lang="en-GB" altLang="zh-TW" sz="24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120" y="3068953"/>
            <a:ext cx="2970396" cy="3069061"/>
          </a:xfrm>
          <a:prstGeom prst="rect">
            <a:avLst/>
          </a:prstGeom>
        </p:spPr>
      </p:pic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5880FAE-AA04-4180-B53A-9A4468B00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571416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2619" y="198438"/>
            <a:ext cx="4033417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加入參數</a:t>
            </a:r>
            <a:endParaRPr lang="zh-TW" altLang="en-GB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5955" name="Text Box 34"/>
          <p:cNvSpPr txBox="1">
            <a:spLocks noChangeArrowheads="1"/>
          </p:cNvSpPr>
          <p:nvPr/>
        </p:nvSpPr>
        <p:spPr bwMode="auto">
          <a:xfrm>
            <a:off x="5584826" y="1349375"/>
            <a:ext cx="489267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3492500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1182688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3492500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3492500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3492500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3492500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3492500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3492500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3492500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3492500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spcAft>
                <a:spcPct val="50000"/>
              </a:spcAft>
              <a:buClr>
                <a:srgbClr val="3333CC"/>
              </a:buClr>
              <a:buSzPct val="80000"/>
              <a:buFont typeface="Wingdings" pitchFamily="2" charset="2"/>
              <a:buChar char="u"/>
            </a:pPr>
            <a:r>
              <a:rPr lang="zh-TW" altLang="en-GB" sz="2400" dirty="0">
                <a:solidFill>
                  <a:srgbClr val="3333CC"/>
                </a:solidFill>
                <a:latin typeface="Times New Roman" pitchFamily="18" charset="0"/>
              </a:rPr>
              <a:t>參考 </a:t>
            </a:r>
            <a:r>
              <a:rPr lang="en-GB" altLang="zh-TW" sz="2400" dirty="0">
                <a:solidFill>
                  <a:srgbClr val="3333CC"/>
                </a:solidFill>
                <a:latin typeface="Times New Roman" pitchFamily="18" charset="0"/>
              </a:rPr>
              <a:t>R-STU005 </a:t>
            </a:r>
            <a:r>
              <a:rPr lang="zh-TW" altLang="en-GB" sz="2400" dirty="0">
                <a:solidFill>
                  <a:srgbClr val="3333CC"/>
                </a:solidFill>
                <a:latin typeface="Times New Roman" pitchFamily="18" charset="0"/>
              </a:rPr>
              <a:t>範本的參數，為自訂範本加入參數</a:t>
            </a:r>
          </a:p>
          <a:p>
            <a:pPr algn="l">
              <a:spcBef>
                <a:spcPct val="0"/>
              </a:spcBef>
              <a:buClr>
                <a:srgbClr val="3333CC"/>
              </a:buClr>
              <a:buSzPct val="80000"/>
              <a:buFont typeface="Wingdings" pitchFamily="2" charset="2"/>
              <a:buChar char="u"/>
            </a:pPr>
            <a:r>
              <a:rPr lang="zh-TW" altLang="en-GB" sz="2400" dirty="0">
                <a:solidFill>
                  <a:srgbClr val="3333CC"/>
                </a:solidFill>
                <a:latin typeface="Times New Roman" pitchFamily="18" charset="0"/>
              </a:rPr>
              <a:t>在 </a:t>
            </a:r>
            <a:r>
              <a:rPr lang="en-GB" altLang="zh-TW" sz="2400" dirty="0">
                <a:solidFill>
                  <a:srgbClr val="3333CC"/>
                </a:solidFill>
                <a:latin typeface="Times New Roman" pitchFamily="18" charset="0"/>
              </a:rPr>
              <a:t>Field Explorer </a:t>
            </a:r>
            <a:r>
              <a:rPr lang="zh-TW" altLang="en-GB" sz="2400" dirty="0">
                <a:solidFill>
                  <a:srgbClr val="3333CC"/>
                </a:solidFill>
                <a:latin typeface="Times New Roman" pitchFamily="18" charset="0"/>
              </a:rPr>
              <a:t>的 </a:t>
            </a:r>
            <a:r>
              <a:rPr lang="en-GB" altLang="zh-TW" sz="2400" dirty="0">
                <a:solidFill>
                  <a:srgbClr val="3333CC"/>
                </a:solidFill>
                <a:latin typeface="Times New Roman" pitchFamily="18" charset="0"/>
              </a:rPr>
              <a:t>Parameter Fields </a:t>
            </a:r>
            <a:r>
              <a:rPr lang="zh-TW" altLang="en-GB" sz="2400" dirty="0">
                <a:solidFill>
                  <a:srgbClr val="3333CC"/>
                </a:solidFill>
                <a:latin typeface="Times New Roman" pitchFamily="18" charset="0"/>
              </a:rPr>
              <a:t>加入以下參數：</a:t>
            </a:r>
          </a:p>
          <a:p>
            <a:pPr lvl="1" algn="l">
              <a:spcBef>
                <a:spcPct val="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lang="en-GB" altLang="zh-TW" sz="2400" dirty="0">
                <a:solidFill>
                  <a:srgbClr val="000000"/>
                </a:solidFill>
                <a:latin typeface="Times New Roman" pitchFamily="18" charset="0"/>
              </a:rPr>
              <a:t>SUID </a:t>
            </a:r>
            <a:r>
              <a:rPr lang="en-GB" altLang="zh-TW" sz="2400" dirty="0">
                <a:solidFill>
                  <a:srgbClr val="969696"/>
                </a:solidFill>
                <a:latin typeface="Times New Roman" pitchFamily="18" charset="0"/>
              </a:rPr>
              <a:t>(Number)</a:t>
            </a:r>
          </a:p>
          <a:p>
            <a:pPr lvl="1" algn="l">
              <a:spcBef>
                <a:spcPct val="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lang="en-GB" altLang="zh-TW" sz="2400" dirty="0">
                <a:solidFill>
                  <a:srgbClr val="000000"/>
                </a:solidFill>
                <a:latin typeface="Times New Roman" pitchFamily="18" charset="0"/>
              </a:rPr>
              <a:t>SCHLEVEL </a:t>
            </a:r>
            <a:r>
              <a:rPr lang="en-GB" altLang="zh-TW" sz="2400" dirty="0">
                <a:solidFill>
                  <a:srgbClr val="969696"/>
                </a:solidFill>
                <a:latin typeface="Times New Roman" pitchFamily="18" charset="0"/>
              </a:rPr>
              <a:t>(String)</a:t>
            </a:r>
            <a:endParaRPr lang="en-GB" altLang="zh-TW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>
              <a:spcBef>
                <a:spcPct val="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lang="en-GB" altLang="zh-TW" sz="2400" dirty="0">
                <a:solidFill>
                  <a:srgbClr val="000000"/>
                </a:solidFill>
                <a:latin typeface="Times New Roman" pitchFamily="18" charset="0"/>
              </a:rPr>
              <a:t>SCHSESSION </a:t>
            </a:r>
            <a:r>
              <a:rPr lang="en-GB" altLang="zh-TW" sz="2400" dirty="0">
                <a:solidFill>
                  <a:srgbClr val="969696"/>
                </a:solidFill>
                <a:latin typeface="Times New Roman" pitchFamily="18" charset="0"/>
              </a:rPr>
              <a:t>(String)</a:t>
            </a:r>
          </a:p>
          <a:p>
            <a:pPr lvl="1" algn="l">
              <a:spcBef>
                <a:spcPct val="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lang="en-GB" altLang="zh-TW" sz="2400" dirty="0">
                <a:solidFill>
                  <a:srgbClr val="000000"/>
                </a:solidFill>
                <a:latin typeface="Times New Roman" pitchFamily="18" charset="0"/>
              </a:rPr>
              <a:t>SCHYEAR</a:t>
            </a:r>
            <a:r>
              <a:rPr lang="en-GB" altLang="zh-TW" sz="2400" dirty="0">
                <a:solidFill>
                  <a:srgbClr val="969696"/>
                </a:solidFill>
                <a:latin typeface="Times New Roman" pitchFamily="18" charset="0"/>
              </a:rPr>
              <a:t> (Number)</a:t>
            </a:r>
            <a:endParaRPr lang="en-GB" altLang="zh-TW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>
              <a:spcBef>
                <a:spcPct val="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lang="en-GB" altLang="zh-TW" sz="2400" dirty="0">
                <a:solidFill>
                  <a:srgbClr val="000000"/>
                </a:solidFill>
                <a:latin typeface="Times New Roman" pitchFamily="18" charset="0"/>
              </a:rPr>
              <a:t>CLASSLEVEL </a:t>
            </a:r>
            <a:r>
              <a:rPr lang="en-GB" altLang="zh-TW" sz="2400" dirty="0">
                <a:solidFill>
                  <a:srgbClr val="969696"/>
                </a:solidFill>
                <a:latin typeface="Times New Roman" pitchFamily="18" charset="0"/>
              </a:rPr>
              <a:t>(String)</a:t>
            </a:r>
            <a:endParaRPr lang="en-GB" altLang="zh-TW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>
              <a:spcBef>
                <a:spcPct val="0"/>
              </a:spcBef>
              <a:spcAft>
                <a:spcPct val="50000"/>
              </a:spcAft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lang="en-GB" altLang="zh-TW" sz="2400" dirty="0">
                <a:solidFill>
                  <a:srgbClr val="000000"/>
                </a:solidFill>
                <a:latin typeface="Times New Roman" pitchFamily="18" charset="0"/>
              </a:rPr>
              <a:t>CLASSCODE </a:t>
            </a:r>
            <a:r>
              <a:rPr lang="en-GB" altLang="zh-TW" sz="2400" dirty="0">
                <a:solidFill>
                  <a:srgbClr val="969696"/>
                </a:solidFill>
                <a:latin typeface="Times New Roman" pitchFamily="18" charset="0"/>
              </a:rPr>
              <a:t>(String)</a:t>
            </a:r>
            <a:endParaRPr lang="zh-TW" altLang="en-GB" sz="2400" dirty="0">
              <a:solidFill>
                <a:srgbClr val="3333CC"/>
              </a:solidFill>
              <a:latin typeface="Times New Roman" pitchFamily="18" charset="0"/>
            </a:endParaRPr>
          </a:p>
        </p:txBody>
      </p:sp>
      <p:pic>
        <p:nvPicPr>
          <p:cNvPr id="1925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461" y="1178701"/>
            <a:ext cx="229552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25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460" y="3158965"/>
            <a:ext cx="4033416" cy="30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05139676-AC75-42C0-919C-54B9D56F6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30DF6-0ED1-49C0-BFC4-40F5E370D17F}" type="slidenum">
              <a:rPr lang="en-US" altLang="zh-TW" smtClean="0"/>
              <a:pPr>
                <a:defRPr/>
              </a:pPr>
              <a:t>27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589767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25484" y="198438"/>
            <a:ext cx="4527013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在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Select Expert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設定</a:t>
            </a:r>
            <a:endParaRPr lang="zh-TW" altLang="en-GB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1812926" y="1158876"/>
            <a:ext cx="885507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5200650" algn="l"/>
                <a:tab pos="6543675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5200650" algn="l"/>
                <a:tab pos="6543675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5200650" algn="l"/>
                <a:tab pos="6543675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5200650" algn="l"/>
                <a:tab pos="6543675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tabLst>
                <a:tab pos="5200650" algn="l"/>
                <a:tab pos="6543675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5200650" algn="l"/>
                <a:tab pos="6543675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5200650" algn="l"/>
                <a:tab pos="6543675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5200650" algn="l"/>
                <a:tab pos="6543675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tabLst>
                <a:tab pos="5200650" algn="l"/>
                <a:tab pos="6543675" algn="l"/>
              </a:tabLst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lnSpc>
                <a:spcPct val="130000"/>
              </a:lnSpc>
              <a:spcBef>
                <a:spcPct val="50000"/>
              </a:spcBef>
              <a:spcAft>
                <a:spcPct val="10000"/>
              </a:spcAft>
              <a:buClr>
                <a:srgbClr val="3333CC"/>
              </a:buClr>
              <a:buSzPct val="80000"/>
              <a:buFont typeface="Wingdings" pitchFamily="2" charset="2"/>
              <a:buChar char="u"/>
            </a:pPr>
            <a:r>
              <a:rPr lang="zh-TW" altLang="en-US" sz="2400" dirty="0">
                <a:solidFill>
                  <a:srgbClr val="3333CC"/>
                </a:solidFill>
                <a:latin typeface="Times New Roman" pitchFamily="18" charset="0"/>
              </a:rPr>
              <a:t>於 </a:t>
            </a:r>
            <a:r>
              <a:rPr lang="en-GB" altLang="zh-TW" sz="2400" dirty="0">
                <a:solidFill>
                  <a:srgbClr val="3333CC"/>
                </a:solidFill>
                <a:latin typeface="Times New Roman" pitchFamily="18" charset="0"/>
              </a:rPr>
              <a:t>Select Expert</a:t>
            </a:r>
            <a:r>
              <a:rPr lang="zh-TW" altLang="en-US" sz="2400" dirty="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zh-TW" altLang="en-GB" sz="2400" dirty="0">
                <a:solidFill>
                  <a:srgbClr val="3333CC"/>
                </a:solidFill>
                <a:latin typeface="Times New Roman" pitchFamily="18" charset="0"/>
              </a:rPr>
              <a:t>設定：</a:t>
            </a:r>
            <a:br>
              <a:rPr lang="zh-TW" altLang="en-GB" sz="2400" dirty="0">
                <a:solidFill>
                  <a:srgbClr val="3333CC"/>
                </a:solidFill>
                <a:latin typeface="Times New Roman" pitchFamily="18" charset="0"/>
              </a:rPr>
            </a:br>
            <a:r>
              <a:rPr lang="en-GB" altLang="zh-TW" sz="2200" b="0" dirty="0">
                <a:solidFill>
                  <a:srgbClr val="3333CC"/>
                </a:solidFill>
                <a:latin typeface="Arial Narrow" pitchFamily="34" charset="0"/>
              </a:rPr>
              <a:t>VW_STU_LATESTSTUDENT.SUID	</a:t>
            </a:r>
            <a:r>
              <a:rPr lang="en-GB" altLang="zh-TW" sz="2200" b="0" dirty="0">
                <a:solidFill>
                  <a:srgbClr val="FF0000"/>
                </a:solidFill>
                <a:latin typeface="Arial Narrow" pitchFamily="34" charset="0"/>
              </a:rPr>
              <a:t>is equal to</a:t>
            </a:r>
            <a:r>
              <a:rPr lang="en-GB" altLang="zh-TW" sz="2200" b="0" dirty="0">
                <a:solidFill>
                  <a:srgbClr val="000000"/>
                </a:solidFill>
                <a:latin typeface="Arial Narrow" pitchFamily="34" charset="0"/>
              </a:rPr>
              <a:t>	{?SUID}</a:t>
            </a:r>
            <a:br>
              <a:rPr lang="en-GB" altLang="zh-TW" sz="2200" b="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GB" altLang="zh-TW" sz="2200" b="0" dirty="0">
                <a:solidFill>
                  <a:srgbClr val="3333CC"/>
                </a:solidFill>
                <a:latin typeface="Arial Narrow" pitchFamily="34" charset="0"/>
              </a:rPr>
              <a:t>VW_STU_LATESTSTUDENT.SCHLVL	</a:t>
            </a:r>
            <a:r>
              <a:rPr lang="en-GB" altLang="zh-TW" sz="2200" b="0" dirty="0">
                <a:solidFill>
                  <a:srgbClr val="FF0000"/>
                </a:solidFill>
                <a:latin typeface="Arial Narrow" pitchFamily="34" charset="0"/>
              </a:rPr>
              <a:t>is equal to</a:t>
            </a:r>
            <a:r>
              <a:rPr lang="en-GB" altLang="zh-TW" sz="2200" b="0" dirty="0">
                <a:solidFill>
                  <a:srgbClr val="000000"/>
                </a:solidFill>
                <a:latin typeface="Arial Narrow" pitchFamily="34" charset="0"/>
              </a:rPr>
              <a:t>	{?SCHLEVEL}</a:t>
            </a:r>
            <a:br>
              <a:rPr lang="en-GB" altLang="zh-TW" sz="2200" b="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GB" altLang="zh-TW" sz="2200" b="0" dirty="0">
                <a:solidFill>
                  <a:srgbClr val="3333CC"/>
                </a:solidFill>
                <a:latin typeface="Arial Narrow" pitchFamily="34" charset="0"/>
              </a:rPr>
              <a:t>VW_STU_LATESTSTUDENT.SCHSESS	</a:t>
            </a:r>
            <a:r>
              <a:rPr lang="en-GB" altLang="zh-TW" sz="2200" b="0" dirty="0">
                <a:solidFill>
                  <a:srgbClr val="FF0000"/>
                </a:solidFill>
                <a:latin typeface="Arial Narrow" pitchFamily="34" charset="0"/>
              </a:rPr>
              <a:t>is equal to</a:t>
            </a:r>
            <a:r>
              <a:rPr lang="en-GB" altLang="zh-TW" sz="2200" b="0" dirty="0">
                <a:solidFill>
                  <a:srgbClr val="000000"/>
                </a:solidFill>
                <a:latin typeface="Arial Narrow" pitchFamily="34" charset="0"/>
              </a:rPr>
              <a:t>	{?SCHSESSION}</a:t>
            </a:r>
            <a:br>
              <a:rPr lang="en-GB" altLang="zh-TW" sz="2200" b="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GB" altLang="zh-TW" sz="2200" b="0" dirty="0">
                <a:solidFill>
                  <a:srgbClr val="3333CC"/>
                </a:solidFill>
                <a:latin typeface="Arial Narrow" pitchFamily="34" charset="0"/>
              </a:rPr>
              <a:t>VW_STU_LATESTSTUDENT.SCHYEAR	</a:t>
            </a:r>
            <a:r>
              <a:rPr lang="en-GB" altLang="zh-TW" sz="2200" b="0" dirty="0">
                <a:solidFill>
                  <a:srgbClr val="FF0000"/>
                </a:solidFill>
                <a:latin typeface="Arial Narrow" pitchFamily="34" charset="0"/>
              </a:rPr>
              <a:t>is equal to</a:t>
            </a:r>
            <a:r>
              <a:rPr lang="en-GB" altLang="zh-TW" sz="2200" b="0" dirty="0">
                <a:solidFill>
                  <a:srgbClr val="000000"/>
                </a:solidFill>
                <a:latin typeface="Arial Narrow" pitchFamily="34" charset="0"/>
              </a:rPr>
              <a:t>	{?SCHYEAR}</a:t>
            </a:r>
            <a:br>
              <a:rPr lang="en-GB" altLang="zh-TW" sz="2200" b="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GB" altLang="zh-TW" sz="2200" b="0" dirty="0">
                <a:solidFill>
                  <a:srgbClr val="3333CC"/>
                </a:solidFill>
                <a:latin typeface="Arial Narrow" pitchFamily="34" charset="0"/>
              </a:rPr>
              <a:t>VW_STU_LATESTSTUDENT.CLASSLVL	</a:t>
            </a:r>
            <a:r>
              <a:rPr lang="en-GB" altLang="zh-TW" sz="2200" b="0" dirty="0">
                <a:solidFill>
                  <a:srgbClr val="FF0000"/>
                </a:solidFill>
                <a:latin typeface="Arial Narrow" pitchFamily="34" charset="0"/>
              </a:rPr>
              <a:t>is equal to</a:t>
            </a:r>
            <a:r>
              <a:rPr lang="en-GB" altLang="zh-TW" sz="2200" b="0" dirty="0">
                <a:solidFill>
                  <a:srgbClr val="000000"/>
                </a:solidFill>
                <a:latin typeface="Arial Narrow" pitchFamily="34" charset="0"/>
              </a:rPr>
              <a:t>	{?CLASSLEVEL}</a:t>
            </a:r>
            <a:br>
              <a:rPr lang="en-GB" altLang="zh-TW" sz="2200" b="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GB" altLang="zh-TW" sz="2200" b="0" dirty="0">
                <a:solidFill>
                  <a:srgbClr val="3333CC"/>
                </a:solidFill>
                <a:latin typeface="Arial Narrow" pitchFamily="34" charset="0"/>
              </a:rPr>
              <a:t>VW_STU_LATESTSTUDENT.CLASSCODE	</a:t>
            </a:r>
            <a:r>
              <a:rPr lang="en-GB" altLang="zh-TW" sz="2200" b="0" dirty="0">
                <a:solidFill>
                  <a:srgbClr val="FF0000"/>
                </a:solidFill>
                <a:latin typeface="Arial Narrow" pitchFamily="34" charset="0"/>
              </a:rPr>
              <a:t>is equal to</a:t>
            </a:r>
            <a:r>
              <a:rPr lang="en-GB" altLang="zh-TW" sz="2200" b="0" dirty="0">
                <a:solidFill>
                  <a:srgbClr val="000000"/>
                </a:solidFill>
                <a:latin typeface="Arial Narrow" pitchFamily="34" charset="0"/>
              </a:rPr>
              <a:t>	{?CLASSCODE}</a:t>
            </a:r>
          </a:p>
        </p:txBody>
      </p:sp>
      <p:pic>
        <p:nvPicPr>
          <p:cNvPr id="1935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545" y="4368800"/>
            <a:ext cx="62960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FA59FC3-B097-4E88-8B4F-DB29EEC6A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30DF6-0ED1-49C0-BFC4-40F5E370D17F}" type="slidenum">
              <a:rPr lang="en-US" altLang="zh-TW" smtClean="0"/>
              <a:pPr>
                <a:defRPr/>
              </a:pPr>
              <a:t>28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103897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55448" y="728640"/>
            <a:ext cx="8281104" cy="4770637"/>
          </a:xfrm>
        </p:spPr>
        <p:txBody>
          <a:bodyPr anchor="ctr"/>
          <a:lstStyle/>
          <a:p>
            <a:pPr algn="ctr" eaLnBrk="1" hangingPunct="1"/>
            <a:r>
              <a:rPr lang="zh-TW" altLang="en-US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練習 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二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)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</a:br>
            <a:r>
              <a:rPr lang="zh-TW" altLang="en-US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為班別名單報表加入符合範本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(R-STU005)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的參數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</a:br>
            <a:r>
              <a:rPr lang="zh-TW" altLang="en-US" sz="36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使報表可於</a:t>
            </a:r>
            <a:r>
              <a:rPr lang="en-US" altLang="zh-TW" sz="3600" dirty="0" err="1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CloudSAMS</a:t>
            </a:r>
            <a:r>
              <a:rPr lang="zh-TW" altLang="en-US" sz="36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相關界面執行</a:t>
            </a:r>
            <a:endParaRPr lang="zh-TW" altLang="en-GB" dirty="0">
              <a:solidFill>
                <a:schemeClr val="folHlink"/>
              </a:solidFill>
              <a:effectLst/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3902266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914" y="1395635"/>
            <a:ext cx="8258175" cy="5118253"/>
          </a:xfrm>
          <a:prstGeom prst="rect">
            <a:avLst/>
          </a:prstGeom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ea typeface="新細明體" pitchFamily="18" charset="-120"/>
              </a:rPr>
              <a:t>下載工作坊教材</a:t>
            </a:r>
            <a:endParaRPr lang="en-US" altLang="zh-TW" sz="3200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045460" y="5365832"/>
            <a:ext cx="7741032" cy="40348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endParaRPr lang="zh-HK" altLang="en-US"/>
          </a:p>
        </p:txBody>
      </p:sp>
      <p:sp>
        <p:nvSpPr>
          <p:cNvPr id="3" name="向下箭號 2"/>
          <p:cNvSpPr/>
          <p:nvPr/>
        </p:nvSpPr>
        <p:spPr bwMode="auto">
          <a:xfrm>
            <a:off x="4025724" y="2132641"/>
            <a:ext cx="360362" cy="576263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DF9688A-AFA1-4A04-8765-E033B646D0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5329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gray">
          <a:xfrm>
            <a:off x="1524000" y="2528881"/>
            <a:ext cx="91440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80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連結資料表</a:t>
            </a:r>
            <a:endParaRPr kumimoji="1" lang="en-US" altLang="zh-TW" sz="8000" dirty="0">
              <a:solidFill>
                <a:srgbClr val="3333CC"/>
              </a:solidFill>
              <a:latin typeface="Times New Roman" pitchFamily="18" charset="0"/>
              <a:ea typeface="標楷體" pitchFamily="65" charset="-12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80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或檢視表</a:t>
            </a:r>
          </a:p>
        </p:txBody>
      </p:sp>
    </p:spTree>
    <p:extLst>
      <p:ext uri="{BB962C8B-B14F-4D97-AF65-F5344CB8AC3E}">
        <p14:creationId xmlns:p14="http://schemas.microsoft.com/office/powerpoint/2010/main" val="371488218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K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連結資料表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或檢視表</a:t>
            </a:r>
            <a:endParaRPr lang="zh-HK" altLang="en-US" sz="32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1550" y="1192213"/>
            <a:ext cx="7364918" cy="4889500"/>
          </a:xfrm>
        </p:spPr>
        <p:txBody>
          <a:bodyPr/>
          <a:lstStyle/>
          <a:p>
            <a:pPr lvl="0"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en-US" altLang="zh-TW" sz="2800" dirty="0">
                <a:solidFill>
                  <a:srgbClr val="3333CC"/>
                </a:solidFill>
                <a:ea typeface="新細明體" pitchFamily="18" charset="-120"/>
              </a:rPr>
              <a:t>Crystal Reports</a:t>
            </a:r>
            <a:r>
              <a:rPr lang="zh-TW" altLang="en-US" sz="2800" dirty="0">
                <a:solidFill>
                  <a:srgbClr val="3333CC"/>
                </a:solidFill>
                <a:ea typeface="新細明體" pitchFamily="18" charset="-120"/>
              </a:rPr>
              <a:t>可以讓用戶在連結資料表或檢視表時，指定要使用的聯結與連結類型。           可選擇聯結類型為：</a:t>
            </a:r>
            <a:endParaRPr lang="en-US" altLang="zh-TW" sz="2800" dirty="0">
              <a:solidFill>
                <a:srgbClr val="3333CC"/>
              </a:solidFill>
              <a:ea typeface="新細明體" pitchFamily="18" charset="-120"/>
            </a:endParaRPr>
          </a:p>
          <a:p>
            <a:pPr lvl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zh-TW" altLang="en-US" sz="2600" dirty="0">
                <a:solidFill>
                  <a:srgbClr val="3333CC"/>
                </a:solidFill>
                <a:ea typeface="新細明體" pitchFamily="18" charset="-120"/>
              </a:rPr>
              <a:t> </a:t>
            </a:r>
            <a:r>
              <a:rPr lang="en-US" altLang="zh-TW" sz="2600" dirty="0">
                <a:solidFill>
                  <a:srgbClr val="3333CC"/>
                </a:solidFill>
                <a:ea typeface="新細明體" pitchFamily="18" charset="-120"/>
              </a:rPr>
              <a:t>	Inner join (</a:t>
            </a:r>
            <a:r>
              <a:rPr lang="zh-HK" altLang="en-US" sz="2600" dirty="0">
                <a:solidFill>
                  <a:srgbClr val="3333CC"/>
                </a:solidFill>
                <a:ea typeface="新細明體" pitchFamily="18" charset="-120"/>
              </a:rPr>
              <a:t>內部聯結</a:t>
            </a:r>
            <a:r>
              <a:rPr lang="en-US" altLang="zh-TW" sz="2600" dirty="0">
                <a:solidFill>
                  <a:srgbClr val="3333CC"/>
                </a:solidFill>
                <a:ea typeface="新細明體" pitchFamily="18" charset="-120"/>
              </a:rPr>
              <a:t>) </a:t>
            </a:r>
          </a:p>
          <a:p>
            <a:pPr lvl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zh-TW" sz="2600" dirty="0">
                <a:solidFill>
                  <a:srgbClr val="3333CC"/>
                </a:solidFill>
                <a:ea typeface="新細明體" pitchFamily="18" charset="-120"/>
              </a:rPr>
              <a:t>	</a:t>
            </a:r>
            <a:r>
              <a:rPr lang="en-US" altLang="zh-TW" sz="2600" dirty="0">
                <a:solidFill>
                  <a:srgbClr val="00B050"/>
                </a:solidFill>
                <a:ea typeface="新細明體" pitchFamily="18" charset="-120"/>
              </a:rPr>
              <a:t>Left Outer join</a:t>
            </a:r>
            <a:r>
              <a:rPr lang="en-US" altLang="zh-TW" sz="2600" dirty="0">
                <a:solidFill>
                  <a:srgbClr val="3333CC"/>
                </a:solidFill>
                <a:ea typeface="新細明體" pitchFamily="18" charset="-120"/>
              </a:rPr>
              <a:t> (</a:t>
            </a:r>
            <a:r>
              <a:rPr lang="zh-HK" altLang="en-US" sz="2600" dirty="0">
                <a:solidFill>
                  <a:srgbClr val="00B050"/>
                </a:solidFill>
                <a:ea typeface="新細明體" pitchFamily="18" charset="-120"/>
              </a:rPr>
              <a:t>左外部聯結</a:t>
            </a:r>
            <a:r>
              <a:rPr lang="en-US" altLang="zh-TW" sz="2600" dirty="0">
                <a:solidFill>
                  <a:srgbClr val="3333CC"/>
                </a:solidFill>
                <a:ea typeface="新細明體" pitchFamily="18" charset="-120"/>
              </a:rPr>
              <a:t>) </a:t>
            </a:r>
            <a:r>
              <a:rPr lang="zh-TW" altLang="en-US" sz="2600" dirty="0">
                <a:solidFill>
                  <a:srgbClr val="3333CC"/>
                </a:solidFill>
                <a:ea typeface="新細明體" pitchFamily="18" charset="-120"/>
              </a:rPr>
              <a:t>                  </a:t>
            </a:r>
            <a:r>
              <a:rPr lang="en-US" altLang="zh-TW" sz="2600" dirty="0">
                <a:solidFill>
                  <a:srgbClr val="3333CC"/>
                </a:solidFill>
                <a:ea typeface="新細明體" pitchFamily="18" charset="-120"/>
              </a:rPr>
              <a:t>&lt;</a:t>
            </a:r>
            <a:r>
              <a:rPr lang="en-US" altLang="zh-TW" sz="2600" dirty="0" err="1">
                <a:solidFill>
                  <a:srgbClr val="00B0F0"/>
                </a:solidFill>
                <a:ea typeface="新細明體" pitchFamily="18" charset="-120"/>
              </a:rPr>
              <a:t>CloudSAMS</a:t>
            </a:r>
            <a:r>
              <a:rPr lang="zh-TW" altLang="en-US" sz="2600" dirty="0">
                <a:solidFill>
                  <a:srgbClr val="00B0F0"/>
                </a:solidFill>
                <a:ea typeface="新細明體" pitchFamily="18" charset="-120"/>
              </a:rPr>
              <a:t>範本比較常用</a:t>
            </a:r>
            <a:r>
              <a:rPr lang="en-US" altLang="zh-TW" sz="2600" dirty="0">
                <a:solidFill>
                  <a:srgbClr val="3333CC"/>
                </a:solidFill>
                <a:ea typeface="新細明體" pitchFamily="18" charset="-120"/>
              </a:rPr>
              <a:t>&gt;</a:t>
            </a:r>
          </a:p>
          <a:p>
            <a:pPr lvl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zh-TW" sz="2600" dirty="0">
                <a:solidFill>
                  <a:srgbClr val="3333CC"/>
                </a:solidFill>
                <a:ea typeface="新細明體" pitchFamily="18" charset="-120"/>
              </a:rPr>
              <a:t>	Right Outer (</a:t>
            </a:r>
            <a:r>
              <a:rPr lang="zh-HK" altLang="en-US" sz="2600" dirty="0">
                <a:solidFill>
                  <a:srgbClr val="3333CC"/>
                </a:solidFill>
                <a:ea typeface="新細明體" pitchFamily="18" charset="-120"/>
              </a:rPr>
              <a:t>右外部聯結</a:t>
            </a:r>
            <a:r>
              <a:rPr lang="en-US" altLang="zh-TW" sz="2600" dirty="0">
                <a:solidFill>
                  <a:srgbClr val="3333CC"/>
                </a:solidFill>
                <a:ea typeface="新細明體" pitchFamily="18" charset="-120"/>
              </a:rPr>
              <a:t>)</a:t>
            </a:r>
            <a:r>
              <a:rPr lang="zh-TW" altLang="en-US" sz="2600" dirty="0">
                <a:solidFill>
                  <a:srgbClr val="3333CC"/>
                </a:solidFill>
                <a:ea typeface="新細明體" pitchFamily="18" charset="-120"/>
              </a:rPr>
              <a:t> </a:t>
            </a:r>
            <a:endParaRPr lang="en-US" altLang="zh-TW" sz="2600" dirty="0">
              <a:solidFill>
                <a:srgbClr val="3333CC"/>
              </a:solidFill>
              <a:ea typeface="新細明體" pitchFamily="18" charset="-120"/>
            </a:endParaRPr>
          </a:p>
          <a:p>
            <a:pPr lvl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zh-TW" sz="2600" dirty="0">
                <a:solidFill>
                  <a:srgbClr val="3333CC"/>
                </a:solidFill>
                <a:ea typeface="新細明體" pitchFamily="18" charset="-120"/>
              </a:rPr>
              <a:t>	Full Outer join (</a:t>
            </a:r>
            <a:r>
              <a:rPr lang="zh-TW" altLang="en-US" sz="2600" dirty="0">
                <a:solidFill>
                  <a:srgbClr val="3333CC"/>
                </a:solidFill>
                <a:ea typeface="新細明體" pitchFamily="18" charset="-120"/>
              </a:rPr>
              <a:t>完整的外部聯結</a:t>
            </a:r>
            <a:r>
              <a:rPr lang="en-US" altLang="zh-TW" sz="2600" dirty="0">
                <a:solidFill>
                  <a:srgbClr val="3333CC"/>
                </a:solidFill>
                <a:ea typeface="新細明體" pitchFamily="18" charset="-120"/>
              </a:rPr>
              <a:t>)</a:t>
            </a:r>
          </a:p>
          <a:p>
            <a:pPr lvl="1">
              <a:lnSpc>
                <a:spcPts val="800"/>
              </a:lnSpc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endParaRPr lang="en-US" altLang="zh-TW" sz="2600" dirty="0">
              <a:solidFill>
                <a:srgbClr val="3333CC"/>
              </a:solidFill>
              <a:ea typeface="新細明體" pitchFamily="18" charset="-120"/>
            </a:endParaRPr>
          </a:p>
          <a:p>
            <a:pPr marL="400050" lvl="1" indent="0">
              <a:buClr>
                <a:srgbClr val="FFCF01"/>
              </a:buClr>
              <a:buNone/>
            </a:pPr>
            <a:r>
              <a:rPr lang="zh-TW" altLang="en-US" sz="2800" dirty="0">
                <a:solidFill>
                  <a:srgbClr val="3333CC"/>
                </a:solidFill>
                <a:ea typeface="新細明體" pitchFamily="18" charset="-120"/>
              </a:rPr>
              <a:t>而連結類型</a:t>
            </a:r>
            <a:r>
              <a:rPr lang="zh-TW" altLang="en-US" sz="2400" dirty="0">
                <a:solidFill>
                  <a:srgbClr val="3333CC"/>
                </a:solidFill>
                <a:ea typeface="新細明體" pitchFamily="18" charset="-120"/>
              </a:rPr>
              <a:t>，</a:t>
            </a:r>
            <a:r>
              <a:rPr lang="en-US" altLang="zh-TW" sz="2800" dirty="0" err="1">
                <a:solidFill>
                  <a:srgbClr val="3333CC"/>
                </a:solidFill>
                <a:ea typeface="新細明體" pitchFamily="18" charset="-120"/>
              </a:rPr>
              <a:t>CloudSAMS</a:t>
            </a:r>
            <a:r>
              <a:rPr lang="zh-HK" altLang="en-US" sz="2800" dirty="0">
                <a:solidFill>
                  <a:srgbClr val="3333CC"/>
                </a:solidFill>
                <a:ea typeface="新細明體" pitchFamily="18" charset="-120"/>
              </a:rPr>
              <a:t>範本</a:t>
            </a:r>
            <a:r>
              <a:rPr lang="zh-TW" altLang="en-US" sz="2800" dirty="0">
                <a:solidFill>
                  <a:srgbClr val="3333CC"/>
                </a:solidFill>
                <a:ea typeface="新細明體" pitchFamily="18" charset="-120"/>
              </a:rPr>
              <a:t>一般都選用   「等於 </a:t>
            </a:r>
            <a:r>
              <a:rPr lang="en-US" altLang="zh-TW" sz="2800" dirty="0">
                <a:solidFill>
                  <a:srgbClr val="3333CC"/>
                </a:solidFill>
                <a:ea typeface="新細明體" pitchFamily="18" charset="-120"/>
              </a:rPr>
              <a:t>[</a:t>
            </a:r>
            <a:r>
              <a:rPr lang="en-US" altLang="zh-TW" sz="2800" dirty="0">
                <a:solidFill>
                  <a:srgbClr val="00B050"/>
                </a:solidFill>
                <a:ea typeface="新細明體" pitchFamily="18" charset="-120"/>
              </a:rPr>
              <a:t>=</a:t>
            </a:r>
            <a:r>
              <a:rPr lang="en-US" altLang="zh-TW" sz="2800" dirty="0">
                <a:solidFill>
                  <a:srgbClr val="3333CC"/>
                </a:solidFill>
                <a:ea typeface="新細明體" pitchFamily="18" charset="-120"/>
              </a:rPr>
              <a:t>] </a:t>
            </a:r>
            <a:r>
              <a:rPr lang="zh-TW" altLang="en-US" sz="2800" dirty="0">
                <a:solidFill>
                  <a:srgbClr val="3333CC"/>
                </a:solidFill>
                <a:ea typeface="新細明體" pitchFamily="18" charset="-120"/>
              </a:rPr>
              <a:t>連結」，其他連結類型如下：</a:t>
            </a:r>
            <a:r>
              <a:rPr lang="en-US" altLang="zh-TW" sz="2800" dirty="0">
                <a:solidFill>
                  <a:srgbClr val="3333CC"/>
                </a:solidFill>
                <a:ea typeface="新細明體" pitchFamily="18" charset="-120"/>
              </a:rPr>
              <a:t>[&gt;] </a:t>
            </a:r>
            <a:r>
              <a:rPr lang="zh-TW" altLang="en-US" sz="2800" dirty="0">
                <a:solidFill>
                  <a:srgbClr val="3333CC"/>
                </a:solidFill>
                <a:ea typeface="新細明體" pitchFamily="18" charset="-120"/>
              </a:rPr>
              <a:t>、 </a:t>
            </a:r>
            <a:r>
              <a:rPr lang="en-US" altLang="zh-TW" sz="2800" dirty="0">
                <a:solidFill>
                  <a:srgbClr val="3333CC"/>
                </a:solidFill>
                <a:ea typeface="新細明體" pitchFamily="18" charset="-120"/>
              </a:rPr>
              <a:t>[&gt;=] </a:t>
            </a:r>
            <a:r>
              <a:rPr lang="zh-TW" altLang="en-US" sz="2800" dirty="0">
                <a:solidFill>
                  <a:srgbClr val="3333CC"/>
                </a:solidFill>
                <a:ea typeface="新細明體" pitchFamily="18" charset="-120"/>
              </a:rPr>
              <a:t>、</a:t>
            </a:r>
            <a:r>
              <a:rPr lang="en-US" altLang="zh-TW" sz="2800" dirty="0">
                <a:solidFill>
                  <a:srgbClr val="3333CC"/>
                </a:solidFill>
                <a:ea typeface="新細明體" pitchFamily="18" charset="-120"/>
              </a:rPr>
              <a:t>[&lt;] </a:t>
            </a:r>
            <a:r>
              <a:rPr lang="zh-TW" altLang="en-US" sz="2800" dirty="0">
                <a:solidFill>
                  <a:srgbClr val="3333CC"/>
                </a:solidFill>
                <a:ea typeface="新細明體" pitchFamily="18" charset="-120"/>
              </a:rPr>
              <a:t>、 </a:t>
            </a:r>
            <a:r>
              <a:rPr lang="en-US" altLang="zh-TW" sz="2800" dirty="0">
                <a:solidFill>
                  <a:srgbClr val="3333CC"/>
                </a:solidFill>
                <a:ea typeface="新細明體" pitchFamily="18" charset="-120"/>
              </a:rPr>
              <a:t>[&lt;=] </a:t>
            </a:r>
            <a:r>
              <a:rPr lang="zh-TW" altLang="en-US" sz="2800" dirty="0">
                <a:solidFill>
                  <a:srgbClr val="3333CC"/>
                </a:solidFill>
                <a:ea typeface="新細明體" pitchFamily="18" charset="-120"/>
              </a:rPr>
              <a:t>、 </a:t>
            </a:r>
            <a:r>
              <a:rPr lang="en-US" altLang="zh-TW" sz="2800" dirty="0">
                <a:solidFill>
                  <a:srgbClr val="3333CC"/>
                </a:solidFill>
                <a:ea typeface="新細明體" pitchFamily="18" charset="-120"/>
              </a:rPr>
              <a:t>[!=] </a:t>
            </a:r>
            <a:r>
              <a:rPr lang="zh-TW" altLang="en-US" sz="2800" dirty="0">
                <a:solidFill>
                  <a:srgbClr val="3333CC"/>
                </a:solidFill>
                <a:ea typeface="新細明體" pitchFamily="18" charset="-120"/>
              </a:rPr>
              <a:t>連結</a:t>
            </a:r>
          </a:p>
          <a:p>
            <a:pPr marL="400050" lvl="1" indent="0">
              <a:buClr>
                <a:srgbClr val="FFCF01"/>
              </a:buClr>
              <a:buNone/>
            </a:pPr>
            <a:endParaRPr lang="en-US" altLang="zh-TW" sz="2600" dirty="0">
              <a:solidFill>
                <a:srgbClr val="3333CC"/>
              </a:solidFill>
              <a:ea typeface="新細明體" pitchFamily="18" charset="-120"/>
            </a:endParaRPr>
          </a:p>
          <a:p>
            <a:pPr marL="0" indent="0">
              <a:buClr>
                <a:srgbClr val="FFCF01"/>
              </a:buClr>
              <a:buNone/>
            </a:pPr>
            <a:endParaRPr lang="en-US" altLang="zh-TW" sz="2800" dirty="0">
              <a:solidFill>
                <a:srgbClr val="3333CC"/>
              </a:solidFill>
              <a:ea typeface="新細明體" pitchFamily="18" charset="-120"/>
            </a:endParaRPr>
          </a:p>
          <a:p>
            <a:endParaRPr lang="zh-HK" altLang="en-US" dirty="0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AE71157-9579-48CB-AC6E-EC5B82259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47268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Text Box 2"/>
          <p:cNvSpPr txBox="1">
            <a:spLocks noChangeArrowheads="1"/>
          </p:cNvSpPr>
          <p:nvPr/>
        </p:nvSpPr>
        <p:spPr bwMode="auto">
          <a:xfrm>
            <a:off x="8241539" y="4606926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rgbClr val="3333CC"/>
                </a:solidFill>
                <a:latin typeface="Times New Roman" pitchFamily="18" charset="0"/>
              </a:rPr>
              <a:t>結果</a:t>
            </a:r>
          </a:p>
        </p:txBody>
      </p:sp>
      <p:graphicFrame>
        <p:nvGraphicFramePr>
          <p:cNvPr id="53350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718620"/>
              </p:ext>
            </p:extLst>
          </p:nvPr>
        </p:nvGraphicFramePr>
        <p:xfrm>
          <a:off x="6799775" y="5037138"/>
          <a:ext cx="3706813" cy="1266826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0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  <a:endParaRPr kumimoji="0" lang="zh-TW" alt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5193" name="Line 25"/>
          <p:cNvSpPr>
            <a:spLocks noChangeShapeType="1"/>
          </p:cNvSpPr>
          <p:nvPr/>
        </p:nvSpPr>
        <p:spPr bwMode="auto">
          <a:xfrm flipV="1">
            <a:off x="4598226" y="2630488"/>
            <a:ext cx="990600" cy="0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sp>
        <p:nvSpPr>
          <p:cNvPr id="135194" name="Line 26"/>
          <p:cNvSpPr>
            <a:spLocks noChangeShapeType="1"/>
          </p:cNvSpPr>
          <p:nvPr/>
        </p:nvSpPr>
        <p:spPr bwMode="auto">
          <a:xfrm flipV="1">
            <a:off x="4602989" y="3065463"/>
            <a:ext cx="990600" cy="989012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pic>
        <p:nvPicPr>
          <p:cNvPr id="135195" name="Picture 27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002" y="3279776"/>
            <a:ext cx="366713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96" name="Rectangle 28"/>
          <p:cNvSpPr>
            <a:spLocks noGrp="1" noChangeArrowheads="1"/>
          </p:cNvSpPr>
          <p:nvPr>
            <p:ph type="title"/>
          </p:nvPr>
        </p:nvSpPr>
        <p:spPr>
          <a:xfrm>
            <a:off x="2289083" y="198438"/>
            <a:ext cx="5787181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聯結類型：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Inner Join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35197" name="Text Box 29"/>
          <p:cNvSpPr txBox="1">
            <a:spLocks noChangeArrowheads="1"/>
          </p:cNvSpPr>
          <p:nvPr/>
        </p:nvSpPr>
        <p:spPr bwMode="auto">
          <a:xfrm>
            <a:off x="2219358" y="1157288"/>
            <a:ext cx="2565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TB_STU_STUDENT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學生個人資料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35198" name="Text Box 30"/>
          <p:cNvSpPr txBox="1">
            <a:spLocks noChangeArrowheads="1"/>
          </p:cNvSpPr>
          <p:nvPr/>
        </p:nvSpPr>
        <p:spPr bwMode="auto">
          <a:xfrm>
            <a:off x="5501654" y="1157289"/>
            <a:ext cx="22145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TB_STU_PHOTO</a:t>
            </a:r>
            <a:br>
              <a:rPr kumimoji="1" lang="en-US" altLang="zh-TW" sz="2400" dirty="0">
                <a:solidFill>
                  <a:srgbClr val="3333CC"/>
                </a:solidFill>
                <a:latin typeface="Arial Narrow" pitchFamily="34" charset="0"/>
              </a:rPr>
            </a:b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學生相片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533535" name="Group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59876"/>
              </p:ext>
            </p:extLst>
          </p:nvPr>
        </p:nvGraphicFramePr>
        <p:xfrm>
          <a:off x="5696776" y="2060576"/>
          <a:ext cx="1835150" cy="1670049"/>
        </p:xfrm>
        <a:graphic>
          <a:graphicData uri="http://schemas.openxmlformats.org/drawingml/2006/table">
            <a:tbl>
              <a:tblPr/>
              <a:tblGrid>
                <a:gridCol w="581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1101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33557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167560"/>
              </p:ext>
            </p:extLst>
          </p:nvPr>
        </p:nvGraphicFramePr>
        <p:xfrm>
          <a:off x="2472565" y="2055814"/>
          <a:ext cx="2058987" cy="2673349"/>
        </p:xfrm>
        <a:graphic>
          <a:graphicData uri="http://schemas.openxmlformats.org/drawingml/2006/table">
            <a:tbl>
              <a:tblPr/>
              <a:tblGrid>
                <a:gridCol w="59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1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李一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1005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李三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35251" name="Picture 83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889" y="2374901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252" name="Picture 84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427" y="2836864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89" name="Picture 85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2677" y="5429251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90" name="Picture 86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480" y="5881689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3592" name="AutoShape 88"/>
          <p:cNvSpPr>
            <a:spLocks noChangeArrowheads="1"/>
          </p:cNvSpPr>
          <p:nvPr/>
        </p:nvSpPr>
        <p:spPr bwMode="auto">
          <a:xfrm rot="10800000" flipH="1">
            <a:off x="7751002" y="3159126"/>
            <a:ext cx="1260475" cy="12604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3475 h 21600"/>
              <a:gd name="T20" fmla="*/ 18009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4622" y="0"/>
                </a:moveTo>
                <a:lnTo>
                  <a:pt x="7644" y="6719"/>
                </a:lnTo>
                <a:lnTo>
                  <a:pt x="11235" y="6719"/>
                </a:lnTo>
                <a:lnTo>
                  <a:pt x="11235" y="13475"/>
                </a:lnTo>
                <a:lnTo>
                  <a:pt x="0" y="13475"/>
                </a:lnTo>
                <a:lnTo>
                  <a:pt x="0" y="21600"/>
                </a:lnTo>
                <a:lnTo>
                  <a:pt x="18009" y="21600"/>
                </a:lnTo>
                <a:lnTo>
                  <a:pt x="18009" y="6719"/>
                </a:lnTo>
                <a:lnTo>
                  <a:pt x="21600" y="6719"/>
                </a:lnTo>
                <a:lnTo>
                  <a:pt x="14622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01A7944-571B-45B1-8313-3C38C7BA2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30DF6-0ED1-49C0-BFC4-40F5E370D17F}" type="slidenum">
              <a:rPr lang="en-US" altLang="zh-TW" smtClean="0"/>
              <a:pPr>
                <a:defRPr/>
              </a:pPr>
              <a:t>32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0162763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3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3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3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3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506" grpId="0"/>
      <p:bldP spid="53359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Line 37"/>
          <p:cNvSpPr>
            <a:spLocks noChangeShapeType="1"/>
          </p:cNvSpPr>
          <p:nvPr/>
        </p:nvSpPr>
        <p:spPr bwMode="auto">
          <a:xfrm>
            <a:off x="2855913" y="6494463"/>
            <a:ext cx="950912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36195" name="Line 38"/>
          <p:cNvSpPr>
            <a:spLocks noChangeShapeType="1"/>
          </p:cNvSpPr>
          <p:nvPr/>
        </p:nvSpPr>
        <p:spPr bwMode="auto">
          <a:xfrm>
            <a:off x="2855913" y="6038851"/>
            <a:ext cx="0" cy="45561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36196" name="Line 39"/>
          <p:cNvSpPr>
            <a:spLocks noChangeShapeType="1"/>
          </p:cNvSpPr>
          <p:nvPr/>
        </p:nvSpPr>
        <p:spPr bwMode="auto">
          <a:xfrm>
            <a:off x="6130925" y="5087938"/>
            <a:ext cx="0" cy="4556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36197" name="Line 41"/>
          <p:cNvSpPr>
            <a:spLocks noChangeShapeType="1"/>
          </p:cNvSpPr>
          <p:nvPr/>
        </p:nvSpPr>
        <p:spPr bwMode="auto">
          <a:xfrm>
            <a:off x="3806826" y="6494463"/>
            <a:ext cx="126682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36198" name="Line 42"/>
          <p:cNvSpPr>
            <a:spLocks noChangeShapeType="1"/>
          </p:cNvSpPr>
          <p:nvPr/>
        </p:nvSpPr>
        <p:spPr bwMode="auto">
          <a:xfrm>
            <a:off x="5073651" y="6494463"/>
            <a:ext cx="119062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475240" name="Text Box 104"/>
          <p:cNvSpPr txBox="1">
            <a:spLocks noChangeArrowheads="1"/>
          </p:cNvSpPr>
          <p:nvPr/>
        </p:nvSpPr>
        <p:spPr bwMode="auto">
          <a:xfrm>
            <a:off x="8625984" y="3361532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結果</a:t>
            </a:r>
          </a:p>
        </p:txBody>
      </p:sp>
      <p:graphicFrame>
        <p:nvGraphicFramePr>
          <p:cNvPr id="475350" name="Group 2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738830"/>
              </p:ext>
            </p:extLst>
          </p:nvPr>
        </p:nvGraphicFramePr>
        <p:xfrm>
          <a:off x="7446180" y="3793329"/>
          <a:ext cx="3706813" cy="266224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0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李一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1005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李三</a:t>
                      </a:r>
                      <a:endParaRPr kumimoji="0" lang="zh-TW" alt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6237" name="Line 127"/>
          <p:cNvSpPr>
            <a:spLocks noChangeShapeType="1"/>
          </p:cNvSpPr>
          <p:nvPr/>
        </p:nvSpPr>
        <p:spPr bwMode="auto">
          <a:xfrm flipV="1">
            <a:off x="4753420" y="2630488"/>
            <a:ext cx="990600" cy="0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sp>
        <p:nvSpPr>
          <p:cNvPr id="136238" name="Line 128"/>
          <p:cNvSpPr>
            <a:spLocks noChangeShapeType="1"/>
          </p:cNvSpPr>
          <p:nvPr/>
        </p:nvSpPr>
        <p:spPr bwMode="auto">
          <a:xfrm flipV="1">
            <a:off x="4758183" y="3065463"/>
            <a:ext cx="990600" cy="989012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pic>
        <p:nvPicPr>
          <p:cNvPr id="136239" name="Picture 129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196" y="3279776"/>
            <a:ext cx="366713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240" name="Text Box 130"/>
          <p:cNvSpPr txBox="1">
            <a:spLocks noChangeArrowheads="1"/>
          </p:cNvSpPr>
          <p:nvPr/>
        </p:nvSpPr>
        <p:spPr bwMode="auto">
          <a:xfrm>
            <a:off x="2405508" y="1171576"/>
            <a:ext cx="2565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>
                <a:solidFill>
                  <a:srgbClr val="000000"/>
                </a:solidFill>
                <a:latin typeface="Arial Narrow" pitchFamily="34" charset="0"/>
              </a:rPr>
              <a:t>TB_STU_STUDENT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>
                <a:solidFill>
                  <a:srgbClr val="3333CC"/>
                </a:solidFill>
                <a:latin typeface="Times New Roman" pitchFamily="18" charset="0"/>
              </a:rPr>
              <a:t>學生個人資料</a:t>
            </a:r>
            <a:r>
              <a:rPr kumimoji="1" lang="en-US" altLang="zh-TW" sz="2400" b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36241" name="Text Box 131"/>
          <p:cNvSpPr txBox="1">
            <a:spLocks noChangeArrowheads="1"/>
          </p:cNvSpPr>
          <p:nvPr/>
        </p:nvSpPr>
        <p:spPr bwMode="auto">
          <a:xfrm>
            <a:off x="5666233" y="1157289"/>
            <a:ext cx="22145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>
                <a:solidFill>
                  <a:srgbClr val="000000"/>
                </a:solidFill>
                <a:latin typeface="Arial Narrow" pitchFamily="34" charset="0"/>
              </a:rPr>
              <a:t>TB_STU_PHOTO</a:t>
            </a:r>
            <a:br>
              <a:rPr kumimoji="1" lang="en-US" altLang="zh-TW" sz="2400">
                <a:solidFill>
                  <a:srgbClr val="3333CC"/>
                </a:solidFill>
                <a:latin typeface="Arial Narrow" pitchFamily="34" charset="0"/>
              </a:rPr>
            </a:br>
            <a:r>
              <a:rPr kumimoji="1" lang="en-US" altLang="zh-TW" sz="2400" b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>
                <a:solidFill>
                  <a:srgbClr val="3333CC"/>
                </a:solidFill>
                <a:latin typeface="Times New Roman" pitchFamily="18" charset="0"/>
              </a:rPr>
              <a:t>學生相片</a:t>
            </a:r>
            <a:r>
              <a:rPr kumimoji="1" lang="en-US" altLang="zh-TW" sz="2400" b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475268" name="Group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221655"/>
              </p:ext>
            </p:extLst>
          </p:nvPr>
        </p:nvGraphicFramePr>
        <p:xfrm>
          <a:off x="5851970" y="2060576"/>
          <a:ext cx="1835150" cy="1670049"/>
        </p:xfrm>
        <a:graphic>
          <a:graphicData uri="http://schemas.openxmlformats.org/drawingml/2006/table">
            <a:tbl>
              <a:tblPr/>
              <a:tblGrid>
                <a:gridCol w="581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1101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75290" name="Group 1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692747"/>
              </p:ext>
            </p:extLst>
          </p:nvPr>
        </p:nvGraphicFramePr>
        <p:xfrm>
          <a:off x="2627759" y="2055814"/>
          <a:ext cx="2058987" cy="2673349"/>
        </p:xfrm>
        <a:graphic>
          <a:graphicData uri="http://schemas.openxmlformats.org/drawingml/2006/table">
            <a:tbl>
              <a:tblPr/>
              <a:tblGrid>
                <a:gridCol w="59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1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李一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1005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李三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36294" name="Picture 184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083" y="2374901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95" name="Picture 185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621" y="2836864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5322" name="Picture 186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7164" y="4149096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5323" name="Picture 187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7164" y="5575301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298" name="Rectangle 221"/>
          <p:cNvSpPr>
            <a:spLocks noGrp="1" noChangeArrowheads="1"/>
          </p:cNvSpPr>
          <p:nvPr>
            <p:ph type="title"/>
          </p:nvPr>
        </p:nvSpPr>
        <p:spPr>
          <a:xfrm>
            <a:off x="2300831" y="198438"/>
            <a:ext cx="5595409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聯結類型：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Left Outer Join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75358" name="AutoShape 222"/>
          <p:cNvSpPr>
            <a:spLocks noChangeArrowheads="1"/>
          </p:cNvSpPr>
          <p:nvPr/>
        </p:nvSpPr>
        <p:spPr bwMode="auto">
          <a:xfrm rot="10800000" flipH="1">
            <a:off x="8161783" y="2020889"/>
            <a:ext cx="1260475" cy="12604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3475 h 21600"/>
              <a:gd name="T20" fmla="*/ 18009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4622" y="0"/>
                </a:moveTo>
                <a:lnTo>
                  <a:pt x="7644" y="6719"/>
                </a:lnTo>
                <a:lnTo>
                  <a:pt x="11235" y="6719"/>
                </a:lnTo>
                <a:lnTo>
                  <a:pt x="11235" y="13475"/>
                </a:lnTo>
                <a:lnTo>
                  <a:pt x="0" y="13475"/>
                </a:lnTo>
                <a:lnTo>
                  <a:pt x="0" y="21600"/>
                </a:lnTo>
                <a:lnTo>
                  <a:pt x="18009" y="21600"/>
                </a:lnTo>
                <a:lnTo>
                  <a:pt x="18009" y="6719"/>
                </a:lnTo>
                <a:lnTo>
                  <a:pt x="21600" y="6719"/>
                </a:lnTo>
                <a:lnTo>
                  <a:pt x="14622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E07CB14-CC05-4D08-9FFB-A24528F7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30DF6-0ED1-49C0-BFC4-40F5E370D17F}" type="slidenum">
              <a:rPr lang="en-US" altLang="zh-TW" smtClean="0"/>
              <a:pPr>
                <a:defRPr/>
              </a:pPr>
              <a:t>33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2166887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5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7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75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7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7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5240" grpId="0"/>
      <p:bldP spid="47535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Line 2"/>
          <p:cNvSpPr>
            <a:spLocks noChangeShapeType="1"/>
          </p:cNvSpPr>
          <p:nvPr/>
        </p:nvSpPr>
        <p:spPr bwMode="auto">
          <a:xfrm>
            <a:off x="2855913" y="6494463"/>
            <a:ext cx="950912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37219" name="Line 3"/>
          <p:cNvSpPr>
            <a:spLocks noChangeShapeType="1"/>
          </p:cNvSpPr>
          <p:nvPr/>
        </p:nvSpPr>
        <p:spPr bwMode="auto">
          <a:xfrm>
            <a:off x="2855913" y="6038851"/>
            <a:ext cx="0" cy="45561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37220" name="Line 4"/>
          <p:cNvSpPr>
            <a:spLocks noChangeShapeType="1"/>
          </p:cNvSpPr>
          <p:nvPr/>
        </p:nvSpPr>
        <p:spPr bwMode="auto">
          <a:xfrm>
            <a:off x="6778663" y="5608638"/>
            <a:ext cx="0" cy="4556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37221" name="Line 5"/>
          <p:cNvSpPr>
            <a:spLocks noChangeShapeType="1"/>
          </p:cNvSpPr>
          <p:nvPr/>
        </p:nvSpPr>
        <p:spPr bwMode="auto">
          <a:xfrm>
            <a:off x="3806826" y="6494463"/>
            <a:ext cx="126682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37222" name="Line 6"/>
          <p:cNvSpPr>
            <a:spLocks noChangeShapeType="1"/>
          </p:cNvSpPr>
          <p:nvPr/>
        </p:nvSpPr>
        <p:spPr bwMode="auto">
          <a:xfrm>
            <a:off x="4987926" y="6494463"/>
            <a:ext cx="119062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490503" name="Text Box 7"/>
          <p:cNvSpPr txBox="1">
            <a:spLocks noChangeArrowheads="1"/>
          </p:cNvSpPr>
          <p:nvPr/>
        </p:nvSpPr>
        <p:spPr bwMode="auto">
          <a:xfrm>
            <a:off x="8539200" y="4149726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>
                <a:solidFill>
                  <a:srgbClr val="3333CC"/>
                </a:solidFill>
                <a:latin typeface="Times New Roman" pitchFamily="18" charset="0"/>
              </a:rPr>
              <a:t>結果</a:t>
            </a:r>
          </a:p>
        </p:txBody>
      </p:sp>
      <p:graphicFrame>
        <p:nvGraphicFramePr>
          <p:cNvPr id="490603" name="Group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079001"/>
              </p:ext>
            </p:extLst>
          </p:nvPr>
        </p:nvGraphicFramePr>
        <p:xfrm>
          <a:off x="6889788" y="4606925"/>
          <a:ext cx="3706812" cy="1731964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0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1101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TW" alt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7251" name="Line 45"/>
          <p:cNvSpPr>
            <a:spLocks noChangeShapeType="1"/>
          </p:cNvSpPr>
          <p:nvPr/>
        </p:nvSpPr>
        <p:spPr bwMode="auto">
          <a:xfrm flipV="1">
            <a:off x="4564100" y="2630488"/>
            <a:ext cx="990600" cy="0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sp>
        <p:nvSpPr>
          <p:cNvPr id="137252" name="Line 46"/>
          <p:cNvSpPr>
            <a:spLocks noChangeShapeType="1"/>
          </p:cNvSpPr>
          <p:nvPr/>
        </p:nvSpPr>
        <p:spPr bwMode="auto">
          <a:xfrm flipV="1">
            <a:off x="4568863" y="3065463"/>
            <a:ext cx="990600" cy="989012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zh-HK" altLang="en-US"/>
          </a:p>
        </p:txBody>
      </p:sp>
      <p:pic>
        <p:nvPicPr>
          <p:cNvPr id="137253" name="Picture 47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876" y="3279776"/>
            <a:ext cx="366713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54" name="Text Box 48"/>
          <p:cNvSpPr txBox="1">
            <a:spLocks noChangeArrowheads="1"/>
          </p:cNvSpPr>
          <p:nvPr/>
        </p:nvSpPr>
        <p:spPr bwMode="auto">
          <a:xfrm>
            <a:off x="2216188" y="1171576"/>
            <a:ext cx="2565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>
                <a:solidFill>
                  <a:srgbClr val="000000"/>
                </a:solidFill>
                <a:latin typeface="Arial Narrow" pitchFamily="34" charset="0"/>
              </a:rPr>
              <a:t>TB_STU_STUDENT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>
                <a:solidFill>
                  <a:srgbClr val="3333CC"/>
                </a:solidFill>
                <a:latin typeface="Times New Roman" pitchFamily="18" charset="0"/>
              </a:rPr>
              <a:t>學生個人資料</a:t>
            </a:r>
            <a:r>
              <a:rPr kumimoji="1" lang="en-US" altLang="zh-TW" sz="2400" b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37255" name="Text Box 49"/>
          <p:cNvSpPr txBox="1">
            <a:spLocks noChangeArrowheads="1"/>
          </p:cNvSpPr>
          <p:nvPr/>
        </p:nvSpPr>
        <p:spPr bwMode="auto">
          <a:xfrm>
            <a:off x="5476913" y="1157289"/>
            <a:ext cx="22145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>
                <a:solidFill>
                  <a:srgbClr val="000000"/>
                </a:solidFill>
                <a:latin typeface="Arial Narrow" pitchFamily="34" charset="0"/>
              </a:rPr>
              <a:t>TB_STU_PHOTO</a:t>
            </a:r>
            <a:br>
              <a:rPr kumimoji="1" lang="en-US" altLang="zh-TW" sz="2400">
                <a:solidFill>
                  <a:srgbClr val="3333CC"/>
                </a:solidFill>
                <a:latin typeface="Arial Narrow" pitchFamily="34" charset="0"/>
              </a:rPr>
            </a:br>
            <a:r>
              <a:rPr kumimoji="1" lang="en-US" altLang="zh-TW" sz="2400" b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>
                <a:solidFill>
                  <a:srgbClr val="3333CC"/>
                </a:solidFill>
                <a:latin typeface="Times New Roman" pitchFamily="18" charset="0"/>
              </a:rPr>
              <a:t>學生相片</a:t>
            </a:r>
            <a:r>
              <a:rPr kumimoji="1" lang="en-US" altLang="zh-TW" sz="2400" b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490546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37653"/>
              </p:ext>
            </p:extLst>
          </p:nvPr>
        </p:nvGraphicFramePr>
        <p:xfrm>
          <a:off x="5662650" y="2060576"/>
          <a:ext cx="1835150" cy="1670049"/>
        </p:xfrm>
        <a:graphic>
          <a:graphicData uri="http://schemas.openxmlformats.org/drawingml/2006/table">
            <a:tbl>
              <a:tblPr/>
              <a:tblGrid>
                <a:gridCol w="581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1101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90568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192656"/>
              </p:ext>
            </p:extLst>
          </p:nvPr>
        </p:nvGraphicFramePr>
        <p:xfrm>
          <a:off x="2438439" y="2055814"/>
          <a:ext cx="2058987" cy="2673349"/>
        </p:xfrm>
        <a:graphic>
          <a:graphicData uri="http://schemas.openxmlformats.org/drawingml/2006/table">
            <a:tbl>
              <a:tblPr/>
              <a:tblGrid>
                <a:gridCol w="59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1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李一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1005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李三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37308" name="Picture 102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763" y="2374901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309" name="Picture 103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301" y="2836864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0600" name="Picture 104" descr="att_m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063" y="4999039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0601" name="Picture 105" descr="att_f_wd_pres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588" y="5453064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312" name="Rectangle 106"/>
          <p:cNvSpPr>
            <a:spLocks noGrp="1" noChangeArrowheads="1"/>
          </p:cNvSpPr>
          <p:nvPr>
            <p:ph type="title"/>
          </p:nvPr>
        </p:nvSpPr>
        <p:spPr>
          <a:xfrm>
            <a:off x="2289083" y="198438"/>
            <a:ext cx="5697169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聯結類型：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Right Outer Join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pic>
        <p:nvPicPr>
          <p:cNvPr id="490604" name="Picture 108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7463" y="5897564"/>
            <a:ext cx="366712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0605" name="Text Box 109"/>
          <p:cNvSpPr txBox="1">
            <a:spLocks noChangeArrowheads="1"/>
          </p:cNvSpPr>
          <p:nvPr/>
        </p:nvSpPr>
        <p:spPr bwMode="auto">
          <a:xfrm>
            <a:off x="2225713" y="4940300"/>
            <a:ext cx="4051300" cy="156966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just">
              <a:buClr>
                <a:srgbClr val="FFFFFF"/>
              </a:buClr>
            </a:pPr>
            <a:r>
              <a:rPr kumimoji="1" lang="zh-TW" altLang="en-US" sz="2400">
                <a:solidFill>
                  <a:srgbClr val="000000"/>
                </a:solidFill>
                <a:latin typeface="Times New Roman" pitchFamily="18" charset="0"/>
              </a:rPr>
              <a:t>只要把兩個資料表的位置交換，</a:t>
            </a:r>
            <a:r>
              <a:rPr kumimoji="1" lang="en-US" altLang="zh-TW" sz="2400">
                <a:solidFill>
                  <a:srgbClr val="000000"/>
                </a:solidFill>
                <a:latin typeface="Times New Roman" pitchFamily="18" charset="0"/>
              </a:rPr>
              <a:t>Left Outer Join </a:t>
            </a:r>
            <a:r>
              <a:rPr kumimoji="1" lang="zh-TW" altLang="en-US" sz="2400">
                <a:solidFill>
                  <a:srgbClr val="000000"/>
                </a:solidFill>
                <a:latin typeface="Times New Roman" pitchFamily="18" charset="0"/>
              </a:rPr>
              <a:t>與 </a:t>
            </a:r>
            <a:r>
              <a:rPr kumimoji="1" lang="en-US" altLang="zh-TW" sz="2400">
                <a:solidFill>
                  <a:srgbClr val="000000"/>
                </a:solidFill>
                <a:latin typeface="Times New Roman" pitchFamily="18" charset="0"/>
              </a:rPr>
              <a:t>Right Outer Join </a:t>
            </a:r>
            <a:r>
              <a:rPr kumimoji="1" lang="zh-TW" altLang="en-US" sz="2400">
                <a:solidFill>
                  <a:srgbClr val="000000"/>
                </a:solidFill>
                <a:latin typeface="Times New Roman" pitchFamily="18" charset="0"/>
              </a:rPr>
              <a:t>所得出來的結果是相同的</a:t>
            </a:r>
            <a:endParaRPr kumimoji="1" lang="zh-TW" altLang="en-US" sz="2400">
              <a:solidFill>
                <a:srgbClr val="3333CC"/>
              </a:solidFill>
              <a:latin typeface="Times New Roman" pitchFamily="18" charset="0"/>
            </a:endParaRPr>
          </a:p>
        </p:txBody>
      </p:sp>
      <p:sp>
        <p:nvSpPr>
          <p:cNvPr id="490606" name="AutoShape 110"/>
          <p:cNvSpPr>
            <a:spLocks noChangeArrowheads="1"/>
          </p:cNvSpPr>
          <p:nvPr/>
        </p:nvSpPr>
        <p:spPr bwMode="auto">
          <a:xfrm rot="10800000" flipH="1">
            <a:off x="7986751" y="2619376"/>
            <a:ext cx="1260475" cy="12604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3475 h 21600"/>
              <a:gd name="T20" fmla="*/ 18009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4622" y="0"/>
                </a:moveTo>
                <a:lnTo>
                  <a:pt x="7644" y="6719"/>
                </a:lnTo>
                <a:lnTo>
                  <a:pt x="11235" y="6719"/>
                </a:lnTo>
                <a:lnTo>
                  <a:pt x="11235" y="13475"/>
                </a:lnTo>
                <a:lnTo>
                  <a:pt x="0" y="13475"/>
                </a:lnTo>
                <a:lnTo>
                  <a:pt x="0" y="21600"/>
                </a:lnTo>
                <a:lnTo>
                  <a:pt x="18009" y="21600"/>
                </a:lnTo>
                <a:lnTo>
                  <a:pt x="18009" y="6719"/>
                </a:lnTo>
                <a:lnTo>
                  <a:pt x="21600" y="6719"/>
                </a:lnTo>
                <a:lnTo>
                  <a:pt x="14622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80730D2-3825-4A43-9184-8C242F68D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30DF6-0ED1-49C0-BFC4-40F5E370D17F}" type="slidenum">
              <a:rPr lang="en-US" altLang="zh-TW" smtClean="0"/>
              <a:pPr>
                <a:defRPr/>
              </a:pPr>
              <a:t>34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1863120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0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9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90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9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90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90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0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0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0503" grpId="0"/>
      <p:bldP spid="490605" grpId="0" animBg="1"/>
      <p:bldP spid="49060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3230" name="Group 1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969232"/>
              </p:ext>
            </p:extLst>
          </p:nvPr>
        </p:nvGraphicFramePr>
        <p:xfrm>
          <a:off x="4449763" y="2682086"/>
          <a:ext cx="1835150" cy="1198562"/>
        </p:xfrm>
        <a:graphic>
          <a:graphicData uri="http://schemas.openxmlformats.org/drawingml/2006/table">
            <a:tbl>
              <a:tblPr/>
              <a:tblGrid>
                <a:gridCol w="581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73241" name="Group 153"/>
          <p:cNvGraphicFramePr>
            <a:graphicFrameLocks noGrp="1"/>
          </p:cNvGraphicFramePr>
          <p:nvPr/>
        </p:nvGraphicFramePr>
        <p:xfrm>
          <a:off x="3003551" y="5226050"/>
          <a:ext cx="6156325" cy="1223964"/>
        </p:xfrm>
        <a:graphic>
          <a:graphicData uri="http://schemas.openxmlformats.org/drawingml/2006/table">
            <a:tbl>
              <a:tblPr/>
              <a:tblGrid>
                <a:gridCol w="78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21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7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PHOTO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SUBJCODE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SYSSCORE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76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73231" name="Group 1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50663"/>
              </p:ext>
            </p:extLst>
          </p:nvPr>
        </p:nvGraphicFramePr>
        <p:xfrm>
          <a:off x="1901825" y="2064486"/>
          <a:ext cx="2058988" cy="1814575"/>
        </p:xfrm>
        <a:graphic>
          <a:graphicData uri="http://schemas.openxmlformats.org/drawingml/2006/table">
            <a:tbl>
              <a:tblPr/>
              <a:tblGrid>
                <a:gridCol w="59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15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3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陳乙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1140" name="Text Box 56"/>
          <p:cNvSpPr txBox="1">
            <a:spLocks noChangeArrowheads="1"/>
          </p:cNvSpPr>
          <p:nvPr/>
        </p:nvSpPr>
        <p:spPr bwMode="auto">
          <a:xfrm>
            <a:off x="1685926" y="1233489"/>
            <a:ext cx="350995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VW_STU_LATESTSTUDENT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學生個人資料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31141" name="Text Box 57"/>
          <p:cNvSpPr txBox="1">
            <a:spLocks noChangeArrowheads="1"/>
          </p:cNvSpPr>
          <p:nvPr/>
        </p:nvSpPr>
        <p:spPr bwMode="auto">
          <a:xfrm>
            <a:off x="4368800" y="1822271"/>
            <a:ext cx="22145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TB_STU_PHOTO</a:t>
            </a:r>
            <a:br>
              <a:rPr kumimoji="1" lang="en-US" altLang="zh-TW" sz="2400" dirty="0">
                <a:solidFill>
                  <a:srgbClr val="3333CC"/>
                </a:solidFill>
                <a:latin typeface="Arial Narrow" pitchFamily="34" charset="0"/>
              </a:rPr>
            </a:b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學生相片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31171" name="Rectangle 86"/>
          <p:cNvSpPr>
            <a:spLocks noGrp="1" noChangeArrowheads="1"/>
          </p:cNvSpPr>
          <p:nvPr>
            <p:ph type="title"/>
          </p:nvPr>
        </p:nvSpPr>
        <p:spPr>
          <a:xfrm>
            <a:off x="2289083" y="198438"/>
            <a:ext cx="4437001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pitchFamily="18" charset="-120"/>
              </a:rPr>
              <a:t>連結資料表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或檢視表</a:t>
            </a:r>
            <a:endParaRPr lang="zh-TW" altLang="en-GB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新細明體" pitchFamily="18" charset="-120"/>
            </a:endParaRPr>
          </a:p>
        </p:txBody>
      </p:sp>
      <p:graphicFrame>
        <p:nvGraphicFramePr>
          <p:cNvPr id="473227" name="Group 139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911300749"/>
              </p:ext>
            </p:extLst>
          </p:nvPr>
        </p:nvGraphicFramePr>
        <p:xfrm>
          <a:off x="6869113" y="2258844"/>
          <a:ext cx="3427412" cy="1620216"/>
        </p:xfrm>
        <a:graphic>
          <a:graphicData uri="http://schemas.openxmlformats.org/drawingml/2006/table">
            <a:tbl>
              <a:tblPr/>
              <a:tblGrid>
                <a:gridCol w="65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21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72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SUBJCODE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SYSSCORE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73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080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76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1164" name="Text Box 77"/>
          <p:cNvSpPr txBox="1">
            <a:spLocks noChangeArrowheads="1"/>
          </p:cNvSpPr>
          <p:nvPr/>
        </p:nvSpPr>
        <p:spPr bwMode="auto">
          <a:xfrm>
            <a:off x="6711950" y="1436689"/>
            <a:ext cx="37036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Arial Narrow" pitchFamily="34" charset="0"/>
              </a:rPr>
              <a:t>TB_ASR_SUBJASSESSDATA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zh-TW" altLang="en-US" sz="2400" b="0" dirty="0">
                <a:solidFill>
                  <a:srgbClr val="3333CC"/>
                </a:solidFill>
                <a:latin typeface="Times New Roman" pitchFamily="18" charset="0"/>
              </a:rPr>
              <a:t>學生科目分數</a:t>
            </a:r>
            <a:r>
              <a:rPr kumimoji="1" lang="en-US" altLang="zh-TW" sz="2400" b="0" dirty="0">
                <a:solidFill>
                  <a:srgbClr val="3333CC"/>
                </a:solidFill>
                <a:latin typeface="Times New Roman" pitchFamily="18" charset="0"/>
              </a:rPr>
              <a:t>)</a:t>
            </a:r>
          </a:p>
        </p:txBody>
      </p:sp>
      <p:pic>
        <p:nvPicPr>
          <p:cNvPr id="131165" name="Picture 78" descr="att_m_wd_pres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963" y="2984501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166" name="Picture 79" descr="att_f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26" y="3464008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169" name="Picture 82" descr="att_m_wd_pres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638" y="5599333"/>
            <a:ext cx="4238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170" name="Picture 83" descr="att_f_wd_pres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051" y="6036108"/>
            <a:ext cx="423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172" name="AutoShape 101"/>
          <p:cNvSpPr>
            <a:spLocks noChangeArrowheads="1"/>
          </p:cNvSpPr>
          <p:nvPr/>
        </p:nvSpPr>
        <p:spPr bwMode="auto">
          <a:xfrm>
            <a:off x="5527104" y="4329120"/>
            <a:ext cx="1141412" cy="878356"/>
          </a:xfrm>
          <a:prstGeom prst="downArrow">
            <a:avLst>
              <a:gd name="adj1" fmla="val 45472"/>
              <a:gd name="adj2" fmla="val 48458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zh-HK" altLang="en-US"/>
          </a:p>
        </p:txBody>
      </p:sp>
      <p:cxnSp>
        <p:nvCxnSpPr>
          <p:cNvPr id="131173" name="AutoShape 154"/>
          <p:cNvCxnSpPr>
            <a:cxnSpLocks noChangeShapeType="1"/>
          </p:cNvCxnSpPr>
          <p:nvPr/>
        </p:nvCxnSpPr>
        <p:spPr bwMode="auto">
          <a:xfrm rot="16200000" flipH="1">
            <a:off x="3456784" y="2624143"/>
            <a:ext cx="1587" cy="2517775"/>
          </a:xfrm>
          <a:prstGeom prst="bentConnector3">
            <a:avLst>
              <a:gd name="adj1" fmla="val 14400005"/>
            </a:avLst>
          </a:prstGeom>
          <a:noFill/>
          <a:ln w="28575">
            <a:solidFill>
              <a:srgbClr val="008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1174" name="AutoShape 155"/>
          <p:cNvCxnSpPr>
            <a:cxnSpLocks noChangeShapeType="1"/>
          </p:cNvCxnSpPr>
          <p:nvPr/>
        </p:nvCxnSpPr>
        <p:spPr bwMode="auto">
          <a:xfrm rot="16200000" flipH="1">
            <a:off x="4696622" y="1385893"/>
            <a:ext cx="1587" cy="4997450"/>
          </a:xfrm>
          <a:prstGeom prst="bentConnector3">
            <a:avLst>
              <a:gd name="adj1" fmla="val 14500005"/>
            </a:avLst>
          </a:prstGeom>
          <a:noFill/>
          <a:ln w="28575">
            <a:solidFill>
              <a:srgbClr val="008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1175" name="AutoShape 156"/>
          <p:cNvCxnSpPr>
            <a:cxnSpLocks noChangeShapeType="1"/>
          </p:cNvCxnSpPr>
          <p:nvPr/>
        </p:nvCxnSpPr>
        <p:spPr bwMode="auto">
          <a:xfrm rot="16200000" flipH="1">
            <a:off x="4076686" y="2628905"/>
            <a:ext cx="1587" cy="2505075"/>
          </a:xfrm>
          <a:prstGeom prst="bentConnector3">
            <a:avLst>
              <a:gd name="adj1" fmla="val 40602079"/>
            </a:avLst>
          </a:prstGeom>
          <a:noFill/>
          <a:ln w="2857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1176" name="AutoShape 157"/>
          <p:cNvCxnSpPr>
            <a:cxnSpLocks noChangeShapeType="1"/>
          </p:cNvCxnSpPr>
          <p:nvPr/>
        </p:nvCxnSpPr>
        <p:spPr bwMode="auto">
          <a:xfrm rot="16200000" flipH="1">
            <a:off x="5344798" y="1358113"/>
            <a:ext cx="1587" cy="5056187"/>
          </a:xfrm>
          <a:prstGeom prst="bentConnector3">
            <a:avLst>
              <a:gd name="adj1" fmla="val 40802079"/>
            </a:avLst>
          </a:prstGeom>
          <a:noFill/>
          <a:ln w="2857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5024194" y="1648986"/>
            <a:ext cx="502911" cy="341144"/>
          </a:xfrm>
          <a:prstGeom prst="straightConnector1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5105868" y="1436689"/>
            <a:ext cx="1725148" cy="213639"/>
          </a:xfrm>
          <a:prstGeom prst="straightConnector1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9C003674-14E4-48C5-8CE1-0E0E9B16E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30DF6-0ED1-49C0-BFC4-40F5E370D17F}" type="slidenum">
              <a:rPr lang="en-US" altLang="zh-TW" smtClean="0"/>
              <a:pPr>
                <a:defRPr/>
              </a:pPr>
              <a:t>35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90137995"/>
      </p:ext>
    </p:extLst>
  </p:cSld>
  <p:clrMapOvr>
    <a:masterClrMapping/>
  </p:clrMapOvr>
  <p:transition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95"/>
          <p:cNvSpPr>
            <a:spLocks noGrp="1" noChangeArrowheads="1"/>
          </p:cNvSpPr>
          <p:nvPr>
            <p:ph type="title"/>
          </p:nvPr>
        </p:nvSpPr>
        <p:spPr>
          <a:xfrm>
            <a:off x="2379095" y="198438"/>
            <a:ext cx="4437001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連結資料表或檢視表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460" y="1268712"/>
            <a:ext cx="8191092" cy="5040672"/>
          </a:xfrm>
          <a:prstGeom prst="rect">
            <a:avLst/>
          </a:prstGeom>
        </p:spPr>
      </p:pic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47DDFBF-CC08-444D-93FD-37924D98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30DF6-0ED1-49C0-BFC4-40F5E370D17F}" type="slidenum">
              <a:rPr lang="en-US" altLang="zh-TW" smtClean="0"/>
              <a:pPr>
                <a:defRPr/>
              </a:pPr>
              <a:t>36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56495209"/>
      </p:ext>
    </p:extLst>
  </p:cSld>
  <p:clrMapOvr>
    <a:masterClrMapping/>
  </p:clrMapOvr>
  <p:transition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508" y="188568"/>
            <a:ext cx="5090329" cy="762000"/>
          </a:xfrm>
        </p:spPr>
        <p:txBody>
          <a:bodyPr/>
          <a:lstStyle/>
          <a:p>
            <a:br>
              <a:rPr lang="en-US" altLang="zh-HK" dirty="0"/>
            </a:br>
            <a:br>
              <a:rPr lang="en-US" altLang="zh-HK" dirty="0"/>
            </a:br>
            <a:br>
              <a:rPr lang="en-US" altLang="zh-HK" dirty="0"/>
            </a:br>
            <a:r>
              <a:rPr lang="en-US" altLang="zh-HK" dirty="0"/>
              <a:t>	</a:t>
            </a:r>
            <a:br>
              <a:rPr lang="en-US" altLang="zh-HK" dirty="0"/>
            </a:br>
            <a:br>
              <a:rPr lang="en-US" altLang="zh-HK" dirty="0"/>
            </a:br>
            <a:br>
              <a:rPr lang="en-US" altLang="zh-HK" dirty="0"/>
            </a:br>
            <a:br>
              <a:rPr lang="en-US" altLang="zh-HK" dirty="0"/>
            </a:br>
            <a:br>
              <a:rPr lang="en-US" altLang="zh-HK" dirty="0"/>
            </a:br>
            <a:br>
              <a:rPr lang="en-US" altLang="zh-HK" dirty="0"/>
            </a:br>
            <a:br>
              <a:rPr lang="en-US" altLang="zh-HK" dirty="0"/>
            </a:br>
            <a:br>
              <a:rPr lang="zh-HK" altLang="en-US" dirty="0"/>
            </a:b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連結資料表或檢視表</a:t>
            </a:r>
            <a:endParaRPr lang="zh-HK" altLang="en-US" sz="32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1550" y="1192213"/>
            <a:ext cx="7634954" cy="4889500"/>
          </a:xfrm>
        </p:spPr>
        <p:txBody>
          <a:bodyPr/>
          <a:lstStyle/>
          <a:p>
            <a:pPr lvl="0"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sz="2800" dirty="0">
                <a:solidFill>
                  <a:srgbClr val="3333CC"/>
                </a:solidFill>
                <a:latin typeface="新細明體" pitchFamily="18" charset="-120"/>
                <a:ea typeface="新細明體" pitchFamily="18" charset="-120"/>
              </a:rPr>
              <a:t>從某一個資料表或檢視表連結資料錄到另一個資料表或檢視表，資料錄通常會是以下三種關係類型的其中之一：</a:t>
            </a:r>
          </a:p>
          <a:p>
            <a:pPr lvl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zh-TW" altLang="en-US" sz="2600" dirty="0">
                <a:solidFill>
                  <a:srgbClr val="000000"/>
                </a:solidFill>
                <a:latin typeface="新細明體" pitchFamily="18" charset="-120"/>
                <a:ea typeface="新細明體" pitchFamily="18" charset="-120"/>
                <a:cs typeface="+mn-cs"/>
              </a:rPr>
              <a:t>一對一關係</a:t>
            </a:r>
            <a:r>
              <a:rPr lang="en-US" altLang="zh-TW" sz="2600" dirty="0">
                <a:solidFill>
                  <a:srgbClr val="000000"/>
                </a:solidFill>
                <a:latin typeface="新細明體" pitchFamily="18" charset="-120"/>
                <a:ea typeface="新細明體" pitchFamily="18" charset="-120"/>
                <a:cs typeface="+mn-cs"/>
              </a:rPr>
              <a:t>(One-to-One)</a:t>
            </a:r>
            <a:endParaRPr lang="zh-TW" altLang="en-US" sz="2600" dirty="0">
              <a:solidFill>
                <a:schemeClr val="tx1"/>
              </a:solidFill>
              <a:latin typeface="新細明體" pitchFamily="18" charset="-120"/>
              <a:ea typeface="新細明體" pitchFamily="18" charset="-120"/>
            </a:endParaRPr>
          </a:p>
          <a:p>
            <a:pPr lvl="2">
              <a:buSzPct val="80000"/>
            </a:pPr>
            <a:r>
              <a:rPr lang="zh-TW" altLang="en-US" sz="2400" dirty="0">
                <a:solidFill>
                  <a:srgbClr val="3333CC"/>
                </a:solidFill>
                <a:latin typeface="新細明體" pitchFamily="18" charset="-120"/>
                <a:ea typeface="新細明體" pitchFamily="18" charset="-120"/>
              </a:rPr>
              <a:t>例如：每一位學生只可配一張照片</a:t>
            </a:r>
          </a:p>
          <a:p>
            <a:pPr lvl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zh-HK" altLang="en-US" sz="2600" dirty="0">
                <a:solidFill>
                  <a:schemeClr val="tx1"/>
                </a:solidFill>
                <a:latin typeface="新細明體" pitchFamily="18" charset="-120"/>
                <a:ea typeface="新細明體" pitchFamily="18" charset="-120"/>
              </a:rPr>
              <a:t>一對</a:t>
            </a:r>
            <a:r>
              <a:rPr lang="zh-TW" altLang="en-US" sz="2600" dirty="0">
                <a:solidFill>
                  <a:schemeClr val="tx1"/>
                </a:solidFill>
                <a:latin typeface="新細明體" pitchFamily="18" charset="-120"/>
                <a:ea typeface="新細明體" pitchFamily="18" charset="-120"/>
              </a:rPr>
              <a:t>多</a:t>
            </a:r>
            <a:r>
              <a:rPr lang="zh-HK" altLang="en-US" sz="2600" dirty="0">
                <a:solidFill>
                  <a:schemeClr val="tx1"/>
                </a:solidFill>
                <a:latin typeface="新細明體" pitchFamily="18" charset="-120"/>
                <a:ea typeface="新細明體" pitchFamily="18" charset="-120"/>
              </a:rPr>
              <a:t>關係</a:t>
            </a:r>
            <a:r>
              <a:rPr lang="en-US" altLang="zh-HK" sz="2600" dirty="0">
                <a:solidFill>
                  <a:schemeClr val="tx1"/>
                </a:solidFill>
                <a:latin typeface="新細明體" pitchFamily="18" charset="-120"/>
                <a:ea typeface="新細明體" pitchFamily="18" charset="-120"/>
              </a:rPr>
              <a:t>(</a:t>
            </a:r>
            <a:r>
              <a:rPr lang="en-US" altLang="zh-TW" sz="2600" dirty="0">
                <a:solidFill>
                  <a:schemeClr val="tx1"/>
                </a:solidFill>
                <a:latin typeface="新細明體" pitchFamily="18" charset="-120"/>
                <a:ea typeface="新細明體" pitchFamily="18" charset="-120"/>
              </a:rPr>
              <a:t>One-to-Many)</a:t>
            </a:r>
            <a:endParaRPr lang="zh-TW" altLang="en-US" sz="2600" dirty="0">
              <a:solidFill>
                <a:schemeClr val="tx1"/>
              </a:solidFill>
              <a:latin typeface="新細明體" pitchFamily="18" charset="-120"/>
              <a:ea typeface="新細明體" pitchFamily="18" charset="-120"/>
            </a:endParaRPr>
          </a:p>
          <a:p>
            <a:pPr lvl="2">
              <a:buSzPct val="80000"/>
            </a:pPr>
            <a:r>
              <a:rPr lang="zh-TW" altLang="en-US" sz="2400" dirty="0">
                <a:solidFill>
                  <a:srgbClr val="3333CC"/>
                </a:solidFill>
                <a:latin typeface="新細明體" pitchFamily="18" charset="-120"/>
                <a:ea typeface="新細明體" pitchFamily="18" charset="-120"/>
              </a:rPr>
              <a:t>例如：一位學生可配多個監護人</a:t>
            </a:r>
          </a:p>
          <a:p>
            <a:pPr lvl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zh-TW" altLang="en-US" sz="2600" dirty="0">
                <a:solidFill>
                  <a:srgbClr val="000000"/>
                </a:solidFill>
                <a:latin typeface="新細明體" pitchFamily="18" charset="-120"/>
                <a:ea typeface="新細明體" pitchFamily="18" charset="-120"/>
              </a:rPr>
              <a:t>多</a:t>
            </a:r>
            <a:r>
              <a:rPr lang="zh-HK" altLang="en-US" sz="2600" dirty="0">
                <a:solidFill>
                  <a:srgbClr val="000000"/>
                </a:solidFill>
                <a:latin typeface="新細明體" pitchFamily="18" charset="-120"/>
                <a:ea typeface="新細明體" pitchFamily="18" charset="-120"/>
              </a:rPr>
              <a:t>對</a:t>
            </a:r>
            <a:r>
              <a:rPr lang="zh-TW" altLang="en-US" sz="2600" dirty="0">
                <a:solidFill>
                  <a:srgbClr val="000000"/>
                </a:solidFill>
                <a:latin typeface="新細明體" pitchFamily="18" charset="-120"/>
                <a:ea typeface="新細明體" pitchFamily="18" charset="-120"/>
              </a:rPr>
              <a:t>多</a:t>
            </a:r>
            <a:r>
              <a:rPr lang="zh-HK" altLang="en-US" sz="2600" dirty="0">
                <a:solidFill>
                  <a:srgbClr val="000000"/>
                </a:solidFill>
                <a:latin typeface="新細明體" pitchFamily="18" charset="-120"/>
                <a:ea typeface="新細明體" pitchFamily="18" charset="-120"/>
              </a:rPr>
              <a:t>關係</a:t>
            </a:r>
            <a:r>
              <a:rPr lang="en-US" altLang="zh-HK" sz="2600" dirty="0">
                <a:solidFill>
                  <a:srgbClr val="000000"/>
                </a:solidFill>
                <a:latin typeface="新細明體" pitchFamily="18" charset="-120"/>
                <a:ea typeface="新細明體" pitchFamily="18" charset="-120"/>
              </a:rPr>
              <a:t>(</a:t>
            </a:r>
            <a:r>
              <a:rPr lang="en-US" altLang="zh-TW" sz="2600" dirty="0">
                <a:solidFill>
                  <a:srgbClr val="000000"/>
                </a:solidFill>
                <a:latin typeface="新細明體" pitchFamily="18" charset="-120"/>
                <a:ea typeface="新細明體" pitchFamily="18" charset="-120"/>
              </a:rPr>
              <a:t>Many-to-Many)</a:t>
            </a:r>
            <a:endParaRPr lang="zh-TW" altLang="en-US" sz="2600" dirty="0">
              <a:solidFill>
                <a:schemeClr val="tx1"/>
              </a:solidFill>
              <a:latin typeface="新細明體" pitchFamily="18" charset="-120"/>
              <a:ea typeface="新細明體" pitchFamily="18" charset="-120"/>
            </a:endParaRPr>
          </a:p>
          <a:p>
            <a:pPr lvl="2">
              <a:buSzPct val="80000"/>
            </a:pPr>
            <a:r>
              <a:rPr lang="zh-TW" altLang="en-US" sz="2400" dirty="0">
                <a:solidFill>
                  <a:srgbClr val="3333CC"/>
                </a:solidFill>
                <a:latin typeface="新細明體" pitchFamily="18" charset="-120"/>
                <a:ea typeface="新細明體" pitchFamily="18" charset="-120"/>
              </a:rPr>
              <a:t>例如：一位學生可參與多個活動；</a:t>
            </a:r>
            <a:endParaRPr lang="en-US" altLang="zh-TW" sz="2400" dirty="0">
              <a:solidFill>
                <a:srgbClr val="3333CC"/>
              </a:solidFill>
              <a:latin typeface="新細明體" pitchFamily="18" charset="-120"/>
              <a:ea typeface="新細明體" pitchFamily="18" charset="-120"/>
            </a:endParaRPr>
          </a:p>
          <a:p>
            <a:pPr marL="914400" lvl="2" indent="0">
              <a:buSzPct val="80000"/>
              <a:buNone/>
            </a:pPr>
            <a:r>
              <a:rPr lang="en-US" altLang="zh-TW" dirty="0">
                <a:solidFill>
                  <a:srgbClr val="3333CC"/>
                </a:solidFill>
                <a:latin typeface="新細明體" pitchFamily="18" charset="-120"/>
                <a:ea typeface="新細明體" pitchFamily="18" charset="-120"/>
              </a:rPr>
              <a:t>	</a:t>
            </a:r>
            <a:r>
              <a:rPr lang="zh-TW" altLang="en-US" dirty="0">
                <a:solidFill>
                  <a:srgbClr val="3333CC"/>
                </a:solidFill>
                <a:latin typeface="新細明體" pitchFamily="18" charset="-120"/>
                <a:ea typeface="新細明體" pitchFamily="18" charset="-120"/>
              </a:rPr>
              <a:t>    </a:t>
            </a:r>
            <a:r>
              <a:rPr lang="zh-TW" altLang="en-US" sz="2400" dirty="0">
                <a:solidFill>
                  <a:srgbClr val="3333CC"/>
                </a:solidFill>
                <a:latin typeface="新細明體" pitchFamily="18" charset="-120"/>
                <a:ea typeface="新細明體" pitchFamily="18" charset="-120"/>
              </a:rPr>
              <a:t>而一個活動亦可多於一個學生參與</a:t>
            </a:r>
          </a:p>
          <a:p>
            <a:endParaRPr lang="zh-HK" altLang="en-US" dirty="0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3C2D92EB-52E4-4473-BF6E-4FDDF9685D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783927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15496" y="198438"/>
            <a:ext cx="2546749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製成品</a:t>
            </a:r>
            <a:endParaRPr lang="zh-TW" altLang="en-GB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grpSp>
        <p:nvGrpSpPr>
          <p:cNvPr id="134147" name="Group 87"/>
          <p:cNvGrpSpPr>
            <a:grpSpLocks/>
          </p:cNvGrpSpPr>
          <p:nvPr/>
        </p:nvGrpSpPr>
        <p:grpSpPr bwMode="auto">
          <a:xfrm>
            <a:off x="5105687" y="2145295"/>
            <a:ext cx="969963" cy="1875511"/>
            <a:chOff x="2029" y="1379"/>
            <a:chExt cx="611" cy="1235"/>
          </a:xfrm>
        </p:grpSpPr>
        <p:pic>
          <p:nvPicPr>
            <p:cNvPr id="134149" name="Picture 85" descr="Z0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9" y="1379"/>
              <a:ext cx="611" cy="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4150" name="Picture 86" descr="Z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9" y="2047"/>
              <a:ext cx="567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群組 3"/>
          <p:cNvGrpSpPr/>
          <p:nvPr/>
        </p:nvGrpSpPr>
        <p:grpSpPr>
          <a:xfrm>
            <a:off x="2045460" y="1178700"/>
            <a:ext cx="8101080" cy="5130684"/>
            <a:chOff x="521460" y="1178700"/>
            <a:chExt cx="8101080" cy="513068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460" y="1178700"/>
              <a:ext cx="8101080" cy="5130684"/>
            </a:xfrm>
            <a:prstGeom prst="rect">
              <a:avLst/>
            </a:prstGeom>
          </p:spPr>
        </p:pic>
        <p:pic>
          <p:nvPicPr>
            <p:cNvPr id="8" name="Picture 104" descr="att_m_wd_presen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9578" y="2173072"/>
              <a:ext cx="1022221" cy="895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6" descr="att_f_wd_present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9578" y="3111837"/>
              <a:ext cx="1022221" cy="895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493D0928-F940-4310-BFA3-29C3CC04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30DF6-0ED1-49C0-BFC4-40F5E370D17F}" type="slidenum">
              <a:rPr lang="en-US" altLang="zh-TW" smtClean="0"/>
              <a:pPr>
                <a:defRPr/>
              </a:pPr>
              <a:t>38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728464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11626" y="2258844"/>
            <a:ext cx="9144000" cy="2340312"/>
          </a:xfrm>
        </p:spPr>
        <p:txBody>
          <a:bodyPr anchor="ctr"/>
          <a:lstStyle/>
          <a:p>
            <a:pPr algn="ctr" eaLnBrk="1" hangingPunct="1"/>
            <a:r>
              <a:rPr lang="zh-TW" altLang="en-US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練習 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三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)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</a:br>
            <a:r>
              <a:rPr lang="zh-TW" altLang="en-US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  <a:t>連結資料表或檢視表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itchFamily="65" charset="-120"/>
                <a:ea typeface="標楷體" pitchFamily="65" charset="-120"/>
              </a:rPr>
            </a:br>
            <a:r>
              <a:rPr lang="zh-TW" altLang="en-US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設定不同資料表或檢視表之間的關連</a:t>
            </a:r>
            <a:endParaRPr lang="zh-TW" altLang="en-GB" dirty="0">
              <a:solidFill>
                <a:schemeClr val="folHlink"/>
              </a:solidFill>
              <a:effectLst/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4376823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1" name="Rectangle 3"/>
          <p:cNvSpPr>
            <a:spLocks noGrp="1" noChangeArrowheads="1"/>
          </p:cNvSpPr>
          <p:nvPr>
            <p:ph idx="1"/>
          </p:nvPr>
        </p:nvSpPr>
        <p:spPr>
          <a:xfrm>
            <a:off x="2025462" y="1358724"/>
            <a:ext cx="8117239" cy="5220696"/>
          </a:xfrm>
          <a:extLst/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Clr>
                <a:schemeClr val="folHlink"/>
              </a:buClr>
              <a:buSzTx/>
              <a:buNone/>
            </a:pPr>
            <a:r>
              <a:rPr lang="en-US" altLang="zh-TW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1.</a:t>
            </a:r>
            <a:r>
              <a:rPr lang="zh-TW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  參考 </a:t>
            </a:r>
            <a:r>
              <a:rPr lang="en-US" altLang="zh-TW" sz="2800" dirty="0" err="1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CloudSAMS</a:t>
            </a:r>
            <a:r>
              <a:rPr lang="en-US" altLang="zh-TW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資料結構，建立 </a:t>
            </a:r>
            <a:r>
              <a:rPr lang="en-US" altLang="zh-TW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Crystal Reports </a:t>
            </a:r>
            <a:r>
              <a:rPr lang="zh-TW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範本</a:t>
            </a:r>
            <a:endParaRPr lang="en-US" altLang="zh-TW" sz="2800" dirty="0">
              <a:solidFill>
                <a:schemeClr val="folHlink"/>
              </a:solidFill>
              <a:latin typeface="新細明體" pitchFamily="18" charset="-120"/>
              <a:ea typeface="新細明體" pitchFamily="18" charset="-120"/>
            </a:endParaRPr>
          </a:p>
          <a:p>
            <a:pPr marL="0" indent="0">
              <a:lnSpc>
                <a:spcPct val="150000"/>
              </a:lnSpc>
              <a:buClr>
                <a:schemeClr val="folHlink"/>
              </a:buClr>
              <a:buSzTx/>
              <a:buNone/>
            </a:pPr>
            <a:r>
              <a:rPr lang="en-US" altLang="zh-TW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2.</a:t>
            </a:r>
            <a:r>
              <a:rPr lang="zh-TW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HK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用 </a:t>
            </a:r>
            <a:r>
              <a:rPr lang="en-US" altLang="zh-HK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Add Command</a:t>
            </a:r>
            <a:r>
              <a:rPr lang="en-US" altLang="zh-TW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(SQL)</a:t>
            </a:r>
            <a:r>
              <a:rPr lang="zh-TW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去提取資料 </a:t>
            </a:r>
            <a:r>
              <a:rPr lang="en-US" altLang="zh-TW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-</a:t>
            </a:r>
            <a:r>
              <a:rPr lang="zh-TW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練習 </a:t>
            </a:r>
            <a:r>
              <a:rPr lang="en-US" altLang="zh-TW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(</a:t>
            </a:r>
            <a:r>
              <a:rPr lang="zh-TW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一</a:t>
            </a:r>
            <a:r>
              <a:rPr lang="en-US" altLang="zh-TW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)</a:t>
            </a:r>
          </a:p>
          <a:p>
            <a:pPr marL="0" indent="0">
              <a:lnSpc>
                <a:spcPct val="150000"/>
              </a:lnSpc>
              <a:buClr>
                <a:srgbClr val="3333CC"/>
              </a:buClr>
              <a:buSzTx/>
              <a:buNone/>
            </a:pPr>
            <a:r>
              <a:rPr lang="en-US" altLang="zh-TW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3.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  為報表加入特定的參數 </a:t>
            </a:r>
            <a:r>
              <a:rPr lang="en-US" altLang="zh-TW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-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練習 </a:t>
            </a:r>
            <a:r>
              <a:rPr lang="en-US" altLang="zh-TW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二</a:t>
            </a:r>
            <a:r>
              <a:rPr lang="en-US" altLang="zh-TW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  <a:endParaRPr lang="zh-TW" altLang="en-US" sz="2800" dirty="0">
              <a:solidFill>
                <a:srgbClr val="3333CC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marL="514350" indent="-514350">
              <a:lnSpc>
                <a:spcPct val="160000"/>
              </a:lnSpc>
              <a:buClr>
                <a:schemeClr val="folHlink"/>
              </a:buClr>
              <a:buSzTx/>
              <a:buAutoNum type="arabicPeriod" startAt="4"/>
            </a:pPr>
            <a:r>
              <a:rPr lang="zh-HK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連結資料表</a:t>
            </a:r>
            <a:r>
              <a:rPr lang="zh-TW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或檢視表 </a:t>
            </a:r>
            <a:r>
              <a:rPr lang="en-US" altLang="zh-TW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-</a:t>
            </a:r>
            <a:r>
              <a:rPr lang="zh-TW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練習 </a:t>
            </a:r>
            <a:r>
              <a:rPr lang="en-US" altLang="zh-TW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三</a:t>
            </a:r>
            <a:r>
              <a:rPr lang="en-US" altLang="zh-TW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</a:p>
          <a:p>
            <a:pPr marL="514350" indent="-514350">
              <a:lnSpc>
                <a:spcPct val="160000"/>
              </a:lnSpc>
              <a:buClr>
                <a:schemeClr val="folHlink"/>
              </a:buClr>
              <a:buSzTx/>
              <a:buFont typeface="Wingdings" pitchFamily="2" charset="2"/>
              <a:buAutoNum type="arabicPeriod" startAt="4"/>
            </a:pPr>
            <a:r>
              <a:rPr lang="zh-HK" altLang="en-US" sz="28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子報表</a:t>
            </a:r>
          </a:p>
          <a:p>
            <a:pPr lvl="2" indent="-342900">
              <a:lnSpc>
                <a:spcPct val="150000"/>
              </a:lnSpc>
              <a:buClr>
                <a:schemeClr val="folHlink"/>
              </a:buClr>
              <a:buSzTx/>
              <a:buFont typeface="Wingdings" panose="05000000000000000000" pitchFamily="2" charset="2"/>
              <a:buChar char="Ø"/>
            </a:pP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用子報表去精簡報表內容的顯示  </a:t>
            </a:r>
            <a:r>
              <a:rPr lang="en-US" altLang="zh-TW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-</a:t>
            </a: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練習 </a:t>
            </a:r>
            <a:r>
              <a:rPr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四</a:t>
            </a:r>
            <a:r>
              <a:rPr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</a:p>
          <a:p>
            <a:pPr lvl="2" indent="-342900">
              <a:lnSpc>
                <a:spcPct val="150000"/>
              </a:lnSpc>
              <a:buClr>
                <a:schemeClr val="folHlink"/>
              </a:buClr>
              <a:buSzTx/>
              <a:buFont typeface="Wingdings" panose="05000000000000000000" pitchFamily="2" charset="2"/>
              <a:buChar char="Ø"/>
            </a:pP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在成績表 </a:t>
            </a:r>
            <a:r>
              <a:rPr lang="en-US" altLang="zh-TW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M </a:t>
            </a: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內修改「 列印分數</a:t>
            </a:r>
            <a:r>
              <a:rPr lang="en-US" altLang="zh-TW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/</a:t>
            </a: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等級」子報表 </a:t>
            </a:r>
            <a:r>
              <a:rPr lang="en-US" altLang="zh-TW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-</a:t>
            </a: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練習 </a:t>
            </a:r>
            <a:r>
              <a:rPr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五</a:t>
            </a:r>
            <a:r>
              <a:rPr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  <a:endParaRPr lang="zh-TW" altLang="en-US" sz="2400" dirty="0">
              <a:solidFill>
                <a:schemeClr val="folHlink"/>
              </a:solidFill>
              <a:latin typeface="新細明體" pitchFamily="18" charset="-120"/>
              <a:ea typeface="新細明體" pitchFamily="18" charset="-120"/>
            </a:endParaRPr>
          </a:p>
          <a:p>
            <a:pPr lvl="2" indent="-342900">
              <a:lnSpc>
                <a:spcPct val="150000"/>
              </a:lnSpc>
              <a:buClr>
                <a:schemeClr val="folHlink"/>
              </a:buClr>
              <a:buSzTx/>
              <a:buFont typeface="Wingdings" panose="05000000000000000000" pitchFamily="2" charset="2"/>
              <a:buChar char="Ø"/>
            </a:pP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在成績表 </a:t>
            </a:r>
            <a:r>
              <a:rPr lang="en-US" altLang="zh-TW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M </a:t>
            </a: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內修改「科目名稱」 </a:t>
            </a:r>
            <a:r>
              <a:rPr lang="en-US" altLang="zh-TW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-</a:t>
            </a: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練習 </a:t>
            </a:r>
            <a:r>
              <a:rPr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六</a:t>
            </a:r>
            <a:r>
              <a:rPr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</a:p>
          <a:p>
            <a:pPr lvl="2" indent="-342900">
              <a:lnSpc>
                <a:spcPct val="150000"/>
              </a:lnSpc>
              <a:buClr>
                <a:schemeClr val="folHlink"/>
              </a:buClr>
              <a:buSzTx/>
              <a:buFont typeface="Wingdings" panose="05000000000000000000" pitchFamily="2" charset="2"/>
              <a:buChar char="Ø"/>
            </a:pP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加入「獎懲資料」預製子報表 </a:t>
            </a:r>
            <a:r>
              <a:rPr lang="en-US" altLang="zh-TW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-</a:t>
            </a:r>
            <a:r>
              <a:rPr lang="zh-TW" altLang="en-US" sz="2400" dirty="0">
                <a:solidFill>
                  <a:schemeClr val="folHlink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練習 </a:t>
            </a:r>
            <a:r>
              <a:rPr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七</a:t>
            </a:r>
            <a:r>
              <a:rPr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 (</a:t>
            </a:r>
            <a:r>
              <a:rPr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自學部份</a:t>
            </a:r>
            <a:r>
              <a:rPr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</a:p>
          <a:p>
            <a:pPr lvl="2" indent="-342900">
              <a:lnSpc>
                <a:spcPct val="150000"/>
              </a:lnSpc>
              <a:buClr>
                <a:schemeClr val="folHlink"/>
              </a:buClr>
              <a:buSzTx/>
              <a:buFont typeface="Wingdings" panose="05000000000000000000" pitchFamily="2" charset="2"/>
              <a:buChar char="Ø"/>
            </a:pPr>
            <a:endParaRPr lang="zh-TW" altLang="en-US" sz="2800" dirty="0">
              <a:solidFill>
                <a:srgbClr val="3333CC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4451" name="Text Box 4"/>
          <p:cNvSpPr txBox="1">
            <a:spLocks noChangeArrowheads="1"/>
          </p:cNvSpPr>
          <p:nvPr/>
        </p:nvSpPr>
        <p:spPr bwMode="auto">
          <a:xfrm>
            <a:off x="2030413" y="371475"/>
            <a:ext cx="2216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/>
            <a:r>
              <a:rPr lang="zh-TW" altLang="en-US" sz="3200" dirty="0">
                <a:solidFill>
                  <a:schemeClr val="folHlink"/>
                </a:solidFill>
              </a:rPr>
              <a:t>工作坊內容</a:t>
            </a:r>
            <a:endParaRPr lang="zh-TW" altLang="en-GB" sz="3200" dirty="0">
              <a:solidFill>
                <a:schemeClr val="folHlink"/>
              </a:solidFill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1F269B6E-1618-40F3-8F8C-53BF31B63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gray">
          <a:xfrm>
            <a:off x="2225484" y="1088689"/>
            <a:ext cx="7921056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80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子報表</a:t>
            </a:r>
          </a:p>
          <a:p>
            <a:pPr>
              <a:spcBef>
                <a:spcPct val="0"/>
              </a:spcBef>
              <a:buClrTx/>
              <a:buSzTx/>
            </a:pPr>
            <a:r>
              <a:rPr kumimoji="1" lang="zh-TW" altLang="en-US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用子報表去精簡報表內容的顯示</a:t>
            </a:r>
            <a:endParaRPr kumimoji="1" lang="en-US" altLang="zh-TW" sz="6600" dirty="0">
              <a:solidFill>
                <a:srgbClr val="3333CC"/>
              </a:solidFill>
              <a:latin typeface="Times New Roman" pitchFamily="18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76374732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857" y="1178700"/>
            <a:ext cx="7114286" cy="5130685"/>
          </a:xfrm>
          <a:prstGeom prst="rect">
            <a:avLst/>
          </a:prstGeom>
        </p:spPr>
      </p:pic>
      <p:sp>
        <p:nvSpPr>
          <p:cNvPr id="140290" name="Rectangle 7"/>
          <p:cNvSpPr>
            <a:spLocks noChangeArrowheads="1"/>
          </p:cNvSpPr>
          <p:nvPr/>
        </p:nvSpPr>
        <p:spPr bwMode="auto">
          <a:xfrm>
            <a:off x="2263958" y="198438"/>
            <a:ext cx="68024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直接連結學生、監護人資料表</a:t>
            </a:r>
            <a:endParaRPr lang="zh-TW" altLang="en-GB" sz="32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9242" name="Text Box 10"/>
          <p:cNvSpPr txBox="1">
            <a:spLocks noChangeArrowheads="1"/>
          </p:cNvSpPr>
          <p:nvPr/>
        </p:nvSpPr>
        <p:spPr bwMode="auto">
          <a:xfrm>
            <a:off x="6905626" y="2978150"/>
            <a:ext cx="3600480" cy="1631216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lnSpc>
                <a:spcPts val="3000"/>
              </a:lnSpc>
              <a:spcBef>
                <a:spcPct val="50000"/>
              </a:spcBef>
              <a:buClr>
                <a:srgbClr val="FFFFFF"/>
              </a:buClr>
            </a:pPr>
            <a:r>
              <a:rPr kumimoji="1" lang="zh-TW" altLang="en-US" sz="2400" dirty="0">
                <a:solidFill>
                  <a:srgbClr val="000000"/>
                </a:solidFill>
                <a:latin typeface="Times New Roman" pitchFamily="18" charset="0"/>
              </a:rPr>
              <a:t>若直接連結兩個資料表，列印出來的紀錄數目可能是兩者紀錄數目的積。                                       如何可精簡報表內容？</a:t>
            </a:r>
            <a:endParaRPr kumimoji="1" lang="zh-TW" altLang="en-US" sz="2400" dirty="0">
              <a:solidFill>
                <a:srgbClr val="3333CC"/>
              </a:solidFill>
              <a:latin typeface="Times New Roman" pitchFamily="18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765556" y="1718772"/>
            <a:ext cx="4140069" cy="2250301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zh-HK" altLang="en-US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763358" y="4059084"/>
            <a:ext cx="4142268" cy="1530204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zh-HK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91EFB29-65BA-42C1-8690-67B10BA92983}"/>
              </a:ext>
            </a:extLst>
          </p:cNvPr>
          <p:cNvSpPr/>
          <p:nvPr/>
        </p:nvSpPr>
        <p:spPr>
          <a:xfrm>
            <a:off x="11406708" y="6442870"/>
            <a:ext cx="486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B3C8E2D-E91C-4BBB-B7BA-C2875630DAEF}" type="slidenum">
              <a:rPr lang="en-US" altLang="zh-HK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3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42" grpId="0" animBg="1"/>
      <p:bldP spid="2" grpId="0" animBg="1"/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2044700" y="1268413"/>
            <a:ext cx="8191500" cy="4591050"/>
          </a:xfrm>
          <a:prstGeom prst="rect">
            <a:avLst/>
          </a:prstGeom>
          <a:solidFill>
            <a:srgbClr val="FFDE53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zh-HK" altLang="en-US"/>
          </a:p>
        </p:txBody>
      </p:sp>
      <p:pic>
        <p:nvPicPr>
          <p:cNvPr id="143363" name="Picture 5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675" y="4149725"/>
            <a:ext cx="1474788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4" name="AutoShape 11"/>
          <p:cNvSpPr>
            <a:spLocks noChangeArrowheads="1"/>
          </p:cNvSpPr>
          <p:nvPr/>
        </p:nvSpPr>
        <p:spPr bwMode="auto">
          <a:xfrm>
            <a:off x="2225675" y="1808163"/>
            <a:ext cx="503238" cy="647700"/>
          </a:xfrm>
          <a:prstGeom prst="flowChartMagneticDisk">
            <a:avLst/>
          </a:prstGeom>
          <a:solidFill>
            <a:schemeClr val="accent2"/>
          </a:solidFill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zh-HK" altLang="en-US"/>
          </a:p>
        </p:txBody>
      </p:sp>
      <p:sp>
        <p:nvSpPr>
          <p:cNvPr id="143365" name="Text Box 12"/>
          <p:cNvSpPr txBox="1">
            <a:spLocks noChangeArrowheads="1"/>
          </p:cNvSpPr>
          <p:nvPr/>
        </p:nvSpPr>
        <p:spPr bwMode="auto">
          <a:xfrm>
            <a:off x="2855913" y="1719264"/>
            <a:ext cx="35798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>
                <a:solidFill>
                  <a:srgbClr val="3333CC"/>
                </a:solidFill>
                <a:latin typeface="Arial" charset="0"/>
              </a:rPr>
              <a:t>VW_STU_LATESTSTUDENT</a:t>
            </a:r>
            <a:br>
              <a:rPr kumimoji="1" lang="en-US" altLang="zh-TW">
                <a:solidFill>
                  <a:srgbClr val="3333CC"/>
                </a:solidFill>
                <a:latin typeface="Arial" charset="0"/>
              </a:rPr>
            </a:br>
            <a:r>
              <a:rPr kumimoji="1" lang="en-US" altLang="zh-TW">
                <a:solidFill>
                  <a:srgbClr val="3333CC"/>
                </a:solidFill>
                <a:latin typeface="Arial" charset="0"/>
              </a:rPr>
              <a:t>TB_STU_PHOTO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>
                <a:solidFill>
                  <a:srgbClr val="3333CC"/>
                </a:solidFill>
                <a:latin typeface="Arial" charset="0"/>
              </a:rPr>
              <a:t>TB_HSE_COMMON</a:t>
            </a:r>
          </a:p>
        </p:txBody>
      </p:sp>
      <p:sp>
        <p:nvSpPr>
          <p:cNvPr id="143366" name="Rectangle 27"/>
          <p:cNvSpPr>
            <a:spLocks noChangeArrowheads="1"/>
          </p:cNvSpPr>
          <p:nvPr/>
        </p:nvSpPr>
        <p:spPr bwMode="auto">
          <a:xfrm>
            <a:off x="2263958" y="198438"/>
            <a:ext cx="68024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用子報表去精簡報表內容</a:t>
            </a:r>
            <a:endParaRPr lang="en-GB" altLang="zh-TW" sz="32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43367" name="Text Box 28"/>
          <p:cNvSpPr txBox="1">
            <a:spLocks noChangeArrowheads="1"/>
          </p:cNvSpPr>
          <p:nvPr/>
        </p:nvSpPr>
        <p:spPr bwMode="auto">
          <a:xfrm>
            <a:off x="2225676" y="2785885"/>
            <a:ext cx="22129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2400">
                <a:solidFill>
                  <a:srgbClr val="000000"/>
                </a:solidFill>
                <a:latin typeface="Times New Roman" pitchFamily="18" charset="0"/>
              </a:rPr>
              <a:t>班別：</a:t>
            </a:r>
            <a:r>
              <a:rPr kumimoji="1" lang="en-US" altLang="zh-TW" sz="2400">
                <a:solidFill>
                  <a:srgbClr val="000000"/>
                </a:solidFill>
                <a:latin typeface="Times New Roman" pitchFamily="18" charset="0"/>
              </a:rPr>
              <a:t>3A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2400">
                <a:solidFill>
                  <a:srgbClr val="000000"/>
                </a:solidFill>
                <a:latin typeface="Times New Roman" pitchFamily="18" charset="0"/>
              </a:rPr>
              <a:t>班號：</a:t>
            </a:r>
            <a:r>
              <a:rPr kumimoji="1" lang="en-US" altLang="zh-TW" sz="2400">
                <a:solidFill>
                  <a:srgbClr val="000000"/>
                </a:solidFill>
                <a:latin typeface="Times New Roman" pitchFamily="18" charset="0"/>
              </a:rPr>
              <a:t>1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2400">
                <a:solidFill>
                  <a:srgbClr val="000000"/>
                </a:solidFill>
                <a:latin typeface="Times New Roman" pitchFamily="18" charset="0"/>
              </a:rPr>
              <a:t>姓名：李小姐</a:t>
            </a:r>
          </a:p>
        </p:txBody>
      </p:sp>
      <p:sp>
        <p:nvSpPr>
          <p:cNvPr id="143368" name="Rectangle 14"/>
          <p:cNvSpPr>
            <a:spLocks noChangeArrowheads="1"/>
          </p:cNvSpPr>
          <p:nvPr/>
        </p:nvSpPr>
        <p:spPr bwMode="auto">
          <a:xfrm>
            <a:off x="5916613" y="2709864"/>
            <a:ext cx="4140200" cy="2879725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57200" indent="-457200"/>
            <a:endParaRPr kumimoji="1" lang="zh-HK" altLang="zh-HK" sz="2400" b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3369" name="Text Box 15"/>
          <p:cNvSpPr txBox="1">
            <a:spLocks noChangeArrowheads="1"/>
          </p:cNvSpPr>
          <p:nvPr/>
        </p:nvSpPr>
        <p:spPr bwMode="auto">
          <a:xfrm>
            <a:off x="6905626" y="2709863"/>
            <a:ext cx="2125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marL="263525" indent="-263525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>
                <a:solidFill>
                  <a:srgbClr val="000000"/>
                </a:solidFill>
                <a:latin typeface="Arial Black" pitchFamily="34" charset="0"/>
              </a:rPr>
              <a:t>subreport</a:t>
            </a:r>
          </a:p>
        </p:txBody>
      </p:sp>
      <p:sp>
        <p:nvSpPr>
          <p:cNvPr id="143370" name="AutoShape 16"/>
          <p:cNvSpPr>
            <a:spLocks noChangeArrowheads="1"/>
          </p:cNvSpPr>
          <p:nvPr/>
        </p:nvSpPr>
        <p:spPr bwMode="auto">
          <a:xfrm>
            <a:off x="6096001" y="3070225"/>
            <a:ext cx="517525" cy="630238"/>
          </a:xfrm>
          <a:prstGeom prst="flowChartMagneticDisk">
            <a:avLst/>
          </a:prstGeom>
          <a:solidFill>
            <a:srgbClr val="FFCCFF"/>
          </a:solidFill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zh-HK" altLang="en-US"/>
          </a:p>
        </p:txBody>
      </p:sp>
      <p:sp>
        <p:nvSpPr>
          <p:cNvPr id="143371" name="Text Box 17"/>
          <p:cNvSpPr txBox="1">
            <a:spLocks noChangeArrowheads="1"/>
          </p:cNvSpPr>
          <p:nvPr/>
        </p:nvSpPr>
        <p:spPr bwMode="auto">
          <a:xfrm>
            <a:off x="6726238" y="3340101"/>
            <a:ext cx="23733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>
                <a:solidFill>
                  <a:srgbClr val="3333CC"/>
                </a:solidFill>
                <a:latin typeface="Tahoma" pitchFamily="34" charset="0"/>
              </a:rPr>
              <a:t>TB_STU_PARENT</a:t>
            </a:r>
          </a:p>
        </p:txBody>
      </p:sp>
      <p:sp>
        <p:nvSpPr>
          <p:cNvPr id="143372" name="Text Box 31"/>
          <p:cNvSpPr txBox="1">
            <a:spLocks noChangeArrowheads="1"/>
          </p:cNvSpPr>
          <p:nvPr/>
        </p:nvSpPr>
        <p:spPr bwMode="auto">
          <a:xfrm>
            <a:off x="7265988" y="4320442"/>
            <a:ext cx="20701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marL="263525" indent="-263525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2400">
                <a:solidFill>
                  <a:srgbClr val="3333CC"/>
                </a:solidFill>
                <a:latin typeface="新細明體" pitchFamily="18" charset="-120"/>
              </a:rPr>
              <a:t>李先生  母親  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2400">
                <a:solidFill>
                  <a:srgbClr val="3333CC"/>
                </a:solidFill>
                <a:latin typeface="新細明體" pitchFamily="18" charset="-120"/>
              </a:rPr>
              <a:t>李太太  父親</a:t>
            </a:r>
            <a:r>
              <a:rPr kumimoji="1" lang="zh-TW" altLang="en-US" sz="2400" b="0">
                <a:solidFill>
                  <a:srgbClr val="000000"/>
                </a:solidFill>
                <a:latin typeface="Tahoma" pitchFamily="34" charset="0"/>
              </a:rPr>
              <a:t>  </a:t>
            </a:r>
          </a:p>
        </p:txBody>
      </p:sp>
      <p:sp>
        <p:nvSpPr>
          <p:cNvPr id="143373" name="Text Box 39"/>
          <p:cNvSpPr txBox="1">
            <a:spLocks noChangeArrowheads="1"/>
          </p:cNvSpPr>
          <p:nvPr/>
        </p:nvSpPr>
        <p:spPr bwMode="auto">
          <a:xfrm>
            <a:off x="5016501" y="1228725"/>
            <a:ext cx="21256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marL="263525" indent="-263525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3200" b="0">
                <a:solidFill>
                  <a:srgbClr val="000000"/>
                </a:solidFill>
                <a:latin typeface="Arial Black" pitchFamily="34" charset="0"/>
              </a:rPr>
              <a:t>report</a:t>
            </a:r>
          </a:p>
        </p:txBody>
      </p:sp>
      <p:sp>
        <p:nvSpPr>
          <p:cNvPr id="143374" name="Text Box 42"/>
          <p:cNvSpPr txBox="1">
            <a:spLocks noChangeArrowheads="1"/>
          </p:cNvSpPr>
          <p:nvPr/>
        </p:nvSpPr>
        <p:spPr bwMode="auto">
          <a:xfrm>
            <a:off x="3305175" y="6038850"/>
            <a:ext cx="5672138" cy="4572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buClr>
                <a:srgbClr val="FFFFFF"/>
              </a:buClr>
            </a:pPr>
            <a:r>
              <a:rPr kumimoji="1" lang="zh-TW" altLang="en-US" sz="2400" dirty="0">
                <a:solidFill>
                  <a:srgbClr val="000000"/>
                </a:solidFill>
                <a:latin typeface="Times New Roman" pitchFamily="18" charset="0"/>
              </a:rPr>
              <a:t>兩者通過連結，列印出同一個學生的資料</a:t>
            </a:r>
            <a:endParaRPr kumimoji="1" lang="zh-TW" altLang="en-US" sz="2400" dirty="0">
              <a:solidFill>
                <a:srgbClr val="3333CC"/>
              </a:solidFill>
              <a:latin typeface="Times New Roman" pitchFamily="18" charset="0"/>
            </a:endParaRPr>
          </a:p>
        </p:txBody>
      </p:sp>
      <p:grpSp>
        <p:nvGrpSpPr>
          <p:cNvPr id="143375" name="Group 43"/>
          <p:cNvGrpSpPr>
            <a:grpSpLocks/>
          </p:cNvGrpSpPr>
          <p:nvPr/>
        </p:nvGrpSpPr>
        <p:grpSpPr bwMode="auto">
          <a:xfrm>
            <a:off x="5105401" y="4059239"/>
            <a:ext cx="1584325" cy="1157287"/>
            <a:chOff x="2256" y="2557"/>
            <a:chExt cx="998" cy="729"/>
          </a:xfrm>
        </p:grpSpPr>
        <p:sp>
          <p:nvSpPr>
            <p:cNvPr id="143376" name="Text Box 23"/>
            <p:cNvSpPr txBox="1">
              <a:spLocks noChangeArrowheads="1"/>
            </p:cNvSpPr>
            <p:nvPr/>
          </p:nvSpPr>
          <p:spPr bwMode="auto">
            <a:xfrm>
              <a:off x="2256" y="2614"/>
              <a:ext cx="998" cy="672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1pPr>
              <a:lvl2pPr marL="742950" indent="-28575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2pPr>
              <a:lvl3pPr marL="1143000" indent="-22860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3pPr>
              <a:lvl4pPr marL="1600200" indent="-22860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4pPr>
              <a:lvl5pPr marL="2057400" indent="-22860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5pPr>
              <a:lvl6pPr marL="25146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6pPr>
              <a:lvl7pPr marL="29718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7pPr>
              <a:lvl8pPr marL="34290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8pPr>
              <a:lvl9pPr marL="38862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3200" b="0">
                  <a:solidFill>
                    <a:srgbClr val="660066"/>
                  </a:solidFill>
                  <a:latin typeface="Arial Black" pitchFamily="34" charset="0"/>
                </a:rPr>
                <a:t>SUID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3200" b="0">
                  <a:solidFill>
                    <a:srgbClr val="660066"/>
                  </a:solidFill>
                  <a:latin typeface="Arial Black" pitchFamily="34" charset="0"/>
                </a:rPr>
                <a:t>STUID</a:t>
              </a:r>
            </a:p>
          </p:txBody>
        </p:sp>
        <p:sp>
          <p:nvSpPr>
            <p:cNvPr id="143377" name="Line 22"/>
            <p:cNvSpPr>
              <a:spLocks noChangeShapeType="1"/>
            </p:cNvSpPr>
            <p:nvPr/>
          </p:nvSpPr>
          <p:spPr bwMode="auto">
            <a:xfrm>
              <a:off x="2313" y="2557"/>
              <a:ext cx="851" cy="0"/>
            </a:xfrm>
            <a:prstGeom prst="line">
              <a:avLst/>
            </a:prstGeom>
            <a:noFill/>
            <a:ln w="101600">
              <a:solidFill>
                <a:srgbClr val="6600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</p:grp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3462C7E-3AAA-4686-93B7-B19BEADFED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909018"/>
      </p:ext>
    </p:extLst>
  </p:cSld>
  <p:clrMapOvr>
    <a:masterClrMapping/>
  </p:clrMapOvr>
  <p:transition>
    <p:zoom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Crystal Report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子報表連結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33" y="2692805"/>
            <a:ext cx="8181530" cy="3192792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2025651" y="1154715"/>
            <a:ext cx="8553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dirty="0"/>
              <a:t>透過</a:t>
            </a:r>
            <a:r>
              <a:rPr lang="en-US" altLang="zh-TW" sz="2800" dirty="0"/>
              <a:t>Insert-&gt;</a:t>
            </a:r>
            <a:r>
              <a:rPr lang="en-US" altLang="zh-TW" sz="2800" dirty="0" err="1"/>
              <a:t>Subreport</a:t>
            </a:r>
            <a:r>
              <a:rPr lang="zh-TW" altLang="en-US" sz="2800" dirty="0"/>
              <a:t>插入子報表，放置在空位上。</a:t>
            </a:r>
            <a:endParaRPr lang="en-US" sz="2800" dirty="0"/>
          </a:p>
        </p:txBody>
      </p:sp>
      <p:cxnSp>
        <p:nvCxnSpPr>
          <p:cNvPr id="8" name="直線單箭頭接點 7"/>
          <p:cNvCxnSpPr>
            <a:stCxn id="10" idx="0"/>
          </p:cNvCxnSpPr>
          <p:nvPr/>
        </p:nvCxnSpPr>
        <p:spPr bwMode="auto">
          <a:xfrm flipV="1">
            <a:off x="7354866" y="4329120"/>
            <a:ext cx="271339" cy="1665744"/>
          </a:xfrm>
          <a:prstGeom prst="straightConnector1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4" name="群組 23"/>
          <p:cNvGrpSpPr/>
          <p:nvPr/>
        </p:nvGrpSpPr>
        <p:grpSpPr>
          <a:xfrm>
            <a:off x="6109274" y="5994864"/>
            <a:ext cx="2491182" cy="400110"/>
            <a:chOff x="4585274" y="5994864"/>
            <a:chExt cx="2491182" cy="400110"/>
          </a:xfrm>
        </p:grpSpPr>
        <p:sp>
          <p:nvSpPr>
            <p:cNvPr id="9" name="文字方塊 8"/>
            <p:cNvSpPr txBox="1"/>
            <p:nvPr/>
          </p:nvSpPr>
          <p:spPr>
            <a:xfrm>
              <a:off x="4662012" y="5994864"/>
              <a:ext cx="24144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子報表 </a:t>
              </a:r>
              <a:r>
                <a:rPr lang="en-US" altLang="zh-TW" dirty="0"/>
                <a:t>(</a:t>
              </a:r>
              <a:r>
                <a:rPr lang="en-US" altLang="zh-TW" dirty="0" err="1"/>
                <a:t>Subreport</a:t>
              </a:r>
              <a:r>
                <a:rPr lang="en-US" altLang="zh-TW" dirty="0"/>
                <a:t>)</a:t>
              </a:r>
              <a:endParaRPr lang="en-US" dirty="0"/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4585274" y="5994864"/>
              <a:ext cx="2491181" cy="400110"/>
            </a:xfrm>
            <a:prstGeom prst="rect">
              <a:avLst/>
            </a:prstGeom>
            <a:noFill/>
            <a:ln w="28575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20000"/>
                </a:spcBef>
                <a:buClr>
                  <a:schemeClr val="bg1"/>
                </a:buClr>
                <a:buSzPct val="100000"/>
              </a:pPr>
              <a:endParaRPr lang="en-US"/>
            </a:p>
          </p:txBody>
        </p:sp>
      </p:grpSp>
      <p:sp>
        <p:nvSpPr>
          <p:cNvPr id="16" name="右大括弧 15"/>
          <p:cNvSpPr/>
          <p:nvPr/>
        </p:nvSpPr>
        <p:spPr bwMode="auto">
          <a:xfrm rot="16200000">
            <a:off x="5702877" y="-1628086"/>
            <a:ext cx="635282" cy="8409141"/>
          </a:xfrm>
          <a:prstGeom prst="rightBrace">
            <a:avLst>
              <a:gd name="adj1" fmla="val 8333"/>
              <a:gd name="adj2" fmla="val 48025"/>
            </a:avLst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en-US"/>
          </a:p>
        </p:txBody>
      </p:sp>
      <p:grpSp>
        <p:nvGrpSpPr>
          <p:cNvPr id="26" name="群組 25"/>
          <p:cNvGrpSpPr/>
          <p:nvPr/>
        </p:nvGrpSpPr>
        <p:grpSpPr>
          <a:xfrm>
            <a:off x="155208" y="1729976"/>
            <a:ext cx="2918099" cy="736136"/>
            <a:chOff x="393733" y="5994864"/>
            <a:chExt cx="2918099" cy="736136"/>
          </a:xfrm>
        </p:grpSpPr>
        <p:sp>
          <p:nvSpPr>
            <p:cNvPr id="20" name="圓角矩形 19"/>
            <p:cNvSpPr/>
            <p:nvPr/>
          </p:nvSpPr>
          <p:spPr bwMode="auto">
            <a:xfrm>
              <a:off x="393733" y="5994864"/>
              <a:ext cx="2918099" cy="73613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20000"/>
                </a:spcBef>
                <a:buClr>
                  <a:schemeClr val="bg1"/>
                </a:buClr>
                <a:buSzPct val="100000"/>
              </a:pPr>
              <a:endParaRPr lang="en-US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450087" y="5994864"/>
              <a:ext cx="274947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注意：子報表內</a:t>
              </a:r>
              <a:r>
                <a:rPr lang="zh-TW" altLang="en-US" dirty="0">
                  <a:solidFill>
                    <a:srgbClr val="FF0000"/>
                  </a:solidFill>
                </a:rPr>
                <a:t>不容許</a:t>
              </a:r>
              <a:br>
                <a:rPr lang="en-US" altLang="zh-TW" dirty="0"/>
              </a:br>
              <a:r>
                <a:rPr lang="en-US" altLang="zh-TW" dirty="0"/>
                <a:t>          </a:t>
              </a:r>
              <a:r>
                <a:rPr lang="zh-TW" altLang="en-US" dirty="0"/>
                <a:t>包含 子報表。</a:t>
              </a:r>
              <a:endParaRPr lang="en-US" dirty="0"/>
            </a:p>
          </p:txBody>
        </p:sp>
      </p:grpSp>
      <p:grpSp>
        <p:nvGrpSpPr>
          <p:cNvPr id="23" name="群組 22"/>
          <p:cNvGrpSpPr/>
          <p:nvPr/>
        </p:nvGrpSpPr>
        <p:grpSpPr>
          <a:xfrm>
            <a:off x="4409746" y="1806692"/>
            <a:ext cx="2790372" cy="400110"/>
            <a:chOff x="2887659" y="1915679"/>
            <a:chExt cx="2790372" cy="400110"/>
          </a:xfrm>
        </p:grpSpPr>
        <p:sp>
          <p:nvSpPr>
            <p:cNvPr id="15" name="文字方塊 14"/>
            <p:cNvSpPr txBox="1"/>
            <p:nvPr/>
          </p:nvSpPr>
          <p:spPr>
            <a:xfrm>
              <a:off x="2976237" y="1915679"/>
              <a:ext cx="26132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主報表 </a:t>
              </a:r>
              <a:r>
                <a:rPr lang="en-US" altLang="zh-TW" dirty="0"/>
                <a:t>(Main report)</a:t>
              </a:r>
              <a:endParaRPr lang="en-US" dirty="0"/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2887659" y="1915679"/>
              <a:ext cx="2790372" cy="400110"/>
            </a:xfrm>
            <a:prstGeom prst="rect">
              <a:avLst/>
            </a:prstGeom>
            <a:noFill/>
            <a:ln w="28575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20000"/>
                </a:spcBef>
                <a:buClr>
                  <a:schemeClr val="bg1"/>
                </a:buClr>
                <a:buSzPct val="100000"/>
              </a:pPr>
              <a:endParaRPr lang="en-US"/>
            </a:p>
          </p:txBody>
        </p:sp>
      </p:grp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D672EEFF-2099-491F-9FD2-DDEF01D4B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766284"/>
      </p:ext>
    </p:extLst>
  </p:cSld>
  <p:clrMapOvr>
    <a:masterClrMapping/>
  </p:clrMapOvr>
  <p:transition>
    <p:zoom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Crystal Report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子報表連結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(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續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)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650" y="1538748"/>
            <a:ext cx="4686300" cy="3314700"/>
          </a:xfrm>
          <a:prstGeom prst="rect">
            <a:avLst/>
          </a:prstGeom>
        </p:spPr>
      </p:pic>
      <p:grpSp>
        <p:nvGrpSpPr>
          <p:cNvPr id="8" name="群組 7"/>
          <p:cNvGrpSpPr/>
          <p:nvPr/>
        </p:nvGrpSpPr>
        <p:grpSpPr>
          <a:xfrm>
            <a:off x="2135472" y="2168833"/>
            <a:ext cx="8391596" cy="1448287"/>
            <a:chOff x="611472" y="2168832"/>
            <a:chExt cx="8391596" cy="1448287"/>
          </a:xfrm>
        </p:grpSpPr>
        <p:sp>
          <p:nvSpPr>
            <p:cNvPr id="4" name="矩形 3"/>
            <p:cNvSpPr/>
            <p:nvPr/>
          </p:nvSpPr>
          <p:spPr bwMode="auto">
            <a:xfrm>
              <a:off x="611472" y="2168832"/>
              <a:ext cx="4410588" cy="1448287"/>
            </a:xfrm>
            <a:prstGeom prst="rect">
              <a:avLst/>
            </a:prstGeom>
            <a:noFill/>
            <a:ln w="38100" cap="flat" cmpd="sng" algn="ctr">
              <a:solidFill>
                <a:schemeClr val="hlink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20000"/>
                </a:spcBef>
                <a:buClr>
                  <a:schemeClr val="bg1"/>
                </a:buClr>
                <a:buSzPct val="100000"/>
              </a:pPr>
              <a:endParaRPr lang="en-US"/>
            </a:p>
          </p:txBody>
        </p:sp>
        <p:sp>
          <p:nvSpPr>
            <p:cNvPr id="5" name="右大括弧 4"/>
            <p:cNvSpPr/>
            <p:nvPr/>
          </p:nvSpPr>
          <p:spPr bwMode="auto">
            <a:xfrm>
              <a:off x="5382108" y="2168832"/>
              <a:ext cx="180024" cy="1448287"/>
            </a:xfrm>
            <a:prstGeom prst="rightBrace">
              <a:avLst/>
            </a:prstGeom>
            <a:noFill/>
            <a:ln w="28575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20000"/>
                </a:spcBef>
                <a:buClr>
                  <a:schemeClr val="bg1"/>
                </a:buClr>
                <a:buSzPct val="100000"/>
              </a:pPr>
              <a:endParaRPr lang="en-US"/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5562132" y="2488212"/>
              <a:ext cx="34409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/>
                <a:t>從 </a:t>
              </a:r>
              <a:r>
                <a:rPr lang="zh-TW" altLang="en-US" dirty="0">
                  <a:solidFill>
                    <a:srgbClr val="FF0000"/>
                  </a:solidFill>
                </a:rPr>
                <a:t>主報表 </a:t>
              </a:r>
              <a:r>
                <a:rPr lang="zh-TW" altLang="en-US" dirty="0"/>
                <a:t>內 選取欄位，</a:t>
              </a:r>
              <a:br>
                <a:rPr lang="en-US" altLang="zh-TW" dirty="0"/>
              </a:br>
              <a:r>
                <a:rPr lang="zh-TW" altLang="en-US" dirty="0"/>
                <a:t>連接到下方</a:t>
              </a:r>
              <a:r>
                <a:rPr lang="en-US" altLang="zh-TW" dirty="0"/>
                <a:t>….</a:t>
              </a:r>
              <a:endParaRPr lang="en-US" dirty="0"/>
            </a:p>
          </p:txBody>
        </p:sp>
      </p:grpSp>
      <p:grpSp>
        <p:nvGrpSpPr>
          <p:cNvPr id="9" name="群組 8"/>
          <p:cNvGrpSpPr/>
          <p:nvPr/>
        </p:nvGrpSpPr>
        <p:grpSpPr>
          <a:xfrm>
            <a:off x="2135472" y="3617120"/>
            <a:ext cx="8413084" cy="1323439"/>
            <a:chOff x="611472" y="3617119"/>
            <a:chExt cx="8413084" cy="1323439"/>
          </a:xfrm>
        </p:grpSpPr>
        <p:sp>
          <p:nvSpPr>
            <p:cNvPr id="7" name="矩形 6"/>
            <p:cNvSpPr/>
            <p:nvPr/>
          </p:nvSpPr>
          <p:spPr bwMode="auto">
            <a:xfrm>
              <a:off x="611472" y="3699036"/>
              <a:ext cx="4410588" cy="720096"/>
            </a:xfrm>
            <a:prstGeom prst="rect">
              <a:avLst/>
            </a:prstGeom>
            <a:noFill/>
            <a:ln w="38100" cap="flat" cmpd="sng" algn="ctr">
              <a:solidFill>
                <a:schemeClr val="accent5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20000"/>
                </a:spcBef>
                <a:buClr>
                  <a:schemeClr val="bg1"/>
                </a:buClr>
                <a:buSzPct val="100000"/>
              </a:pPr>
              <a:endParaRPr lang="en-US"/>
            </a:p>
          </p:txBody>
        </p:sp>
        <p:sp>
          <p:nvSpPr>
            <p:cNvPr id="10" name="右大括弧 9"/>
            <p:cNvSpPr/>
            <p:nvPr/>
          </p:nvSpPr>
          <p:spPr bwMode="auto">
            <a:xfrm>
              <a:off x="5382108" y="3699037"/>
              <a:ext cx="180024" cy="720096"/>
            </a:xfrm>
            <a:prstGeom prst="rightBrace">
              <a:avLst/>
            </a:prstGeom>
            <a:noFill/>
            <a:ln w="2857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20000"/>
                </a:spcBef>
                <a:buClr>
                  <a:schemeClr val="bg1"/>
                </a:buClr>
                <a:buSzPct val="100000"/>
              </a:pPr>
              <a:endParaRPr lang="en-US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5583620" y="3617119"/>
              <a:ext cx="344093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>
                  <a:solidFill>
                    <a:schemeClr val="accent5">
                      <a:lumMod val="50000"/>
                    </a:schemeClr>
                  </a:solidFill>
                </a:rPr>
                <a:t>子報表</a:t>
              </a:r>
              <a:r>
                <a:rPr lang="zh-TW" altLang="en-US" dirty="0"/>
                <a:t>內，利用</a:t>
              </a:r>
              <a:r>
                <a:rPr lang="en-US" altLang="zh-TW" dirty="0"/>
                <a:t>parameter</a:t>
              </a:r>
              <a:br>
                <a:rPr lang="en-US" altLang="zh-TW" dirty="0"/>
              </a:br>
              <a:r>
                <a:rPr lang="en-US" altLang="zh-TW" dirty="0"/>
                <a:t>(</a:t>
              </a:r>
              <a:r>
                <a:rPr lang="zh-TW" altLang="en-US" dirty="0"/>
                <a:t>參數欄位</a:t>
              </a:r>
              <a:r>
                <a:rPr lang="en-US" altLang="zh-TW" dirty="0"/>
                <a:t>) </a:t>
              </a:r>
              <a:r>
                <a:rPr lang="zh-TW" altLang="en-US" dirty="0"/>
                <a:t>來承接。</a:t>
              </a:r>
              <a:br>
                <a:rPr lang="en-US" altLang="zh-TW" dirty="0"/>
              </a:br>
              <a:r>
                <a:rPr lang="zh-TW" altLang="en-US" dirty="0"/>
                <a:t>或者 直接連結 子報表內的</a:t>
              </a:r>
              <a:br>
                <a:rPr lang="en-US" altLang="zh-TW" dirty="0"/>
              </a:br>
              <a:r>
                <a:rPr lang="zh-TW" altLang="en-US" dirty="0"/>
                <a:t>資料表欄位。</a:t>
              </a:r>
              <a:r>
                <a:rPr lang="en-US" altLang="zh-TW" dirty="0"/>
                <a:t> </a:t>
              </a:r>
              <a:endParaRPr lang="en-US" dirty="0"/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1839317" y="4304364"/>
            <a:ext cx="3060408" cy="2281148"/>
            <a:chOff x="315317" y="4304364"/>
            <a:chExt cx="3060408" cy="2281148"/>
          </a:xfrm>
        </p:grpSpPr>
        <p:sp>
          <p:nvSpPr>
            <p:cNvPr id="17" name="圓角矩形 16"/>
            <p:cNvSpPr/>
            <p:nvPr/>
          </p:nvSpPr>
          <p:spPr bwMode="auto">
            <a:xfrm>
              <a:off x="315317" y="5136308"/>
              <a:ext cx="3060408" cy="144920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20000"/>
                </a:spcBef>
                <a:buClr>
                  <a:schemeClr val="bg1"/>
                </a:buClr>
                <a:buSzPct val="100000"/>
              </a:pPr>
              <a:endParaRPr lang="en-US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endParaRPr>
            </a:p>
          </p:txBody>
        </p:sp>
        <p:cxnSp>
          <p:nvCxnSpPr>
            <p:cNvPr id="14" name="直線單箭頭接點 13"/>
            <p:cNvCxnSpPr/>
            <p:nvPr/>
          </p:nvCxnSpPr>
          <p:spPr bwMode="auto">
            <a:xfrm flipH="1" flipV="1">
              <a:off x="971520" y="4304364"/>
              <a:ext cx="180024" cy="825852"/>
            </a:xfrm>
            <a:prstGeom prst="straightConnector1">
              <a:avLst/>
            </a:prstGeom>
            <a:noFill/>
            <a:ln w="28575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文字方塊 15"/>
            <p:cNvSpPr txBox="1"/>
            <p:nvPr/>
          </p:nvSpPr>
          <p:spPr>
            <a:xfrm>
              <a:off x="501650" y="5276134"/>
              <a:ext cx="2828147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/>
                <a:t>?Pm-XXXXXXX </a:t>
              </a:r>
              <a:r>
                <a:rPr lang="zh-TW" altLang="en-US" sz="1400" dirty="0"/>
                <a:t>代表</a:t>
              </a:r>
              <a:br>
                <a:rPr lang="en-US" altLang="zh-TW" sz="1400" dirty="0"/>
              </a:br>
              <a:r>
                <a:rPr lang="en-US" altLang="zh-TW" sz="1400" dirty="0"/>
                <a:t>Temp parameter (</a:t>
              </a:r>
              <a:r>
                <a:rPr lang="zh-TW" altLang="en-US" sz="1400" dirty="0"/>
                <a:t>暫存參數欄位</a:t>
              </a:r>
              <a:r>
                <a:rPr lang="en-US" altLang="zh-TW" sz="1400" dirty="0"/>
                <a:t>)</a:t>
              </a:r>
              <a:br>
                <a:rPr lang="en-US" altLang="zh-TW" sz="1400" dirty="0"/>
              </a:br>
              <a:r>
                <a:rPr lang="zh-TW" altLang="en-US" sz="1400" dirty="0"/>
                <a:t>是</a:t>
              </a:r>
              <a:r>
                <a:rPr lang="en-US" altLang="zh-TW" sz="1400" dirty="0"/>
                <a:t>Crystal report </a:t>
              </a:r>
              <a:r>
                <a:rPr lang="zh-TW" altLang="en-US" sz="1400" dirty="0"/>
                <a:t>自動產生。</a:t>
              </a:r>
              <a:br>
                <a:rPr lang="en-US" altLang="zh-TW" sz="1400" dirty="0"/>
              </a:br>
              <a:r>
                <a:rPr lang="zh-TW" altLang="en-US" sz="1400" dirty="0"/>
                <a:t>如需要自訂 </a:t>
              </a:r>
              <a:r>
                <a:rPr lang="en-US" altLang="zh-TW" sz="1400" dirty="0"/>
                <a:t>Parameter</a:t>
              </a:r>
              <a:r>
                <a:rPr lang="zh-TW" altLang="en-US" sz="1400" dirty="0"/>
                <a:t>，請參考</a:t>
              </a:r>
              <a:br>
                <a:rPr lang="en-US" altLang="zh-TW" sz="1400" dirty="0"/>
              </a:br>
              <a:r>
                <a:rPr lang="zh-TW" altLang="en-US" sz="1400" dirty="0"/>
                <a:t>本課程的練習二。</a:t>
              </a:r>
              <a:endParaRPr lang="en-US" sz="1400" dirty="0"/>
            </a:p>
          </p:txBody>
        </p:sp>
      </p:grpSp>
      <p:sp>
        <p:nvSpPr>
          <p:cNvPr id="11" name="投影片編號版面配置區 10">
            <a:extLst>
              <a:ext uri="{FF2B5EF4-FFF2-40B4-BE49-F238E27FC236}">
                <a16:creationId xmlns:a16="http://schemas.microsoft.com/office/drawing/2014/main" id="{0BBD100B-A449-4304-9D7F-B10AB1A22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31053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286" y="1268711"/>
            <a:ext cx="7771429" cy="4825720"/>
          </a:xfrm>
          <a:prstGeom prst="rect">
            <a:avLst/>
          </a:prstGeom>
        </p:spPr>
      </p:pic>
      <p:sp>
        <p:nvSpPr>
          <p:cNvPr id="141314" name="Rectangle 4"/>
          <p:cNvSpPr>
            <a:spLocks noChangeArrowheads="1"/>
          </p:cNvSpPr>
          <p:nvPr/>
        </p:nvSpPr>
        <p:spPr bwMode="auto">
          <a:xfrm>
            <a:off x="2025650" y="198438"/>
            <a:ext cx="68024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加入了子報表的範本</a:t>
            </a:r>
            <a:endParaRPr lang="zh-TW" altLang="en-GB" sz="32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85390" name="Text Box 14"/>
          <p:cNvSpPr txBox="1">
            <a:spLocks noChangeArrowheads="1"/>
          </p:cNvSpPr>
          <p:nvPr/>
        </p:nvSpPr>
        <p:spPr bwMode="auto">
          <a:xfrm>
            <a:off x="6906110" y="5679301"/>
            <a:ext cx="3240431" cy="83099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just">
              <a:spcBef>
                <a:spcPct val="50000"/>
              </a:spcBef>
              <a:buClr>
                <a:srgbClr val="FFFFFF"/>
              </a:buClr>
            </a:pPr>
            <a:r>
              <a:rPr kumimoji="1" lang="zh-TW" altLang="en-US" sz="2400" dirty="0">
                <a:solidFill>
                  <a:srgbClr val="000000"/>
                </a:solidFill>
                <a:latin typeface="Times New Roman" pitchFamily="18" charset="0"/>
              </a:rPr>
              <a:t>把家長的資料以子報表來顯示</a:t>
            </a:r>
            <a:endParaRPr kumimoji="1" lang="zh-TW" altLang="en-US" sz="2400" dirty="0">
              <a:solidFill>
                <a:srgbClr val="3333CC"/>
              </a:solidFill>
              <a:latin typeface="Times New Roman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92CB138-DB09-403B-BC48-E70774B6864E}"/>
              </a:ext>
            </a:extLst>
          </p:cNvPr>
          <p:cNvSpPr/>
          <p:nvPr/>
        </p:nvSpPr>
        <p:spPr>
          <a:xfrm>
            <a:off x="11496720" y="6457890"/>
            <a:ext cx="486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B3C8E2D-E91C-4BBB-B7BA-C2875630DAEF}" type="slidenum">
              <a:rPr lang="en-US" altLang="zh-HK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8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9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在子報表連結代碼資料表</a:t>
            </a:r>
            <a:endParaRPr lang="en-GB" altLang="zh-TW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graphicFrame>
        <p:nvGraphicFramePr>
          <p:cNvPr id="520316" name="Group 12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37586610"/>
              </p:ext>
            </p:extLst>
          </p:nvPr>
        </p:nvGraphicFramePr>
        <p:xfrm>
          <a:off x="2354262" y="1538748"/>
          <a:ext cx="3308350" cy="2250300"/>
        </p:xfrm>
        <a:graphic>
          <a:graphicData uri="http://schemas.openxmlformats.org/drawingml/2006/table">
            <a:tbl>
              <a:tblPr/>
              <a:tblGrid>
                <a:gridCol w="669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32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STUID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CHNAME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RELATION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5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監護一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監護二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監護三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1004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監護四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3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1005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監護五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20243" name="Group 5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16553944"/>
              </p:ext>
            </p:extLst>
          </p:nvPr>
        </p:nvGraphicFramePr>
        <p:xfrm>
          <a:off x="6172396" y="1538749"/>
          <a:ext cx="4064156" cy="2325927"/>
        </p:xfrm>
        <a:graphic>
          <a:graphicData uri="http://schemas.openxmlformats.org/drawingml/2006/table">
            <a:tbl>
              <a:tblPr/>
              <a:tblGrid>
                <a:gridCol w="823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65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3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8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SUID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TB_ID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CODE_ID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新細明體" pitchFamily="18" charset="-120"/>
                        </a:rPr>
                        <a:t>CH_DES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ACTCAT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體育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ACTCAT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藝術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EMPRES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填補空缺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RELATE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01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父親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RELATE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02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母親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5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8886</a:t>
                      </a:r>
                    </a:p>
                  </a:txBody>
                  <a:tcPr marL="18000" marR="18000" marT="18000" marB="18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RELATE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03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祖父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7496" name="Text Box 44"/>
          <p:cNvSpPr txBox="1">
            <a:spLocks noChangeArrowheads="1"/>
          </p:cNvSpPr>
          <p:nvPr/>
        </p:nvSpPr>
        <p:spPr bwMode="auto">
          <a:xfrm>
            <a:off x="2315496" y="1178699"/>
            <a:ext cx="36004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b="0" dirty="0">
                <a:solidFill>
                  <a:srgbClr val="00B0F0"/>
                </a:solidFill>
                <a:latin typeface="Arial Black" pitchFamily="34" charset="0"/>
              </a:rPr>
              <a:t>TB_STU_PARENT</a:t>
            </a:r>
          </a:p>
        </p:txBody>
      </p:sp>
      <p:sp>
        <p:nvSpPr>
          <p:cNvPr id="147497" name="Text Box 45"/>
          <p:cNvSpPr txBox="1">
            <a:spLocks noChangeArrowheads="1"/>
          </p:cNvSpPr>
          <p:nvPr/>
        </p:nvSpPr>
        <p:spPr bwMode="auto">
          <a:xfrm>
            <a:off x="6176520" y="1178698"/>
            <a:ext cx="40600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dirty="0">
                <a:solidFill>
                  <a:srgbClr val="00B0F0"/>
                </a:solidFill>
                <a:latin typeface="Arial Black" panose="020B0A04020102020204" pitchFamily="34" charset="0"/>
              </a:rPr>
              <a:t>TB_HSE_COMMON</a:t>
            </a:r>
          </a:p>
        </p:txBody>
      </p:sp>
      <p:sp>
        <p:nvSpPr>
          <p:cNvPr id="147498" name="Text Box 46"/>
          <p:cNvSpPr txBox="1">
            <a:spLocks noChangeArrowheads="1"/>
          </p:cNvSpPr>
          <p:nvPr/>
        </p:nvSpPr>
        <p:spPr bwMode="auto">
          <a:xfrm>
            <a:off x="1854992" y="4329121"/>
            <a:ext cx="8381560" cy="190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endParaRPr kumimoji="1" lang="en-US" altLang="zh-TW" dirty="0">
              <a:solidFill>
                <a:srgbClr val="3333CC"/>
              </a:solidFill>
              <a:latin typeface="Times New Roman" pitchFamily="18" charset="0"/>
            </a:endParaRPr>
          </a:p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要把兩者的 </a:t>
            </a:r>
            <a:r>
              <a:rPr kumimoji="1" lang="en-US" altLang="zh-TW" dirty="0">
                <a:solidFill>
                  <a:srgbClr val="00FF99"/>
                </a:solidFill>
                <a:latin typeface="Times New Roman" pitchFamily="18" charset="0"/>
              </a:rPr>
              <a:t>SUID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、前者的</a:t>
            </a:r>
            <a:r>
              <a:rPr kumimoji="1" lang="en-US" altLang="zh-TW" dirty="0">
                <a:solidFill>
                  <a:srgbClr val="660033"/>
                </a:solidFill>
                <a:latin typeface="Times New Roman" pitchFamily="18" charset="0"/>
              </a:rPr>
              <a:t>RELATION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及後者的</a:t>
            </a:r>
            <a:r>
              <a:rPr kumimoji="1" lang="en-US" altLang="zh-TW" dirty="0">
                <a:solidFill>
                  <a:srgbClr val="660033"/>
                </a:solidFill>
                <a:latin typeface="Times New Roman" pitchFamily="18" charset="0"/>
              </a:rPr>
              <a:t>CODE_ID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連結</a:t>
            </a:r>
          </a:p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由於兩者必定存有「</a:t>
            </a:r>
            <a:r>
              <a:rPr kumimoji="1" lang="zh-TW" altLang="en-US" dirty="0">
                <a:solidFill>
                  <a:srgbClr val="660033"/>
                </a:solidFill>
                <a:latin typeface="Times New Roman" pitchFamily="18" charset="0"/>
              </a:rPr>
              <a:t>與學生關係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」的代碼，可選用預設的聯結設定，即 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﹝Inner join﹞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及連結設定，即 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Equal﹝=﹞link</a:t>
            </a:r>
          </a:p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在 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Select Expert 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最末加入：</a:t>
            </a:r>
            <a:r>
              <a:rPr kumimoji="1" lang="en-US" altLang="zh-TW" sz="1800" dirty="0">
                <a:solidFill>
                  <a:srgbClr val="000000"/>
                </a:solidFill>
                <a:latin typeface="Times New Roman" pitchFamily="18" charset="0"/>
              </a:rPr>
              <a:t>and {TB_HSE_COMMON.TB_ID} = </a:t>
            </a:r>
            <a:r>
              <a:rPr lang="en-US" altLang="zh-TW" sz="1800" dirty="0">
                <a:solidFill>
                  <a:srgbClr val="000000"/>
                </a:solidFill>
                <a:latin typeface="Times New Roman" pitchFamily="18" charset="0"/>
              </a:rPr>
              <a:t>'</a:t>
            </a:r>
            <a:r>
              <a:rPr kumimoji="1" lang="en-US" altLang="zh-TW" sz="1800" dirty="0">
                <a:solidFill>
                  <a:srgbClr val="000000"/>
                </a:solidFill>
                <a:latin typeface="Times New Roman" pitchFamily="18" charset="0"/>
              </a:rPr>
              <a:t>RELATE</a:t>
            </a:r>
            <a:r>
              <a:rPr lang="en-US" altLang="zh-TW" sz="1800" dirty="0">
                <a:solidFill>
                  <a:srgbClr val="000000"/>
                </a:solidFill>
                <a:latin typeface="Times New Roman" pitchFamily="18" charset="0"/>
              </a:rPr>
              <a:t>'</a:t>
            </a:r>
            <a:endParaRPr kumimoji="1" lang="zh-TW" altLang="en-US" sz="1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0313" name="Rectangle 121"/>
          <p:cNvSpPr>
            <a:spLocks noChangeArrowheads="1"/>
          </p:cNvSpPr>
          <p:nvPr/>
        </p:nvSpPr>
        <p:spPr bwMode="auto">
          <a:xfrm>
            <a:off x="6176520" y="2078820"/>
            <a:ext cx="4060033" cy="72009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FFFF"/>
              </a:buClr>
              <a:buSzPct val="100000"/>
              <a:buFont typeface="Wingdings" pitchFamily="2" charset="2"/>
              <a:buNone/>
            </a:pPr>
            <a:r>
              <a:rPr lang="zh-TW" altLang="en-US" dirty="0">
                <a:latin typeface="Times New Roman" pitchFamily="18" charset="0"/>
              </a:rPr>
              <a:t>在 </a:t>
            </a:r>
            <a:r>
              <a:rPr lang="en-US" altLang="zh-TW" dirty="0">
                <a:latin typeface="Times New Roman" pitchFamily="18" charset="0"/>
              </a:rPr>
              <a:t>Select Expert </a:t>
            </a:r>
            <a:r>
              <a:rPr lang="zh-TW" altLang="en-US" dirty="0">
                <a:latin typeface="Times New Roman" pitchFamily="18" charset="0"/>
              </a:rPr>
              <a:t>只保留</a:t>
            </a:r>
          </a:p>
          <a:p>
            <a:pPr algn="ctr">
              <a:spcBef>
                <a:spcPct val="20000"/>
              </a:spcBef>
              <a:buClr>
                <a:srgbClr val="FFFFFF"/>
              </a:buClr>
              <a:buSzPct val="100000"/>
              <a:buFont typeface="Wingdings" pitchFamily="2" charset="2"/>
              <a:buNone/>
            </a:pPr>
            <a:r>
              <a:rPr lang="en-US" altLang="zh-TW" dirty="0">
                <a:latin typeface="Times New Roman" pitchFamily="18" charset="0"/>
              </a:rPr>
              <a:t>TB_ID </a:t>
            </a:r>
            <a:r>
              <a:rPr lang="zh-TW" altLang="en-US" dirty="0">
                <a:latin typeface="Times New Roman" pitchFamily="18" charset="0"/>
              </a:rPr>
              <a:t>是 </a:t>
            </a:r>
            <a:r>
              <a:rPr lang="en-US" altLang="zh-TW" dirty="0">
                <a:latin typeface="Times New Roman" pitchFamily="18" charset="0"/>
              </a:rPr>
              <a:t>'RELATE' </a:t>
            </a:r>
            <a:r>
              <a:rPr lang="zh-TW" altLang="en-US" dirty="0">
                <a:latin typeface="Times New Roman" pitchFamily="18" charset="0"/>
              </a:rPr>
              <a:t>的代碼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2660546" y="4239108"/>
            <a:ext cx="3885514" cy="0"/>
          </a:xfrm>
          <a:prstGeom prst="line">
            <a:avLst/>
          </a:prstGeom>
          <a:noFill/>
          <a:ln w="28575" cap="flat" cmpd="sng" algn="ctr">
            <a:solidFill>
              <a:srgbClr val="00FF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6546060" y="3879060"/>
            <a:ext cx="0" cy="360048"/>
          </a:xfrm>
          <a:prstGeom prst="straightConnector1">
            <a:avLst/>
          </a:prstGeom>
          <a:noFill/>
          <a:ln w="28575" cap="flat" cmpd="sng" algn="ctr">
            <a:solidFill>
              <a:srgbClr val="00FF99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463" name="Straight Connector 147462"/>
          <p:cNvCxnSpPr/>
          <p:nvPr/>
        </p:nvCxnSpPr>
        <p:spPr bwMode="auto">
          <a:xfrm flipV="1">
            <a:off x="2660546" y="3789048"/>
            <a:ext cx="0" cy="450060"/>
          </a:xfrm>
          <a:prstGeom prst="line">
            <a:avLst/>
          </a:prstGeom>
          <a:noFill/>
          <a:ln w="28575" cap="flat" cmpd="sng" algn="ctr">
            <a:solidFill>
              <a:srgbClr val="00FF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466" name="Straight Connector 147465"/>
          <p:cNvCxnSpPr/>
          <p:nvPr/>
        </p:nvCxnSpPr>
        <p:spPr bwMode="auto">
          <a:xfrm>
            <a:off x="5136181" y="3789048"/>
            <a:ext cx="0" cy="540072"/>
          </a:xfrm>
          <a:prstGeom prst="line">
            <a:avLst/>
          </a:prstGeom>
          <a:noFill/>
          <a:ln w="28575" cap="flat" cmpd="sng" algn="ctr">
            <a:solidFill>
              <a:srgbClr val="6600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468" name="Straight Connector 147467"/>
          <p:cNvCxnSpPr/>
          <p:nvPr/>
        </p:nvCxnSpPr>
        <p:spPr bwMode="auto">
          <a:xfrm>
            <a:off x="5136182" y="4329120"/>
            <a:ext cx="3570167" cy="0"/>
          </a:xfrm>
          <a:prstGeom prst="line">
            <a:avLst/>
          </a:prstGeom>
          <a:noFill/>
          <a:ln w="28575" cap="flat" cmpd="sng" algn="ctr">
            <a:solidFill>
              <a:srgbClr val="6600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470" name="Straight Arrow Connector 147469"/>
          <p:cNvCxnSpPr/>
          <p:nvPr/>
        </p:nvCxnSpPr>
        <p:spPr bwMode="auto">
          <a:xfrm flipV="1">
            <a:off x="8706348" y="3879060"/>
            <a:ext cx="0" cy="450060"/>
          </a:xfrm>
          <a:prstGeom prst="straightConnector1">
            <a:avLst/>
          </a:prstGeom>
          <a:noFill/>
          <a:ln w="28575" cap="flat" cmpd="sng" algn="ctr">
            <a:solidFill>
              <a:srgbClr val="660033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2263BCA2-CFE2-43A7-B5DA-F4445EF75C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13757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0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0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0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0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3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50514" y="1628760"/>
            <a:ext cx="7290972" cy="1756411"/>
          </a:xfrm>
        </p:spPr>
        <p:txBody>
          <a:bodyPr anchor="ctr"/>
          <a:lstStyle/>
          <a:p>
            <a:pPr algn="ctr"/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練習 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(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四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) 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子報表</a:t>
            </a:r>
            <a:endParaRPr lang="en-GB" altLang="zh-TW" dirty="0">
              <a:solidFill>
                <a:schemeClr val="folHlink"/>
              </a:solidFill>
              <a:effectLst/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A16ED1B-028C-4173-B0E3-D066E447E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5688" y="3795400"/>
            <a:ext cx="7290972" cy="1461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lang="en-US" altLang="zh-TW" sz="48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zh-TW" altLang="en-US" sz="4400" kern="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利用子報表去精簡報表內容</a:t>
            </a:r>
            <a:endParaRPr lang="zh-TW" altLang="en-US" sz="4000" kern="0" dirty="0">
              <a:solidFill>
                <a:schemeClr val="folHlink"/>
              </a:solidFill>
              <a:effectLst/>
              <a:latin typeface="Times New Roman" pitchFamily="18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71234979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gray">
          <a:xfrm>
            <a:off x="1685412" y="1241089"/>
            <a:ext cx="8821176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80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子報表</a:t>
            </a:r>
          </a:p>
          <a:p>
            <a:pPr>
              <a:spcBef>
                <a:spcPct val="0"/>
              </a:spcBef>
              <a:buClrTx/>
              <a:buSzTx/>
            </a:pPr>
            <a:r>
              <a:rPr kumimoji="1" lang="zh-TW" altLang="en-US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成績表 </a:t>
            </a:r>
            <a:r>
              <a:rPr kumimoji="1" lang="en-US" altLang="zh-TW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M </a:t>
            </a:r>
          </a:p>
          <a:p>
            <a:pPr>
              <a:spcBef>
                <a:spcPct val="0"/>
              </a:spcBef>
              <a:buClrTx/>
              <a:buSzTx/>
            </a:pPr>
            <a:r>
              <a:rPr kumimoji="1" lang="zh-TW" altLang="en-US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列印分數</a:t>
            </a:r>
            <a:r>
              <a:rPr kumimoji="1" lang="en-US" altLang="zh-TW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/</a:t>
            </a:r>
            <a:r>
              <a:rPr kumimoji="1" lang="zh-TW" altLang="en-US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等級的子報表</a:t>
            </a:r>
            <a:endParaRPr kumimoji="1" lang="en-US" altLang="zh-TW" sz="6600" dirty="0">
              <a:solidFill>
                <a:srgbClr val="3333CC"/>
              </a:solidFill>
              <a:latin typeface="Times New Roman" pitchFamily="18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3770081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「列印分數</a:t>
            </a:r>
            <a:r>
              <a:rPr lang="en-US" altLang="zh-TW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/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等級」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endParaRPr lang="zh-HK" altLang="en-US" sz="3200" dirty="0">
              <a:solidFill>
                <a:srgbClr val="3333CC"/>
              </a:solidFill>
              <a:effectLst/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5448" y="1538748"/>
            <a:ext cx="8281104" cy="4979512"/>
          </a:xfrm>
        </p:spPr>
        <p:txBody>
          <a:bodyPr/>
          <a:lstStyle/>
          <a:p>
            <a:pPr lvl="0"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Report M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，包括 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10 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個</a:t>
            </a:r>
            <a:r>
              <a:rPr lang="zh-TW" altLang="en-US" sz="28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</a:t>
            </a:r>
            <a:r>
              <a:rPr lang="zh-TW" altLang="en-US" sz="28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列印分數</a:t>
            </a:r>
            <a:r>
              <a:rPr lang="en-US" altLang="zh-TW" sz="28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28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等級」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，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Result A 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至 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Result J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，由上而下，最上面 最小考績數目，最下面 最多考績數目</a:t>
            </a:r>
            <a:r>
              <a:rPr lang="zh-TW" altLang="en-US" sz="2800" dirty="0">
                <a:solidFill>
                  <a:srgbClr val="000000"/>
                </a:solidFill>
                <a:ea typeface="新細明體" pitchFamily="18" charset="-120"/>
              </a:rPr>
              <a:t>。</a:t>
            </a:r>
            <a:endParaRPr lang="en-US" altLang="zh-TW" sz="2800" dirty="0">
              <a:solidFill>
                <a:srgbClr val="000000"/>
              </a:solidFill>
              <a:ea typeface="新細明體" pitchFamily="18" charset="-120"/>
            </a:endParaRPr>
          </a:p>
          <a:p>
            <a:pPr lvl="0"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根據</a:t>
            </a:r>
            <a:r>
              <a:rPr lang="en-HK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Cloud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SAMS 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畫面上，揀選 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學期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/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考績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」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的列印選項，而 列印不同的</a:t>
            </a:r>
            <a:r>
              <a:rPr lang="zh-TW" altLang="en-US" sz="28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</a:t>
            </a:r>
            <a:r>
              <a:rPr lang="zh-TW" altLang="en-US" sz="28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列印分數</a:t>
            </a:r>
            <a:r>
              <a:rPr lang="en-US" altLang="zh-TW" sz="28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28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等級」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endParaRPr lang="en-US" altLang="zh-TW" sz="2800" dirty="0">
              <a:solidFill>
                <a:srgbClr val="000000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每個 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「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列印分數</a:t>
            </a:r>
            <a:r>
              <a:rPr lang="en-US" altLang="zh-TW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/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等級」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，放置在 獨立的 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Section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，在 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Suppress (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抑制顯示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，根據 傳入的 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?</a:t>
            </a:r>
            <a:r>
              <a:rPr lang="en-US" altLang="zh-TW" sz="2800" dirty="0" err="1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LayoutType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參數，而顯示特定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「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列印分數</a:t>
            </a:r>
            <a:r>
              <a:rPr lang="en-US" altLang="zh-TW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/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等級」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。例如，傳入參數</a:t>
            </a:r>
            <a:r>
              <a:rPr lang="zh-TW" altLang="en-US" sz="2800" dirty="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「 </a:t>
            </a:r>
            <a:r>
              <a:rPr lang="en-US" altLang="zh-TW" sz="2800" dirty="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A</a:t>
            </a:r>
            <a:r>
              <a:rPr lang="zh-TW" altLang="en-US" sz="2800" dirty="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」</a:t>
            </a:r>
            <a:r>
              <a:rPr lang="zh-TW" altLang="en-US" sz="2800" dirty="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，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顯示 </a:t>
            </a:r>
            <a:r>
              <a:rPr lang="zh-TW" altLang="en-US" sz="2800" dirty="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「 </a:t>
            </a:r>
            <a:r>
              <a:rPr lang="en-US" altLang="zh-TW" sz="2800" dirty="0" err="1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ResultA</a:t>
            </a:r>
            <a:r>
              <a:rPr lang="zh-TW" altLang="en-US" sz="2800" dirty="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」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， 如此類推。</a:t>
            </a:r>
            <a:endParaRPr lang="zh-HK" altLang="en-US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81F6E1B-751C-4B98-8099-C7E44B1D0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1063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3"/>
          <p:cNvSpPr txBox="1">
            <a:spLocks noChangeArrowheads="1"/>
          </p:cNvSpPr>
          <p:nvPr/>
        </p:nvSpPr>
        <p:spPr bwMode="gray">
          <a:xfrm>
            <a:off x="1524000" y="2258844"/>
            <a:ext cx="91440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60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參考</a:t>
            </a:r>
            <a:r>
              <a:rPr kumimoji="1" lang="en-US" altLang="zh-TW" sz="6000" dirty="0" err="1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CloudSAMS</a:t>
            </a:r>
            <a:r>
              <a:rPr kumimoji="1" lang="zh-TW" altLang="en-US" sz="60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資料結構</a:t>
            </a:r>
            <a:endParaRPr kumimoji="1" lang="en-US" altLang="zh-TW" sz="6000" dirty="0">
              <a:solidFill>
                <a:schemeClr val="folHlink"/>
              </a:solidFill>
              <a:latin typeface="Times New Roman" pitchFamily="18" charset="0"/>
              <a:ea typeface="標楷體" pitchFamily="65" charset="-12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60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建立</a:t>
            </a:r>
            <a:r>
              <a:rPr kumimoji="1" lang="en-US" altLang="zh-TW" sz="60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Crystal Reports</a:t>
            </a:r>
            <a:r>
              <a:rPr kumimoji="1" lang="zh-HK" altLang="en-US" sz="6000" dirty="0">
                <a:solidFill>
                  <a:schemeClr val="folHlink"/>
                </a:solidFill>
                <a:latin typeface="Times New Roman" pitchFamily="18" charset="0"/>
                <a:ea typeface="標楷體" pitchFamily="65" charset="-120"/>
              </a:rPr>
              <a:t>範本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1" lang="en-US" altLang="zh-TW" sz="6000" dirty="0">
              <a:solidFill>
                <a:schemeClr val="folHlink"/>
              </a:solidFill>
              <a:latin typeface="Times New Roman" pitchFamily="18" charset="0"/>
              <a:ea typeface="標楷體" pitchFamily="65" charset="-120"/>
            </a:endParaRP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群組 8"/>
          <p:cNvGrpSpPr/>
          <p:nvPr/>
        </p:nvGrpSpPr>
        <p:grpSpPr>
          <a:xfrm>
            <a:off x="1122212" y="1358724"/>
            <a:ext cx="8371116" cy="5130684"/>
            <a:chOff x="262792" y="1682276"/>
            <a:chExt cx="7314011" cy="4550939"/>
          </a:xfrm>
        </p:grpSpPr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792" y="1682276"/>
              <a:ext cx="7314011" cy="4550939"/>
            </a:xfrm>
            <a:prstGeom prst="rect">
              <a:avLst/>
            </a:prstGeom>
          </p:spPr>
        </p:pic>
        <p:sp>
          <p:nvSpPr>
            <p:cNvPr id="3" name="文字方塊 2"/>
            <p:cNvSpPr txBox="1"/>
            <p:nvPr/>
          </p:nvSpPr>
          <p:spPr>
            <a:xfrm>
              <a:off x="1699472" y="3209760"/>
              <a:ext cx="1080144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TW" altLang="en-US" sz="1200" b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現學年  </a:t>
              </a:r>
              <a:r>
                <a:rPr lang="en-US" sz="1200" b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(2022)  </a:t>
              </a:r>
            </a:p>
          </p:txBody>
        </p:sp>
      </p:grp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69657" y="201182"/>
            <a:ext cx="6802438" cy="762000"/>
          </a:xfrm>
        </p:spPr>
        <p:txBody>
          <a:bodyPr/>
          <a:lstStyle/>
          <a:p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「列印分數</a:t>
            </a:r>
            <a:r>
              <a:rPr lang="en-US" altLang="zh-TW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/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等級」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endParaRPr lang="zh-HK" altLang="en-US" sz="3200" dirty="0">
              <a:solidFill>
                <a:srgbClr val="3333CC"/>
              </a:solidFill>
              <a:effectLst/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59087671-749E-4F3F-8F3A-B0DCE63C1D3E}"/>
              </a:ext>
            </a:extLst>
          </p:cNvPr>
          <p:cNvGrpSpPr/>
          <p:nvPr/>
        </p:nvGrpSpPr>
        <p:grpSpPr>
          <a:xfrm>
            <a:off x="7176144" y="3879060"/>
            <a:ext cx="3928259" cy="2574648"/>
            <a:chOff x="7176144" y="3879060"/>
            <a:chExt cx="3928259" cy="2574648"/>
          </a:xfrm>
        </p:grpSpPr>
        <p:sp>
          <p:nvSpPr>
            <p:cNvPr id="7" name="矩形 6"/>
            <p:cNvSpPr/>
            <p:nvPr/>
          </p:nvSpPr>
          <p:spPr bwMode="auto">
            <a:xfrm>
              <a:off x="7176144" y="3879060"/>
              <a:ext cx="2250300" cy="1355755"/>
            </a:xfrm>
            <a:prstGeom prst="rect">
              <a:avLst/>
            </a:prstGeom>
            <a:noFill/>
            <a:ln w="5715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20000"/>
                </a:spcBef>
                <a:buClr>
                  <a:schemeClr val="bg1"/>
                </a:buClr>
                <a:buSzPct val="100000"/>
              </a:pPr>
              <a:endParaRPr lang="zh-HK" altLang="en-US"/>
            </a:p>
          </p:txBody>
        </p:sp>
        <p:sp>
          <p:nvSpPr>
            <p:cNvPr id="6" name="矩形圖說文字 5"/>
            <p:cNvSpPr>
              <a:spLocks noChangeArrowheads="1"/>
            </p:cNvSpPr>
            <p:nvPr/>
          </p:nvSpPr>
          <p:spPr bwMode="auto">
            <a:xfrm>
              <a:off x="8674078" y="5270515"/>
              <a:ext cx="2430325" cy="1183193"/>
            </a:xfrm>
            <a:prstGeom prst="wedgeRectCallout">
              <a:avLst>
                <a:gd name="adj1" fmla="val -60398"/>
                <a:gd name="adj2" fmla="val -126552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 sz="2400" dirty="0"/>
                <a:t>揀選 </a:t>
              </a:r>
              <a:r>
                <a:rPr lang="en-US" altLang="zh-TW" sz="2400" dirty="0"/>
                <a:t>:</a:t>
              </a:r>
            </a:p>
            <a:p>
              <a:r>
                <a:rPr lang="zh-TW" altLang="en-US" sz="2400" dirty="0"/>
                <a:t>學期 的列印選項</a:t>
              </a:r>
              <a:endParaRPr lang="en-US" altLang="zh-TW" sz="2400" dirty="0"/>
            </a:p>
          </p:txBody>
        </p:sp>
      </p:grp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064F8ED9-1D81-469C-B1CF-BB42A7207B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281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69657" y="201182"/>
            <a:ext cx="6802438" cy="762000"/>
          </a:xfrm>
        </p:spPr>
        <p:txBody>
          <a:bodyPr/>
          <a:lstStyle/>
          <a:p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「列印分數</a:t>
            </a:r>
            <a:r>
              <a:rPr lang="en-US" altLang="zh-TW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/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等級」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endParaRPr lang="zh-HK" altLang="en-US" sz="3200" dirty="0">
              <a:solidFill>
                <a:srgbClr val="3333CC"/>
              </a:solidFill>
              <a:effectLst/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358" y="1703579"/>
            <a:ext cx="9631284" cy="4680624"/>
          </a:xfrm>
          <a:prstGeom prst="rect">
            <a:avLst/>
          </a:prstGeom>
        </p:spPr>
      </p:pic>
      <p:sp>
        <p:nvSpPr>
          <p:cNvPr id="6" name="橢圓 5"/>
          <p:cNvSpPr/>
          <p:nvPr/>
        </p:nvSpPr>
        <p:spPr bwMode="auto">
          <a:xfrm>
            <a:off x="2135472" y="2419107"/>
            <a:ext cx="1350180" cy="4243556"/>
          </a:xfrm>
          <a:prstGeom prst="ellipse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7" name="Text Box 46"/>
          <p:cNvSpPr txBox="1">
            <a:spLocks noChangeArrowheads="1"/>
          </p:cNvSpPr>
          <p:nvPr/>
        </p:nvSpPr>
        <p:spPr bwMode="auto">
          <a:xfrm>
            <a:off x="1235352" y="878491"/>
            <a:ext cx="9721296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endParaRPr kumimoji="1" lang="en-US" altLang="zh-TW" dirty="0">
              <a:solidFill>
                <a:srgbClr val="3333CC"/>
              </a:solidFill>
              <a:latin typeface="Times New Roman" pitchFamily="18" charset="0"/>
            </a:endParaRPr>
          </a:p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包括 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10 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個「 列印分數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/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等級」子報表，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Result A 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至 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Result J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 ，列印不同的 考績數目</a:t>
            </a:r>
          </a:p>
        </p:txBody>
      </p:sp>
      <p:sp>
        <p:nvSpPr>
          <p:cNvPr id="9" name="矩形圖說文字 8"/>
          <p:cNvSpPr>
            <a:spLocks noChangeArrowheads="1"/>
          </p:cNvSpPr>
          <p:nvPr/>
        </p:nvSpPr>
        <p:spPr bwMode="auto">
          <a:xfrm>
            <a:off x="6747991" y="1815834"/>
            <a:ext cx="3600481" cy="1350180"/>
          </a:xfrm>
          <a:prstGeom prst="wedgeRectCallout">
            <a:avLst>
              <a:gd name="adj1" fmla="val -140349"/>
              <a:gd name="adj2" fmla="val 107454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 dirty="0"/>
              <a:t>每個 「 列印分數</a:t>
            </a:r>
            <a:r>
              <a:rPr lang="en-US" altLang="zh-TW" sz="2400" dirty="0"/>
              <a:t>/</a:t>
            </a:r>
            <a:r>
              <a:rPr lang="zh-TW" altLang="en-US" sz="2400" dirty="0"/>
              <a:t>等級」</a:t>
            </a:r>
            <a:endParaRPr lang="en-US" altLang="zh-TW" sz="2400" dirty="0"/>
          </a:p>
          <a:p>
            <a:r>
              <a:rPr lang="zh-TW" altLang="en-US" sz="2400" dirty="0"/>
              <a:t>子報表，</a:t>
            </a:r>
            <a:endParaRPr lang="en-US" altLang="zh-TW" sz="2400" dirty="0"/>
          </a:p>
          <a:p>
            <a:r>
              <a:rPr lang="zh-TW" altLang="en-US" sz="2400" dirty="0"/>
              <a:t>放置在 獨立的 </a:t>
            </a:r>
            <a:r>
              <a:rPr lang="en-US" altLang="zh-TW" sz="2400" dirty="0"/>
              <a:t>Section 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CDC214D3-4116-41DB-BE90-63258F4658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599037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869657" y="201182"/>
            <a:ext cx="6802438" cy="762000"/>
          </a:xfrm>
        </p:spPr>
        <p:txBody>
          <a:bodyPr/>
          <a:lstStyle/>
          <a:p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「列印分數</a:t>
            </a:r>
            <a:r>
              <a:rPr lang="en-US" altLang="zh-TW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/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等級」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endParaRPr lang="zh-HK" altLang="en-US" sz="3200" dirty="0">
              <a:solidFill>
                <a:srgbClr val="3333CC"/>
              </a:solidFill>
              <a:effectLst/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934" y="1407300"/>
            <a:ext cx="8364334" cy="50951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5735952" y="5409264"/>
            <a:ext cx="3240432" cy="540072"/>
          </a:xfrm>
          <a:prstGeom prst="rect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8" name="矩形 7"/>
          <p:cNvSpPr/>
          <p:nvPr/>
        </p:nvSpPr>
        <p:spPr bwMode="auto">
          <a:xfrm>
            <a:off x="2135473" y="2313272"/>
            <a:ext cx="691113" cy="3960528"/>
          </a:xfrm>
          <a:prstGeom prst="rect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9" name="橢圓 8"/>
          <p:cNvSpPr/>
          <p:nvPr/>
        </p:nvSpPr>
        <p:spPr bwMode="auto">
          <a:xfrm>
            <a:off x="7612926" y="3086744"/>
            <a:ext cx="2533614" cy="360048"/>
          </a:xfrm>
          <a:prstGeom prst="ellipse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cxnSp>
        <p:nvCxnSpPr>
          <p:cNvPr id="11" name="直線接點 10"/>
          <p:cNvCxnSpPr/>
          <p:nvPr/>
        </p:nvCxnSpPr>
        <p:spPr bwMode="auto">
          <a:xfrm flipH="1">
            <a:off x="8166276" y="3338988"/>
            <a:ext cx="1530204" cy="2070276"/>
          </a:xfrm>
          <a:prstGeom prst="line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矩形圖說文字 11"/>
          <p:cNvSpPr>
            <a:spLocks noChangeArrowheads="1"/>
          </p:cNvSpPr>
          <p:nvPr/>
        </p:nvSpPr>
        <p:spPr bwMode="auto">
          <a:xfrm>
            <a:off x="6588440" y="191669"/>
            <a:ext cx="3697828" cy="1733846"/>
          </a:xfrm>
          <a:prstGeom prst="wedgeRectCallout">
            <a:avLst>
              <a:gd name="adj1" fmla="val 34881"/>
              <a:gd name="adj2" fmla="val 11603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 dirty="0">
                <a:latin typeface="新細明體" panose="02020500000000000000" pitchFamily="18" charset="-120"/>
              </a:rPr>
              <a:t>在 </a:t>
            </a:r>
            <a:r>
              <a:rPr lang="en-US" altLang="zh-TW" sz="2400" dirty="0">
                <a:latin typeface="新細明體" panose="02020500000000000000" pitchFamily="18" charset="-120"/>
              </a:rPr>
              <a:t>Section Expert </a:t>
            </a:r>
            <a:r>
              <a:rPr lang="zh-TW" altLang="en-US" sz="2400" dirty="0">
                <a:latin typeface="新細明體" panose="02020500000000000000" pitchFamily="18" charset="-120"/>
              </a:rPr>
              <a:t>的 </a:t>
            </a:r>
            <a:r>
              <a:rPr lang="en-US" altLang="zh-TW" sz="2400" dirty="0">
                <a:latin typeface="新細明體" panose="02020500000000000000" pitchFamily="18" charset="-120"/>
              </a:rPr>
              <a:t>Suppress </a:t>
            </a:r>
          </a:p>
          <a:p>
            <a:r>
              <a:rPr lang="en-US" altLang="zh-TW" sz="2400" dirty="0">
                <a:latin typeface="新細明體" panose="02020500000000000000" pitchFamily="18" charset="-120"/>
              </a:rPr>
              <a:t>(</a:t>
            </a:r>
            <a:r>
              <a:rPr lang="zh-TW" altLang="en-US" sz="2400" dirty="0">
                <a:latin typeface="新細明體" panose="02020500000000000000" pitchFamily="18" charset="-120"/>
              </a:rPr>
              <a:t>抑制顯示</a:t>
            </a:r>
            <a:r>
              <a:rPr lang="en-US" altLang="zh-TW" sz="2400" dirty="0">
                <a:latin typeface="新細明體" panose="02020500000000000000" pitchFamily="18" charset="-120"/>
              </a:rPr>
              <a:t>) </a:t>
            </a:r>
            <a:r>
              <a:rPr lang="zh-TW" altLang="en-US" sz="2400" dirty="0">
                <a:latin typeface="新細明體" panose="02020500000000000000" pitchFamily="18" charset="-120"/>
              </a:rPr>
              <a:t>，會根據 </a:t>
            </a:r>
            <a:endParaRPr lang="en-US" altLang="zh-TW" sz="2400" dirty="0">
              <a:latin typeface="新細明體" panose="02020500000000000000" pitchFamily="18" charset="-120"/>
            </a:endParaRPr>
          </a:p>
          <a:p>
            <a:r>
              <a:rPr lang="zh-TW" altLang="en-US" sz="2400" dirty="0">
                <a:latin typeface="新細明體" panose="02020500000000000000" pitchFamily="18" charset="-120"/>
              </a:rPr>
              <a:t>傳入的 </a:t>
            </a:r>
            <a:r>
              <a:rPr lang="en-US" altLang="zh-TW" sz="2400" dirty="0">
                <a:solidFill>
                  <a:srgbClr val="FF0000"/>
                </a:solidFill>
                <a:latin typeface="新細明體" panose="02020500000000000000" pitchFamily="18" charset="-120"/>
              </a:rPr>
              <a:t>?</a:t>
            </a:r>
            <a:r>
              <a:rPr lang="en-US" altLang="zh-TW" sz="2400" dirty="0" err="1">
                <a:solidFill>
                  <a:srgbClr val="FF0000"/>
                </a:solidFill>
                <a:latin typeface="新細明體" panose="02020500000000000000" pitchFamily="18" charset="-120"/>
              </a:rPr>
              <a:t>LayoutType</a:t>
            </a:r>
            <a:r>
              <a:rPr lang="en-US" altLang="zh-TW" sz="2400" dirty="0">
                <a:solidFill>
                  <a:srgbClr val="FF0000"/>
                </a:solidFill>
                <a:latin typeface="新細明體" panose="02020500000000000000" pitchFamily="18" charset="-120"/>
              </a:rPr>
              <a:t> </a:t>
            </a:r>
            <a:r>
              <a:rPr lang="zh-TW" altLang="en-US" sz="2400" dirty="0">
                <a:latin typeface="新細明體" panose="02020500000000000000" pitchFamily="18" charset="-120"/>
              </a:rPr>
              <a:t>參數，</a:t>
            </a:r>
            <a:endParaRPr lang="en-US" altLang="zh-TW" sz="2400" dirty="0">
              <a:latin typeface="新細明體" panose="02020500000000000000" pitchFamily="18" charset="-120"/>
            </a:endParaRPr>
          </a:p>
          <a:p>
            <a:r>
              <a:rPr lang="zh-TW" altLang="en-US" sz="2400" dirty="0">
                <a:latin typeface="新細明體" panose="02020500000000000000" pitchFamily="18" charset="-120"/>
              </a:rPr>
              <a:t>而顯示特定 </a:t>
            </a:r>
            <a:r>
              <a:rPr lang="en-US" altLang="zh-TW" sz="2400" dirty="0">
                <a:latin typeface="新細明體" panose="02020500000000000000" pitchFamily="18" charset="-120"/>
              </a:rPr>
              <a:t>Sub-Report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5803BE62-882E-42FB-8F29-139022C92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133059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869657" y="201182"/>
            <a:ext cx="6802438" cy="762000"/>
          </a:xfrm>
        </p:spPr>
        <p:txBody>
          <a:bodyPr/>
          <a:lstStyle/>
          <a:p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「列印分數</a:t>
            </a:r>
            <a:r>
              <a:rPr lang="en-US" altLang="zh-TW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/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等級」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endParaRPr lang="zh-HK" altLang="en-US" sz="3200" dirty="0">
              <a:solidFill>
                <a:srgbClr val="3333CC"/>
              </a:solidFill>
              <a:effectLst/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5" name="Text Box 46"/>
          <p:cNvSpPr txBox="1">
            <a:spLocks noChangeArrowheads="1"/>
          </p:cNvSpPr>
          <p:nvPr/>
        </p:nvSpPr>
        <p:spPr bwMode="auto">
          <a:xfrm>
            <a:off x="1843528" y="728641"/>
            <a:ext cx="8381560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endParaRPr kumimoji="1" lang="en-US" altLang="zh-TW" dirty="0">
              <a:solidFill>
                <a:srgbClr val="3333CC"/>
              </a:solidFill>
              <a:latin typeface="Times New Roman" pitchFamily="18" charset="0"/>
            </a:endParaRPr>
          </a:p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如要知道 正在使用哪一個 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Sub-Report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，可以 拉 </a:t>
            </a:r>
            <a:r>
              <a:rPr kumimoji="1" lang="en-US" altLang="zh-TW" dirty="0">
                <a:solidFill>
                  <a:srgbClr val="FF0000"/>
                </a:solidFill>
                <a:latin typeface="Times New Roman" pitchFamily="18" charset="0"/>
              </a:rPr>
              <a:t>?</a:t>
            </a:r>
            <a:r>
              <a:rPr kumimoji="1" lang="en-US" altLang="zh-TW" dirty="0" err="1">
                <a:solidFill>
                  <a:srgbClr val="FF0000"/>
                </a:solidFill>
                <a:latin typeface="Times New Roman" pitchFamily="18" charset="0"/>
              </a:rPr>
              <a:t>LayoutType</a:t>
            </a:r>
            <a:r>
              <a:rPr kumimoji="1" lang="en-US" altLang="zh-TW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kumimoji="1" lang="zh-HK" altLang="en-US" dirty="0">
                <a:solidFill>
                  <a:srgbClr val="3333CC"/>
                </a:solidFill>
                <a:latin typeface="Times New Roman" pitchFamily="18" charset="0"/>
              </a:rPr>
              <a:t>參數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，再上傳 </a:t>
            </a:r>
            <a:r>
              <a:rPr kumimoji="1" lang="en-HK" altLang="zh-TW" dirty="0">
                <a:solidFill>
                  <a:srgbClr val="3333CC"/>
                </a:solidFill>
                <a:latin typeface="Times New Roman" pitchFamily="18" charset="0"/>
              </a:rPr>
              <a:t>Cloud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SAMS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，預覽列印。</a:t>
            </a:r>
            <a:endParaRPr kumimoji="1" lang="en-US" altLang="zh-TW" dirty="0">
              <a:solidFill>
                <a:srgbClr val="3333CC"/>
              </a:solidFill>
              <a:latin typeface="Times New Roman" pitchFamily="18" charset="0"/>
            </a:endParaRPr>
          </a:p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例如，顯示「 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A 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」 ，代表正在使用 「 </a:t>
            </a:r>
            <a:r>
              <a:rPr kumimoji="1" lang="en-US" altLang="zh-TW" dirty="0" err="1">
                <a:solidFill>
                  <a:srgbClr val="3333CC"/>
                </a:solidFill>
                <a:latin typeface="Times New Roman" pitchFamily="18" charset="0"/>
              </a:rPr>
              <a:t>ResultA</a:t>
            </a:r>
            <a:r>
              <a:rPr kumimoji="1" lang="zh-TW" altLang="en-US" dirty="0">
                <a:solidFill>
                  <a:srgbClr val="3333CC"/>
                </a:solidFill>
                <a:latin typeface="Times New Roman" pitchFamily="18" charset="0"/>
              </a:rPr>
              <a:t>」子報表， 如此類推。</a:t>
            </a: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730" y="2236745"/>
            <a:ext cx="8127157" cy="4266092"/>
          </a:xfrm>
          <a:prstGeom prst="rect">
            <a:avLst/>
          </a:prstGeom>
        </p:spPr>
      </p:pic>
      <p:sp>
        <p:nvSpPr>
          <p:cNvPr id="7" name="橢圓 6"/>
          <p:cNvSpPr/>
          <p:nvPr/>
        </p:nvSpPr>
        <p:spPr bwMode="auto">
          <a:xfrm>
            <a:off x="8730219" y="3468992"/>
            <a:ext cx="948774" cy="180024"/>
          </a:xfrm>
          <a:prstGeom prst="ellipse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cxnSp>
        <p:nvCxnSpPr>
          <p:cNvPr id="9" name="直線單箭頭接點 8"/>
          <p:cNvCxnSpPr/>
          <p:nvPr/>
        </p:nvCxnSpPr>
        <p:spPr bwMode="auto">
          <a:xfrm flipH="1">
            <a:off x="8346300" y="3649016"/>
            <a:ext cx="450060" cy="140032"/>
          </a:xfrm>
          <a:prstGeom prst="straightConnector1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矩形圖說文字 5"/>
          <p:cNvSpPr>
            <a:spLocks noChangeArrowheads="1"/>
          </p:cNvSpPr>
          <p:nvPr/>
        </p:nvSpPr>
        <p:spPr bwMode="auto">
          <a:xfrm>
            <a:off x="3575665" y="4419132"/>
            <a:ext cx="3831475" cy="2311868"/>
          </a:xfrm>
          <a:prstGeom prst="wedgeRectCallout">
            <a:avLst>
              <a:gd name="adj1" fmla="val 59548"/>
              <a:gd name="adj2" fmla="val -7207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endParaRPr lang="en-US" altLang="zh-TW" sz="2400" dirty="0"/>
          </a:p>
        </p:txBody>
      </p:sp>
      <p:pic>
        <p:nvPicPr>
          <p:cNvPr id="13" name="圖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676" y="4509144"/>
            <a:ext cx="3652376" cy="2160288"/>
          </a:xfrm>
          <a:prstGeom prst="rect">
            <a:avLst/>
          </a:prstGeom>
        </p:spPr>
      </p:pic>
      <p:sp>
        <p:nvSpPr>
          <p:cNvPr id="17" name="橢圓 16"/>
          <p:cNvSpPr/>
          <p:nvPr/>
        </p:nvSpPr>
        <p:spPr bwMode="auto">
          <a:xfrm>
            <a:off x="6276024" y="5139228"/>
            <a:ext cx="948774" cy="360048"/>
          </a:xfrm>
          <a:prstGeom prst="ellipse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DCE10A63-3BE7-4CF0-85B5-24D51D8E6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865575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482" y="5013001"/>
            <a:ext cx="9144000" cy="1412124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892" y="3478541"/>
            <a:ext cx="9144000" cy="495488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869657" y="201182"/>
            <a:ext cx="6802438" cy="762000"/>
          </a:xfrm>
        </p:spPr>
        <p:txBody>
          <a:bodyPr/>
          <a:lstStyle/>
          <a:p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「列印分數</a:t>
            </a:r>
            <a:r>
              <a:rPr lang="en-US" altLang="zh-TW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/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等級」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endParaRPr lang="zh-HK" altLang="en-US" sz="3200" dirty="0">
              <a:solidFill>
                <a:srgbClr val="3333CC"/>
              </a:solidFill>
              <a:effectLst/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7" name="Text Box 46"/>
          <p:cNvSpPr txBox="1">
            <a:spLocks noChangeArrowheads="1"/>
          </p:cNvSpPr>
          <p:nvPr/>
        </p:nvSpPr>
        <p:spPr bwMode="auto">
          <a:xfrm>
            <a:off x="1830121" y="720485"/>
            <a:ext cx="8676467" cy="4096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endParaRPr kumimoji="1" lang="en-US" altLang="zh-TW" dirty="0">
              <a:solidFill>
                <a:srgbClr val="3333CC"/>
              </a:solidFill>
              <a:latin typeface="Times New Roman" pitchFamily="18" charset="0"/>
            </a:endParaRPr>
          </a:p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由於 「 </a:t>
            </a:r>
            <a:r>
              <a:rPr kumimoji="1" lang="en-US" altLang="zh-TW" sz="2200" dirty="0" err="1">
                <a:solidFill>
                  <a:srgbClr val="3333CC"/>
                </a:solidFill>
                <a:latin typeface="新細明體" panose="02020500000000000000" pitchFamily="18" charset="-120"/>
              </a:rPr>
              <a:t>ResultJ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」相比 其他 「 </a:t>
            </a:r>
            <a:r>
              <a:rPr kumimoji="1" lang="en-US" altLang="zh-TW" sz="2200" dirty="0" err="1">
                <a:solidFill>
                  <a:srgbClr val="3333CC"/>
                </a:solidFill>
                <a:latin typeface="新細明體" panose="02020500000000000000" pitchFamily="18" charset="-120"/>
              </a:rPr>
              <a:t>ResultA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」至 「 </a:t>
            </a:r>
            <a:r>
              <a:rPr kumimoji="1" lang="en-US" altLang="zh-TW" sz="2200" dirty="0" err="1">
                <a:solidFill>
                  <a:srgbClr val="3333CC"/>
                </a:solidFill>
                <a:latin typeface="新細明體" panose="02020500000000000000" pitchFamily="18" charset="-120"/>
              </a:rPr>
              <a:t>ResultI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」子報表， 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  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較為繁複，公式較多，如能掌握修改 「 </a:t>
            </a:r>
            <a:r>
              <a:rPr kumimoji="1" lang="en-US" altLang="zh-TW" sz="2200" dirty="0" err="1">
                <a:solidFill>
                  <a:srgbClr val="3333CC"/>
                </a:solidFill>
                <a:latin typeface="新細明體" panose="02020500000000000000" pitchFamily="18" charset="-120"/>
              </a:rPr>
              <a:t>ResultJ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」，同樣可以修改「 </a:t>
            </a:r>
            <a:r>
              <a:rPr kumimoji="1" lang="en-US" altLang="zh-TW" sz="2200" dirty="0" err="1">
                <a:solidFill>
                  <a:srgbClr val="3333CC"/>
                </a:solidFill>
                <a:latin typeface="新細明體" panose="02020500000000000000" pitchFamily="18" charset="-120"/>
              </a:rPr>
              <a:t>ResultA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」至 「 </a:t>
            </a:r>
            <a:r>
              <a:rPr kumimoji="1" lang="en-US" altLang="zh-TW" sz="2200" dirty="0" err="1">
                <a:solidFill>
                  <a:srgbClr val="3333CC"/>
                </a:solidFill>
                <a:latin typeface="新細明體" panose="02020500000000000000" pitchFamily="18" charset="-120"/>
              </a:rPr>
              <a:t>ResultI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」，達致舉一反三的效果                                         </a:t>
            </a:r>
            <a:endParaRPr kumimoji="1" lang="en-US" altLang="zh-TW" sz="2200" dirty="0">
              <a:solidFill>
                <a:srgbClr val="3333CC"/>
              </a:solidFill>
              <a:latin typeface="新細明體" panose="02020500000000000000" pitchFamily="18" charset="-120"/>
            </a:endParaRPr>
          </a:p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例如，「 </a:t>
            </a:r>
            <a:r>
              <a:rPr kumimoji="1" lang="en-US" altLang="zh-TW" sz="2200" dirty="0" err="1">
                <a:solidFill>
                  <a:srgbClr val="3333CC"/>
                </a:solidFill>
                <a:latin typeface="新細明體" panose="02020500000000000000" pitchFamily="18" charset="-120"/>
              </a:rPr>
              <a:t>ResultJ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」子報表， 分為上下學期， 四個考績，                                        公式 </a:t>
            </a:r>
            <a:r>
              <a:rPr kumimoji="1" lang="en-US" altLang="zh-TW" sz="2200" dirty="0">
                <a:solidFill>
                  <a:srgbClr val="FF0000"/>
                </a:solidFill>
                <a:latin typeface="新細明體" panose="02020500000000000000" pitchFamily="18" charset="-120"/>
              </a:rPr>
              <a:t>@R1 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是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T1A1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 ，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 </a:t>
            </a:r>
            <a:r>
              <a:rPr kumimoji="1" lang="en-US" altLang="zh-TW" sz="2200" dirty="0">
                <a:solidFill>
                  <a:srgbClr val="FF0000"/>
                </a:solidFill>
                <a:latin typeface="新細明體" panose="02020500000000000000" pitchFamily="18" charset="-120"/>
              </a:rPr>
              <a:t>@R2 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是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T1A2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，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 </a:t>
            </a:r>
            <a:r>
              <a:rPr kumimoji="1" lang="en-US" altLang="zh-TW" sz="2200" dirty="0">
                <a:solidFill>
                  <a:srgbClr val="FF0000"/>
                </a:solidFill>
                <a:latin typeface="新細明體" panose="02020500000000000000" pitchFamily="18" charset="-120"/>
              </a:rPr>
              <a:t>@R3 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是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T1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 ，                              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@R4 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是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T2A1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 ，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 @R5 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是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T2A2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，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 @R6 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是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T2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 ，</a:t>
            </a:r>
            <a:r>
              <a:rPr kumimoji="1" lang="en-US" altLang="zh-TW" sz="2200" dirty="0">
                <a:solidFill>
                  <a:srgbClr val="7030A0"/>
                </a:solidFill>
                <a:latin typeface="新細明體" panose="02020500000000000000" pitchFamily="18" charset="-120"/>
              </a:rPr>
              <a:t>@R99 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是 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Annual (</a:t>
            </a:r>
            <a:r>
              <a:rPr kumimoji="1" lang="zh-TW" altLang="en-US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全年</a:t>
            </a:r>
            <a:r>
              <a:rPr kumimoji="1" lang="en-US" altLang="zh-TW" sz="2200" dirty="0">
                <a:solidFill>
                  <a:srgbClr val="3333CC"/>
                </a:solidFill>
                <a:latin typeface="新細明體" panose="02020500000000000000" pitchFamily="18" charset="-120"/>
              </a:rPr>
              <a:t>)</a:t>
            </a:r>
          </a:p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endParaRPr kumimoji="1" lang="en-US" altLang="zh-TW" sz="2400" dirty="0">
              <a:solidFill>
                <a:srgbClr val="3333CC"/>
              </a:solidFill>
              <a:latin typeface="新細明體" panose="02020500000000000000" pitchFamily="18" charset="-120"/>
            </a:endParaRPr>
          </a:p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endParaRPr kumimoji="1" lang="en-US" altLang="zh-TW" sz="2400" dirty="0">
              <a:solidFill>
                <a:srgbClr val="3333CC"/>
              </a:solidFill>
              <a:latin typeface="新細明體" panose="02020500000000000000" pitchFamily="18" charset="-120"/>
            </a:endParaRPr>
          </a:p>
          <a:p>
            <a:pPr marL="0" indent="0" algn="l">
              <a:spcBef>
                <a:spcPct val="30000"/>
              </a:spcBef>
              <a:buClr>
                <a:srgbClr val="3333CC"/>
              </a:buClr>
              <a:buSzTx/>
            </a:pP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 </a:t>
            </a:r>
            <a:endParaRPr kumimoji="1" lang="zh-TW" altLang="en-US" dirty="0">
              <a:solidFill>
                <a:srgbClr val="3333CC"/>
              </a:solidFill>
              <a:latin typeface="Times New Roman" pitchFamily="18" charset="0"/>
            </a:endParaRPr>
          </a:p>
        </p:txBody>
      </p:sp>
      <p:sp>
        <p:nvSpPr>
          <p:cNvPr id="8" name="橢圓 7"/>
          <p:cNvSpPr/>
          <p:nvPr/>
        </p:nvSpPr>
        <p:spPr bwMode="auto">
          <a:xfrm>
            <a:off x="7715270" y="3663525"/>
            <a:ext cx="1980264" cy="299507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>
              <a:solidFill>
                <a:srgbClr val="0070C0"/>
              </a:solidFill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793440" y="4226331"/>
            <a:ext cx="1961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latin typeface="新細明體" panose="02020500000000000000" pitchFamily="18" charset="-120"/>
              </a:rPr>
              <a:t>T1A1  T1A2  T1</a:t>
            </a:r>
            <a:endParaRPr lang="zh-HK" altLang="en-US" dirty="0">
              <a:solidFill>
                <a:srgbClr val="FF0000"/>
              </a:solidFill>
              <a:latin typeface="新細明體" panose="02020500000000000000" pitchFamily="18" charset="-120"/>
            </a:endParaRPr>
          </a:p>
        </p:txBody>
      </p:sp>
      <p:sp>
        <p:nvSpPr>
          <p:cNvPr id="10" name="橢圓 9"/>
          <p:cNvSpPr/>
          <p:nvPr/>
        </p:nvSpPr>
        <p:spPr bwMode="auto">
          <a:xfrm>
            <a:off x="7760995" y="5324597"/>
            <a:ext cx="2051039" cy="299507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>
              <a:solidFill>
                <a:srgbClr val="0070C0"/>
              </a:solidFill>
            </a:endParaRPr>
          </a:p>
        </p:txBody>
      </p:sp>
      <p:sp>
        <p:nvSpPr>
          <p:cNvPr id="11" name="橢圓 10"/>
          <p:cNvSpPr/>
          <p:nvPr/>
        </p:nvSpPr>
        <p:spPr bwMode="auto">
          <a:xfrm>
            <a:off x="5763802" y="3603445"/>
            <a:ext cx="1941217" cy="370585"/>
          </a:xfrm>
          <a:prstGeom prst="ellipse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12" name="橢圓 11"/>
          <p:cNvSpPr/>
          <p:nvPr/>
        </p:nvSpPr>
        <p:spPr bwMode="auto">
          <a:xfrm>
            <a:off x="5843249" y="5299872"/>
            <a:ext cx="1941217" cy="326067"/>
          </a:xfrm>
          <a:prstGeom prst="ellipse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13" name="文字方塊 12"/>
          <p:cNvSpPr txBox="1"/>
          <p:nvPr/>
        </p:nvSpPr>
        <p:spPr>
          <a:xfrm>
            <a:off x="7778480" y="4278528"/>
            <a:ext cx="1890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新細明體" panose="02020500000000000000" pitchFamily="18" charset="-120"/>
              </a:rPr>
              <a:t>T2A1  T2A2  T2</a:t>
            </a:r>
            <a:endParaRPr lang="zh-HK" altLang="en-US" dirty="0">
              <a:latin typeface="新細明體" panose="02020500000000000000" pitchFamily="18" charset="-120"/>
            </a:endParaRPr>
          </a:p>
        </p:txBody>
      </p:sp>
      <p:sp>
        <p:nvSpPr>
          <p:cNvPr id="14" name="橢圓 13"/>
          <p:cNvSpPr/>
          <p:nvPr/>
        </p:nvSpPr>
        <p:spPr bwMode="auto">
          <a:xfrm>
            <a:off x="9687591" y="3361024"/>
            <a:ext cx="964038" cy="400161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15" name="橢圓 14"/>
          <p:cNvSpPr/>
          <p:nvPr/>
        </p:nvSpPr>
        <p:spPr bwMode="auto">
          <a:xfrm>
            <a:off x="9812033" y="5206567"/>
            <a:ext cx="893264" cy="400161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16" name="文字方塊 15"/>
          <p:cNvSpPr txBox="1"/>
          <p:nvPr/>
        </p:nvSpPr>
        <p:spPr>
          <a:xfrm>
            <a:off x="9705701" y="4221615"/>
            <a:ext cx="959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7030A0"/>
                </a:solidFill>
                <a:latin typeface="新細明體" panose="02020500000000000000" pitchFamily="18" charset="-120"/>
              </a:rPr>
              <a:t>Annual</a:t>
            </a:r>
            <a:endParaRPr lang="zh-HK" altLang="en-US" dirty="0">
              <a:solidFill>
                <a:srgbClr val="7030A0"/>
              </a:solidFill>
              <a:latin typeface="新細明體" panose="02020500000000000000" pitchFamily="18" charset="-120"/>
            </a:endParaRPr>
          </a:p>
        </p:txBody>
      </p:sp>
      <p:cxnSp>
        <p:nvCxnSpPr>
          <p:cNvPr id="19" name="直線單箭頭接點 18"/>
          <p:cNvCxnSpPr/>
          <p:nvPr/>
        </p:nvCxnSpPr>
        <p:spPr bwMode="auto">
          <a:xfrm flipH="1">
            <a:off x="5956456" y="3974029"/>
            <a:ext cx="49533" cy="385076"/>
          </a:xfrm>
          <a:prstGeom prst="straightConnector1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直線單箭頭接點 23"/>
          <p:cNvCxnSpPr/>
          <p:nvPr/>
        </p:nvCxnSpPr>
        <p:spPr bwMode="auto">
          <a:xfrm flipH="1" flipV="1">
            <a:off x="6103482" y="4581928"/>
            <a:ext cx="68250" cy="755426"/>
          </a:xfrm>
          <a:prstGeom prst="straightConnector1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直線單箭頭接點 30"/>
          <p:cNvCxnSpPr/>
          <p:nvPr/>
        </p:nvCxnSpPr>
        <p:spPr bwMode="auto">
          <a:xfrm>
            <a:off x="6726085" y="3974029"/>
            <a:ext cx="17525" cy="340226"/>
          </a:xfrm>
          <a:prstGeom prst="straightConnector1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直線單箭頭接點 32"/>
          <p:cNvCxnSpPr/>
          <p:nvPr/>
        </p:nvCxnSpPr>
        <p:spPr bwMode="auto">
          <a:xfrm flipH="1">
            <a:off x="7354271" y="3974029"/>
            <a:ext cx="15201" cy="390112"/>
          </a:xfrm>
          <a:prstGeom prst="straightConnector1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直線單箭頭接點 34"/>
          <p:cNvCxnSpPr/>
          <p:nvPr/>
        </p:nvCxnSpPr>
        <p:spPr bwMode="auto">
          <a:xfrm flipH="1">
            <a:off x="8075295" y="3947714"/>
            <a:ext cx="26171" cy="436862"/>
          </a:xfrm>
          <a:prstGeom prst="straightConnector1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直線單箭頭接點 36"/>
          <p:cNvCxnSpPr/>
          <p:nvPr/>
        </p:nvCxnSpPr>
        <p:spPr bwMode="auto">
          <a:xfrm>
            <a:off x="8697672" y="3946632"/>
            <a:ext cx="18755" cy="352199"/>
          </a:xfrm>
          <a:prstGeom prst="straightConnector1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直線單箭頭接點 38"/>
          <p:cNvCxnSpPr/>
          <p:nvPr/>
        </p:nvCxnSpPr>
        <p:spPr bwMode="auto">
          <a:xfrm>
            <a:off x="9341261" y="3923382"/>
            <a:ext cx="32604" cy="439922"/>
          </a:xfrm>
          <a:prstGeom prst="straightConnector1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直線單箭頭接點 40"/>
          <p:cNvCxnSpPr/>
          <p:nvPr/>
        </p:nvCxnSpPr>
        <p:spPr bwMode="auto">
          <a:xfrm flipV="1">
            <a:off x="6783588" y="4624653"/>
            <a:ext cx="2239" cy="675219"/>
          </a:xfrm>
          <a:prstGeom prst="straightConnector1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直線單箭頭接點 42"/>
          <p:cNvCxnSpPr/>
          <p:nvPr/>
        </p:nvCxnSpPr>
        <p:spPr bwMode="auto">
          <a:xfrm flipH="1" flipV="1">
            <a:off x="7432648" y="4670594"/>
            <a:ext cx="30042" cy="695005"/>
          </a:xfrm>
          <a:prstGeom prst="straightConnector1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直線單箭頭接點 45"/>
          <p:cNvCxnSpPr/>
          <p:nvPr/>
        </p:nvCxnSpPr>
        <p:spPr bwMode="auto">
          <a:xfrm flipH="1" flipV="1">
            <a:off x="8100947" y="4655792"/>
            <a:ext cx="34201" cy="710248"/>
          </a:xfrm>
          <a:prstGeom prst="straightConnector1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直線單箭頭接點 49"/>
          <p:cNvCxnSpPr/>
          <p:nvPr/>
        </p:nvCxnSpPr>
        <p:spPr bwMode="auto">
          <a:xfrm flipV="1">
            <a:off x="8739068" y="4621557"/>
            <a:ext cx="16487" cy="702728"/>
          </a:xfrm>
          <a:prstGeom prst="straightConnector1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直線單箭頭接點 51"/>
          <p:cNvCxnSpPr/>
          <p:nvPr/>
        </p:nvCxnSpPr>
        <p:spPr bwMode="auto">
          <a:xfrm flipH="1" flipV="1">
            <a:off x="9373866" y="4707127"/>
            <a:ext cx="116393" cy="661883"/>
          </a:xfrm>
          <a:prstGeom prst="straightConnector1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直線單箭頭接點 53"/>
          <p:cNvCxnSpPr/>
          <p:nvPr/>
        </p:nvCxnSpPr>
        <p:spPr bwMode="auto">
          <a:xfrm>
            <a:off x="10167401" y="3749878"/>
            <a:ext cx="36071" cy="528650"/>
          </a:xfrm>
          <a:prstGeom prst="straightConnector1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直線單箭頭接點 54"/>
          <p:cNvCxnSpPr>
            <a:stCxn id="15" idx="0"/>
          </p:cNvCxnSpPr>
          <p:nvPr/>
        </p:nvCxnSpPr>
        <p:spPr bwMode="auto">
          <a:xfrm flipH="1" flipV="1">
            <a:off x="10247155" y="4614602"/>
            <a:ext cx="11511" cy="591964"/>
          </a:xfrm>
          <a:prstGeom prst="straightConnector1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9524F529-F77F-49D8-87D5-8D0BC8A0C4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017568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869657" y="201182"/>
            <a:ext cx="6802438" cy="762000"/>
          </a:xfrm>
        </p:spPr>
        <p:txBody>
          <a:bodyPr/>
          <a:lstStyle/>
          <a:p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「列印分數</a:t>
            </a:r>
            <a:r>
              <a:rPr lang="en-US" altLang="zh-TW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/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等級」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endParaRPr lang="zh-HK" altLang="en-US" sz="3200" dirty="0">
              <a:solidFill>
                <a:srgbClr val="3333CC"/>
              </a:solidFill>
              <a:effectLst/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5" name="Text Box 46"/>
          <p:cNvSpPr txBox="1">
            <a:spLocks noChangeArrowheads="1"/>
          </p:cNvSpPr>
          <p:nvPr/>
        </p:nvSpPr>
        <p:spPr bwMode="auto">
          <a:xfrm>
            <a:off x="1830121" y="720485"/>
            <a:ext cx="8381560" cy="2049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endParaRPr kumimoji="1" lang="en-US" altLang="zh-TW" dirty="0">
              <a:solidFill>
                <a:srgbClr val="3333CC"/>
              </a:solidFill>
              <a:latin typeface="Times New Roman" pitchFamily="18" charset="0"/>
            </a:endParaRPr>
          </a:p>
          <a:p>
            <a:pPr algn="l">
              <a:spcBef>
                <a:spcPct val="30000"/>
              </a:spcBef>
              <a:buClr>
                <a:srgbClr val="3333CC"/>
              </a:buClr>
              <a:buSzTx/>
              <a:buFont typeface="Wingdings" pitchFamily="2" charset="2"/>
              <a:buAutoNum type="arabicPeriod"/>
            </a:pP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如果要修改「 列印分數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/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等級」子報表內公式， 留意修改考績編號 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(AT#)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，公式 </a:t>
            </a:r>
            <a:r>
              <a:rPr kumimoji="1" lang="en-US" altLang="zh-TW" sz="2400" dirty="0">
                <a:solidFill>
                  <a:srgbClr val="0070C0"/>
                </a:solidFill>
                <a:latin typeface="新細明體" panose="02020500000000000000" pitchFamily="18" charset="-120"/>
              </a:rPr>
              <a:t>@R1 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是 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AT</a:t>
            </a:r>
            <a:r>
              <a:rPr kumimoji="1" lang="en-US" altLang="zh-TW" sz="2400" dirty="0">
                <a:solidFill>
                  <a:srgbClr val="FF0000"/>
                </a:solidFill>
                <a:latin typeface="新細明體" panose="02020500000000000000" pitchFamily="18" charset="-120"/>
              </a:rPr>
              <a:t>1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 ，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 </a:t>
            </a:r>
            <a:r>
              <a:rPr kumimoji="1" lang="en-US" altLang="zh-TW" sz="2400" dirty="0">
                <a:solidFill>
                  <a:srgbClr val="0070C0"/>
                </a:solidFill>
                <a:latin typeface="新細明體" panose="02020500000000000000" pitchFamily="18" charset="-120"/>
              </a:rPr>
              <a:t>@R2 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是 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AT</a:t>
            </a:r>
            <a:r>
              <a:rPr kumimoji="1" lang="en-US" altLang="zh-TW" sz="2400" dirty="0">
                <a:solidFill>
                  <a:srgbClr val="FF0000"/>
                </a:solidFill>
                <a:latin typeface="新細明體" panose="02020500000000000000" pitchFamily="18" charset="-120"/>
              </a:rPr>
              <a:t>2 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，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 </a:t>
            </a:r>
            <a:r>
              <a:rPr kumimoji="1" lang="en-US" altLang="zh-TW" sz="2400" dirty="0">
                <a:solidFill>
                  <a:srgbClr val="0070C0"/>
                </a:solidFill>
                <a:latin typeface="新細明體" panose="02020500000000000000" pitchFamily="18" charset="-120"/>
              </a:rPr>
              <a:t>@R3 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是 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AT</a:t>
            </a:r>
            <a:r>
              <a:rPr kumimoji="1" lang="en-US" altLang="zh-TW" sz="2400" dirty="0">
                <a:solidFill>
                  <a:srgbClr val="FF0000"/>
                </a:solidFill>
                <a:latin typeface="新細明體" panose="02020500000000000000" pitchFamily="18" charset="-120"/>
              </a:rPr>
              <a:t>3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 ，</a:t>
            </a:r>
            <a:r>
              <a:rPr kumimoji="1" lang="en-US" altLang="zh-TW" sz="2400" dirty="0">
                <a:solidFill>
                  <a:srgbClr val="0070C0"/>
                </a:solidFill>
                <a:latin typeface="新細明體" panose="02020500000000000000" pitchFamily="18" charset="-120"/>
              </a:rPr>
              <a:t>@R4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 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是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 AT</a:t>
            </a:r>
            <a:r>
              <a:rPr kumimoji="1" lang="en-US" altLang="zh-TW" sz="2400" dirty="0">
                <a:solidFill>
                  <a:srgbClr val="FF0000"/>
                </a:solidFill>
                <a:latin typeface="新細明體" panose="02020500000000000000" pitchFamily="18" charset="-120"/>
              </a:rPr>
              <a:t>4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 ，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 </a:t>
            </a:r>
            <a:r>
              <a:rPr kumimoji="1" lang="en-US" altLang="zh-TW" sz="2400" dirty="0">
                <a:solidFill>
                  <a:srgbClr val="0070C0"/>
                </a:solidFill>
                <a:latin typeface="新細明體" panose="02020500000000000000" pitchFamily="18" charset="-120"/>
              </a:rPr>
              <a:t>@R5 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是 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AT</a:t>
            </a:r>
            <a:r>
              <a:rPr kumimoji="1" lang="en-US" altLang="zh-TW" sz="2400" dirty="0">
                <a:solidFill>
                  <a:srgbClr val="FF0000"/>
                </a:solidFill>
                <a:latin typeface="新細明體" panose="02020500000000000000" pitchFamily="18" charset="-120"/>
              </a:rPr>
              <a:t>5 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，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 </a:t>
            </a:r>
            <a:r>
              <a:rPr kumimoji="1" lang="en-US" altLang="zh-TW" sz="2400" dirty="0">
                <a:solidFill>
                  <a:srgbClr val="0070C0"/>
                </a:solidFill>
                <a:latin typeface="新細明體" panose="02020500000000000000" pitchFamily="18" charset="-120"/>
              </a:rPr>
              <a:t>@R6 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是</a:t>
            </a:r>
            <a:r>
              <a:rPr kumimoji="1" lang="en-US" altLang="zh-TW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 AT</a:t>
            </a:r>
            <a:r>
              <a:rPr kumimoji="1" lang="en-US" altLang="zh-TW" sz="2400" dirty="0">
                <a:solidFill>
                  <a:srgbClr val="FF0000"/>
                </a:solidFill>
                <a:latin typeface="新細明體" panose="02020500000000000000" pitchFamily="18" charset="-120"/>
              </a:rPr>
              <a:t>6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 ，                                     </a:t>
            </a:r>
            <a:r>
              <a:rPr kumimoji="1" lang="en-US" altLang="zh-TW" sz="2400" dirty="0">
                <a:solidFill>
                  <a:srgbClr val="0070C0"/>
                </a:solidFill>
                <a:latin typeface="新細明體" panose="02020500000000000000" pitchFamily="18" charset="-120"/>
              </a:rPr>
              <a:t>@R99 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是 </a:t>
            </a:r>
            <a:r>
              <a:rPr kumimoji="1" lang="en-US" altLang="zh-TW" sz="2400" dirty="0">
                <a:solidFill>
                  <a:srgbClr val="FF0000"/>
                </a:solidFill>
                <a:latin typeface="新細明體" panose="02020500000000000000" pitchFamily="18" charset="-120"/>
              </a:rPr>
              <a:t>TA</a:t>
            </a:r>
            <a:r>
              <a:rPr kumimoji="1" lang="en-US" altLang="zh-TW" dirty="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kumimoji="1" lang="zh-TW" altLang="en-US" sz="2400" dirty="0">
                <a:solidFill>
                  <a:srgbClr val="3333CC"/>
                </a:solidFill>
                <a:latin typeface="新細明體" panose="02020500000000000000" pitchFamily="18" charset="-120"/>
              </a:rPr>
              <a:t>，後面沒有數字</a:t>
            </a:r>
            <a:r>
              <a:rPr kumimoji="1" lang="zh-TW" altLang="en-US" sz="2800" dirty="0">
                <a:solidFill>
                  <a:srgbClr val="3333CC"/>
                </a:solidFill>
                <a:latin typeface="Times New Roman" pitchFamily="18" charset="0"/>
              </a:rPr>
              <a:t>。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735544"/>
            <a:ext cx="9144000" cy="4104050"/>
          </a:xfrm>
          <a:prstGeom prst="rect">
            <a:avLst/>
          </a:prstGeom>
        </p:spPr>
      </p:pic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9B6BBF9-EFC5-43C1-9321-8F26ED3B5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673789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68978" y="286632"/>
            <a:ext cx="8517634" cy="762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3000" dirty="0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</a:rPr>
              <a:t>利用</a:t>
            </a:r>
            <a:r>
              <a:rPr lang="en-US" altLang="zh-TW" sz="3000" dirty="0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</a:rPr>
              <a:t>Report Explorer (</a:t>
            </a:r>
            <a:r>
              <a:rPr lang="zh-TW" altLang="en-US" sz="3000" dirty="0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</a:rPr>
              <a:t>找出</a:t>
            </a:r>
            <a:r>
              <a:rPr lang="en-US" altLang="zh-TW" sz="3000" dirty="0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</a:rPr>
              <a:t>Sub-Report</a:t>
            </a:r>
            <a:r>
              <a:rPr lang="zh-TW" altLang="en-US" sz="3000" dirty="0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</a:rPr>
              <a:t>的位置</a:t>
            </a:r>
            <a:r>
              <a:rPr lang="en-US" altLang="zh-TW" sz="3000" dirty="0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</a:rPr>
              <a:t>)</a:t>
            </a:r>
            <a:endParaRPr lang="zh-TW" altLang="en-US" sz="3000" dirty="0">
              <a:solidFill>
                <a:srgbClr val="0000FF"/>
              </a:solidFill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919536" y="1106877"/>
            <a:ext cx="8337302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buClr>
                <a:schemeClr val="bg1"/>
              </a:buClr>
              <a:buSzPct val="100000"/>
              <a:buNone/>
            </a:pP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先點選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"Show / Hide Grids and </a:t>
            </a:r>
            <a:r>
              <a:rPr lang="en-US" altLang="zh-TW" sz="2600" dirty="0" err="1">
                <a:solidFill>
                  <a:srgbClr val="3333CC"/>
                </a:solidFill>
                <a:latin typeface="新細明體" panose="02020500000000000000" pitchFamily="18" charset="-120"/>
              </a:rPr>
              <a:t>Subreports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"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鍵，可以找到 </a:t>
            </a:r>
            <a:endParaRPr lang="en-US" altLang="zh-TW" sz="2600" dirty="0">
              <a:solidFill>
                <a:srgbClr val="3333CC"/>
              </a:solidFill>
              <a:latin typeface="新細明體" panose="02020500000000000000" pitchFamily="18" charset="-120"/>
            </a:endParaRPr>
          </a:p>
          <a:p>
            <a:pPr algn="ctr">
              <a:buClr>
                <a:schemeClr val="bg1"/>
              </a:buClr>
              <a:buSzPct val="100000"/>
              <a:buNone/>
            </a:pP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"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子報告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"(Sub-Report)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的位置</a:t>
            </a:r>
            <a:endParaRPr lang="zh-HK" altLang="en-US" sz="2600" dirty="0">
              <a:solidFill>
                <a:srgbClr val="3333CC"/>
              </a:solidFill>
              <a:latin typeface="新細明體" panose="02020500000000000000" pitchFamily="18" charset="-120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2287588" y="1646238"/>
            <a:ext cx="7969250" cy="495935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HK">
              <a:ea typeface="新細明體" panose="02020500000000000000" pitchFamily="18" charset="-120"/>
            </a:endParaRPr>
          </a:p>
          <a:p>
            <a:pPr>
              <a:buFont typeface="Wingdings" panose="05000000000000000000" pitchFamily="2" charset="2"/>
              <a:buNone/>
            </a:pPr>
            <a:endParaRPr lang="zh-HK" altLang="en-US">
              <a:ea typeface="新細明體" panose="02020500000000000000" pitchFamily="18" charset="-120"/>
            </a:endParaRPr>
          </a:p>
        </p:txBody>
      </p:sp>
      <p:pic>
        <p:nvPicPr>
          <p:cNvPr id="9" name="圖片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2079452"/>
            <a:ext cx="8305552" cy="4295427"/>
          </a:xfrm>
          <a:prstGeom prst="rect">
            <a:avLst/>
          </a:prstGeom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E1E15445-F852-4249-A112-88648A17BB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097153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30418" y="1358724"/>
            <a:ext cx="8731164" cy="3286615"/>
          </a:xfrm>
        </p:spPr>
        <p:txBody>
          <a:bodyPr anchor="ctr"/>
          <a:lstStyle/>
          <a:p>
            <a:pPr algn="ctr" eaLnBrk="1" hangingPunct="1"/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練習 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(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五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)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修改成績表 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M 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內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「 列印分數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/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等級」子報表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r>
              <a:rPr lang="zh-TW" altLang="en-US" sz="40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改變成績表 不合格分數</a:t>
            </a:r>
            <a:r>
              <a:rPr lang="en-US" altLang="zh-TW" sz="40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/</a:t>
            </a:r>
            <a:r>
              <a:rPr lang="zh-TW" altLang="en-US" sz="40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等級的顯示</a:t>
            </a:r>
            <a:endParaRPr lang="en-GB" altLang="zh-TW" dirty="0">
              <a:solidFill>
                <a:schemeClr val="folHlink"/>
              </a:solidFill>
              <a:effectLst/>
              <a:latin typeface="Times New Roman" pitchFamily="18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487668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042505"/>
            <a:ext cx="9144000" cy="4186735"/>
          </a:xfrm>
        </p:spPr>
        <p:txBody>
          <a:bodyPr anchor="ctr"/>
          <a:lstStyle/>
          <a:p>
            <a:pPr algn="ctr" eaLnBrk="1" hangingPunct="1"/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 練習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(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六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)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於成績</a:t>
            </a:r>
            <a:r>
              <a:rPr kumimoji="1" lang="zh-TW" altLang="en-US" sz="5400" dirty="0">
                <a:solidFill>
                  <a:srgbClr val="3333CC"/>
                </a:solidFill>
                <a:effectLst/>
                <a:latin typeface="Times New Roman" pitchFamily="18" charset="0"/>
                <a:ea typeface="標楷體" pitchFamily="65" charset="-120"/>
              </a:rPr>
              <a:t>表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M</a:t>
            </a:r>
            <a:b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修改科目名稱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r>
              <a:rPr lang="zh-TW" altLang="en-US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改變成績表 科目名稱的顯示</a:t>
            </a:r>
            <a:endParaRPr lang="en-GB" altLang="zh-TW" dirty="0">
              <a:solidFill>
                <a:schemeClr val="folHlink"/>
              </a:solidFill>
              <a:effectLst/>
              <a:latin typeface="Times New Roman" pitchFamily="18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0173882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gray">
          <a:xfrm>
            <a:off x="2135472" y="1088689"/>
            <a:ext cx="8101080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80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子報表</a:t>
            </a:r>
          </a:p>
          <a:p>
            <a:pPr>
              <a:spcBef>
                <a:spcPct val="0"/>
              </a:spcBef>
              <a:buClrTx/>
              <a:buSzTx/>
            </a:pPr>
            <a:r>
              <a:rPr kumimoji="1" lang="zh-TW" altLang="en-US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在成績表 </a:t>
            </a:r>
            <a:r>
              <a:rPr kumimoji="1" lang="en-US" altLang="zh-TW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M </a:t>
            </a:r>
            <a:r>
              <a:rPr kumimoji="1" lang="zh-TW" altLang="en-US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內加入獎懲資料</a:t>
            </a:r>
            <a:r>
              <a:rPr kumimoji="1" lang="en-US" altLang="zh-TW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-</a:t>
            </a:r>
            <a:r>
              <a:rPr kumimoji="1" lang="zh-TW" altLang="en-US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預製子報表</a:t>
            </a:r>
            <a:endParaRPr kumimoji="1" lang="en-US" altLang="zh-TW" sz="6600" dirty="0">
              <a:solidFill>
                <a:srgbClr val="3333CC"/>
              </a:solidFill>
              <a:latin typeface="Times New Roman" pitchFamily="18" charset="0"/>
              <a:ea typeface="標楷體" pitchFamily="65" charset="-12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kumimoji="1" lang="en-US" altLang="zh-TW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(</a:t>
            </a:r>
            <a:r>
              <a:rPr kumimoji="1" lang="zh-HK" altLang="en-US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自學部份</a:t>
            </a:r>
            <a:r>
              <a:rPr kumimoji="1" lang="en-US" altLang="zh-HK" sz="6600" dirty="0">
                <a:solidFill>
                  <a:srgbClr val="3333CC"/>
                </a:solidFill>
                <a:latin typeface="Times New Roman" pitchFamily="18" charset="0"/>
                <a:ea typeface="標楷體" pitchFamily="65" charset="-120"/>
              </a:rPr>
              <a:t>)</a:t>
            </a:r>
            <a:endParaRPr kumimoji="1" lang="en-US" altLang="zh-TW" sz="6600" dirty="0">
              <a:solidFill>
                <a:srgbClr val="3333CC"/>
              </a:solidFill>
              <a:latin typeface="Times New Roman" pitchFamily="18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4695161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TW" sz="3200" dirty="0" err="1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CloudSAMS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 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的 </a:t>
            </a:r>
            <a:r>
              <a:rPr lang="en-US" altLang="zh-TW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RDBMS</a:t>
            </a:r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 </a:t>
            </a:r>
            <a:r>
              <a:rPr lang="en-US" altLang="zh-TW" sz="20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(</a:t>
            </a:r>
            <a:r>
              <a:rPr lang="zh-HK" altLang="en-US" sz="20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關</a:t>
            </a:r>
            <a:r>
              <a:rPr lang="zh-TW" altLang="en-US" sz="20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聯式資料庫管理系統</a:t>
            </a:r>
            <a:r>
              <a:rPr lang="en-US" altLang="zh-TW" sz="20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)</a:t>
            </a:r>
            <a:endParaRPr lang="en-GB" altLang="zh-TW" sz="20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charset="-120"/>
            </a:endParaRPr>
          </a:p>
        </p:txBody>
      </p:sp>
      <p:sp>
        <p:nvSpPr>
          <p:cNvPr id="113670" name="AutoShape 6"/>
          <p:cNvSpPr>
            <a:spLocks noChangeArrowheads="1"/>
          </p:cNvSpPr>
          <p:nvPr/>
        </p:nvSpPr>
        <p:spPr bwMode="auto">
          <a:xfrm>
            <a:off x="2928668" y="1631546"/>
            <a:ext cx="6477000" cy="4230688"/>
          </a:xfrm>
          <a:prstGeom prst="flowChartMagneticDisk">
            <a:avLst/>
          </a:prstGeom>
          <a:noFill/>
          <a:ln w="571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kumimoji="1" lang="en-US" altLang="zh-TW" sz="3600" b="0" dirty="0">
              <a:solidFill>
                <a:schemeClr val="tx1"/>
              </a:solidFill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55689" y="1718773"/>
            <a:ext cx="5049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kumimoji="1" lang="en-US" altLang="zh-TW" sz="3600" b="0" dirty="0">
                <a:solidFill>
                  <a:srgbClr val="000000"/>
                </a:solidFill>
                <a:latin typeface="Times New Roman" pitchFamily="18" charset="0"/>
                <a:ea typeface="標楷體" pitchFamily="65" charset="-120"/>
              </a:rPr>
              <a:t>Sybase</a:t>
            </a:r>
            <a:r>
              <a:rPr kumimoji="1" lang="zh-TW" altLang="en-US" sz="3600" b="0" dirty="0">
                <a:solidFill>
                  <a:srgbClr val="000000"/>
                </a:solidFill>
                <a:latin typeface="Times New Roman" pitchFamily="18" charset="0"/>
                <a:ea typeface="標楷體" pitchFamily="65" charset="-120"/>
              </a:rPr>
              <a:t>資料庫伺服器</a:t>
            </a:r>
          </a:p>
          <a:p>
            <a:pPr lvl="0" algn="ctr"/>
            <a:r>
              <a:rPr kumimoji="1" lang="en-US" altLang="zh-TW" sz="3600" b="0" dirty="0">
                <a:solidFill>
                  <a:srgbClr val="000000"/>
                </a:solidFill>
                <a:latin typeface="Times New Roman" pitchFamily="18" charset="0"/>
                <a:ea typeface="標楷體" pitchFamily="65" charset="-120"/>
              </a:rPr>
              <a:t>Sybase Database Server</a:t>
            </a:r>
          </a:p>
        </p:txBody>
      </p:sp>
      <p:sp>
        <p:nvSpPr>
          <p:cNvPr id="4" name="Flowchart: Stored Data 3"/>
          <p:cNvSpPr/>
          <p:nvPr/>
        </p:nvSpPr>
        <p:spPr bwMode="auto">
          <a:xfrm>
            <a:off x="3259452" y="3528609"/>
            <a:ext cx="1846416" cy="1430595"/>
          </a:xfrm>
          <a:prstGeom prst="flowChartOnlineStorage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5" name="Rectangle 4"/>
          <p:cNvSpPr/>
          <p:nvPr/>
        </p:nvSpPr>
        <p:spPr>
          <a:xfrm>
            <a:off x="3395640" y="3789652"/>
            <a:ext cx="12601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HK" altLang="en-US" sz="28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資料表</a:t>
            </a:r>
          </a:p>
          <a:p>
            <a:pPr algn="ctr"/>
            <a:r>
              <a:rPr lang="en-US" altLang="zh-HK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Tables</a:t>
            </a:r>
          </a:p>
        </p:txBody>
      </p:sp>
      <p:sp>
        <p:nvSpPr>
          <p:cNvPr id="6" name="Flowchart: Stored Data 5"/>
          <p:cNvSpPr/>
          <p:nvPr/>
        </p:nvSpPr>
        <p:spPr bwMode="auto">
          <a:xfrm>
            <a:off x="5105868" y="3528609"/>
            <a:ext cx="1710228" cy="1430594"/>
          </a:xfrm>
          <a:prstGeom prst="flowChartOnlineStorage">
            <a:avLst/>
          </a:prstGeom>
          <a:solidFill>
            <a:schemeClr val="bg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kumimoji="1" lang="en-US" altLang="zh-TW" sz="2800" b="0" dirty="0">
              <a:solidFill>
                <a:srgbClr val="000000"/>
              </a:solidFill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7" name="Flowchart: Stored Data 6"/>
          <p:cNvSpPr/>
          <p:nvPr/>
        </p:nvSpPr>
        <p:spPr bwMode="auto">
          <a:xfrm>
            <a:off x="6816096" y="3528609"/>
            <a:ext cx="2250300" cy="1430594"/>
          </a:xfrm>
          <a:prstGeom prst="flowChartOnlineStorage">
            <a:avLst/>
          </a:prstGeom>
          <a:noFill/>
          <a:ln w="28575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</a:pPr>
            <a:endParaRPr lang="zh-HK" altLang="en-US"/>
          </a:p>
        </p:txBody>
      </p:sp>
      <p:sp>
        <p:nvSpPr>
          <p:cNvPr id="16" name="Rectangle 15"/>
          <p:cNvSpPr/>
          <p:nvPr/>
        </p:nvSpPr>
        <p:spPr>
          <a:xfrm>
            <a:off x="5195880" y="3789652"/>
            <a:ext cx="12601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HK" altLang="en-US" sz="28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檢視表</a:t>
            </a:r>
          </a:p>
          <a:p>
            <a:pPr algn="ctr"/>
            <a:r>
              <a:rPr lang="en-US" altLang="zh-HK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847921" y="3540108"/>
            <a:ext cx="19571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HK" altLang="en-US" sz="2800" b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預存程序</a:t>
            </a:r>
          </a:p>
          <a:p>
            <a:pPr algn="ctr"/>
            <a:r>
              <a:rPr lang="en-US" altLang="zh-HK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Stored Procedures</a:t>
            </a:r>
          </a:p>
        </p:txBody>
      </p: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C4FD90C6-3F6B-4B81-85D1-4D64C79AAF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94021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「複製」</a:t>
            </a:r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endParaRPr lang="zh-HK" altLang="en-US" sz="32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5472" y="1178700"/>
            <a:ext cx="8101080" cy="4889500"/>
          </a:xfrm>
        </p:spPr>
        <p:txBody>
          <a:bodyPr/>
          <a:lstStyle/>
          <a:p>
            <a:pPr lvl="0"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在 </a:t>
            </a:r>
            <a:r>
              <a:rPr lang="en-HK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Cloud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SAMS 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之中有很多報表，其中有不少報表有子報表；另外， 在</a:t>
            </a:r>
            <a:r>
              <a:rPr lang="en-US" altLang="zh-TW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CDR</a:t>
            </a:r>
            <a:r>
              <a:rPr lang="zh-CN" altLang="zh-HK" sz="2800" dirty="0">
                <a:solidFill>
                  <a:schemeClr val="tx1"/>
                </a:solidFill>
              </a:rPr>
              <a:t>也</a:t>
            </a:r>
            <a:r>
              <a:rPr lang="zh-CN" altLang="en-US" sz="2800" dirty="0">
                <a:solidFill>
                  <a:schemeClr val="tx1"/>
                </a:solidFill>
              </a:rPr>
              <a:t>存</a:t>
            </a:r>
            <a:r>
              <a:rPr lang="zh-TW" altLang="en-US" sz="2800" dirty="0">
                <a:solidFill>
                  <a:schemeClr val="tx1"/>
                </a:solidFill>
              </a:rPr>
              <a:t>有不同用途的預製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子報表</a:t>
            </a:r>
            <a:r>
              <a:rPr lang="zh-TW" altLang="en-US" sz="2800" dirty="0">
                <a:solidFill>
                  <a:srgbClr val="000000"/>
                </a:solidFill>
                <a:ea typeface="新細明體" pitchFamily="18" charset="-120"/>
              </a:rPr>
              <a:t>。</a:t>
            </a:r>
            <a:endParaRPr lang="en-US" altLang="zh-TW" sz="2800" dirty="0">
              <a:solidFill>
                <a:srgbClr val="000000"/>
              </a:solidFill>
              <a:ea typeface="新細明體" pitchFamily="18" charset="-120"/>
            </a:endParaRPr>
          </a:p>
          <a:p>
            <a:pPr lvl="0">
              <a:buClr>
                <a:srgbClr val="FFCF01"/>
              </a:buClr>
            </a:pPr>
            <a:endParaRPr lang="zh-TW" altLang="en-US" dirty="0">
              <a:solidFill>
                <a:srgbClr val="000000"/>
              </a:solidFill>
              <a:ea typeface="新細明體" pitchFamily="18" charset="-120"/>
            </a:endParaRPr>
          </a:p>
          <a:p>
            <a:pPr lvl="0"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只要</a:t>
            </a:r>
            <a:r>
              <a:rPr lang="zh-TW" altLang="en-US" sz="2800" dirty="0">
                <a:solidFill>
                  <a:srgbClr val="FF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完全符合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子報表的參數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，</a:t>
            </a:r>
            <a:r>
              <a:rPr lang="zh-TW" altLang="en-US" sz="2800" dirty="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其他報表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都可以插入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該子報表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以豐富其報表內容。</a:t>
            </a:r>
            <a:endParaRPr lang="en-US" altLang="zh-TW" sz="2800" dirty="0">
              <a:solidFill>
                <a:srgbClr val="000000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lvl="0">
              <a:buClr>
                <a:srgbClr val="FFCF01"/>
              </a:buClr>
            </a:pPr>
            <a:endParaRPr lang="zh-TW" altLang="en-US" dirty="0">
              <a:solidFill>
                <a:srgbClr val="000000"/>
              </a:solidFill>
              <a:ea typeface="新細明體" pitchFamily="18" charset="-120"/>
            </a:endParaRPr>
          </a:p>
          <a:p>
            <a:pPr lvl="0"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插入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另一張報表的子報表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後，新的報表可以完全</a:t>
            </a:r>
            <a:r>
              <a:rPr lang="zh-TW" altLang="en-US" sz="2800" dirty="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參照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原來報表的佈置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，如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報表與子報表的關係和</a:t>
            </a:r>
            <a:r>
              <a:rPr lang="en-US" altLang="zh-TW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“Select Expert</a:t>
            </a:r>
            <a:r>
              <a:rPr lang="zh-TW" altLang="en-US" sz="28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”中的語句</a:t>
            </a:r>
            <a:r>
              <a:rPr lang="zh-TW" altLang="en-US" sz="2800" dirty="0">
                <a:solidFill>
                  <a:srgbClr val="00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等。</a:t>
            </a:r>
          </a:p>
          <a:p>
            <a:endParaRPr lang="zh-HK" altLang="en-US" dirty="0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F22EB3D-15B3-4C22-A883-39533533D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019641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7" name="Rectangle 3"/>
          <p:cNvSpPr>
            <a:spLocks noChangeArrowheads="1"/>
          </p:cNvSpPr>
          <p:nvPr/>
        </p:nvSpPr>
        <p:spPr bwMode="auto">
          <a:xfrm>
            <a:off x="2044700" y="1177926"/>
            <a:ext cx="8191500" cy="5311775"/>
          </a:xfrm>
          <a:prstGeom prst="rect">
            <a:avLst/>
          </a:prstGeom>
          <a:solidFill>
            <a:srgbClr val="FFDE53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buNone/>
            </a:pPr>
            <a:endParaRPr lang="zh-HK" altLang="zh-HK"/>
          </a:p>
        </p:txBody>
      </p:sp>
      <p:pic>
        <p:nvPicPr>
          <p:cNvPr id="487429" name="Picture 5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5976" y="1808164"/>
            <a:ext cx="114617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7431" name="Rectangle 7"/>
          <p:cNvSpPr>
            <a:spLocks noChangeArrowheads="1"/>
          </p:cNvSpPr>
          <p:nvPr/>
        </p:nvSpPr>
        <p:spPr bwMode="auto">
          <a:xfrm>
            <a:off x="6186489" y="4687888"/>
            <a:ext cx="1889125" cy="1530350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n-US" altLang="zh-TW" sz="2400">
                <a:solidFill>
                  <a:schemeClr val="tx1"/>
                </a:solidFill>
                <a:latin typeface="Times New Roman" pitchFamily="18" charset="0"/>
              </a:rPr>
              <a:t>Subreport</a:t>
            </a:r>
          </a:p>
          <a:p>
            <a:pPr algn="ctr"/>
            <a:r>
              <a:rPr kumimoji="1" lang="zh-TW" altLang="en-US" sz="2400">
                <a:solidFill>
                  <a:schemeClr val="tx1"/>
                </a:solidFill>
                <a:latin typeface="Times New Roman" pitchFamily="18" charset="0"/>
              </a:rPr>
              <a:t>活動</a:t>
            </a:r>
            <a:r>
              <a:rPr kumimoji="1" lang="en-US" altLang="zh-TW" sz="2400">
                <a:solidFill>
                  <a:schemeClr val="tx1"/>
                </a:solidFill>
                <a:latin typeface="Times New Roman" pitchFamily="18" charset="0"/>
              </a:rPr>
              <a:t>/</a:t>
            </a:r>
            <a:r>
              <a:rPr kumimoji="1" lang="zh-TW" altLang="en-US" sz="2400">
                <a:solidFill>
                  <a:schemeClr val="tx1"/>
                </a:solidFill>
                <a:latin typeface="Times New Roman" pitchFamily="18" charset="0"/>
              </a:rPr>
              <a:t>服務</a:t>
            </a:r>
          </a:p>
        </p:txBody>
      </p:sp>
      <p:sp>
        <p:nvSpPr>
          <p:cNvPr id="487432" name="Rectangle 8"/>
          <p:cNvSpPr>
            <a:spLocks noChangeArrowheads="1"/>
          </p:cNvSpPr>
          <p:nvPr/>
        </p:nvSpPr>
        <p:spPr bwMode="auto">
          <a:xfrm>
            <a:off x="8166101" y="4687888"/>
            <a:ext cx="1890713" cy="1530350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n-US" altLang="zh-TW" sz="2400">
                <a:solidFill>
                  <a:schemeClr val="tx1"/>
                </a:solidFill>
                <a:latin typeface="Times New Roman" pitchFamily="18" charset="0"/>
              </a:rPr>
              <a:t>Subreport</a:t>
            </a:r>
          </a:p>
          <a:p>
            <a:pPr algn="ctr"/>
            <a:r>
              <a:rPr kumimoji="1" lang="zh-TW" altLang="en-US" sz="2400">
                <a:solidFill>
                  <a:schemeClr val="tx1"/>
                </a:solidFill>
                <a:latin typeface="Times New Roman" pitchFamily="18" charset="0"/>
              </a:rPr>
              <a:t>備註欄</a:t>
            </a:r>
          </a:p>
        </p:txBody>
      </p:sp>
      <p:sp>
        <p:nvSpPr>
          <p:cNvPr id="487433" name="Rectangle 9"/>
          <p:cNvSpPr>
            <a:spLocks noChangeArrowheads="1"/>
          </p:cNvSpPr>
          <p:nvPr/>
        </p:nvSpPr>
        <p:spPr bwMode="auto">
          <a:xfrm>
            <a:off x="4205289" y="4687888"/>
            <a:ext cx="1889125" cy="1530350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n-US" altLang="zh-TW" sz="2400">
                <a:solidFill>
                  <a:schemeClr val="tx1"/>
                </a:solidFill>
                <a:latin typeface="Times New Roman" pitchFamily="18" charset="0"/>
              </a:rPr>
              <a:t>Subreport</a:t>
            </a:r>
          </a:p>
          <a:p>
            <a:pPr algn="ctr"/>
            <a:r>
              <a:rPr kumimoji="1" lang="zh-TW" altLang="en-US" sz="2400">
                <a:solidFill>
                  <a:schemeClr val="tx1"/>
                </a:solidFill>
                <a:latin typeface="Times New Roman" pitchFamily="18" charset="0"/>
              </a:rPr>
              <a:t>合併獎懲</a:t>
            </a:r>
          </a:p>
        </p:txBody>
      </p:sp>
      <p:sp>
        <p:nvSpPr>
          <p:cNvPr id="487434" name="Rectangle 10"/>
          <p:cNvSpPr>
            <a:spLocks noChangeArrowheads="1"/>
          </p:cNvSpPr>
          <p:nvPr/>
        </p:nvSpPr>
        <p:spPr bwMode="auto">
          <a:xfrm>
            <a:off x="2225676" y="4687888"/>
            <a:ext cx="1889125" cy="1530350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n-US" altLang="zh-TW" sz="2400">
                <a:solidFill>
                  <a:schemeClr val="tx1"/>
                </a:solidFill>
                <a:latin typeface="Times New Roman" pitchFamily="18" charset="0"/>
              </a:rPr>
              <a:t>Subreport</a:t>
            </a:r>
          </a:p>
          <a:p>
            <a:pPr algn="ctr"/>
            <a:r>
              <a:rPr kumimoji="1" lang="zh-TW" altLang="en-US" sz="2400">
                <a:solidFill>
                  <a:schemeClr val="tx1"/>
                </a:solidFill>
                <a:latin typeface="Times New Roman" pitchFamily="18" charset="0"/>
              </a:rPr>
              <a:t>詳細獎懲</a:t>
            </a:r>
          </a:p>
        </p:txBody>
      </p:sp>
      <p:sp>
        <p:nvSpPr>
          <p:cNvPr id="162824" name="Rectangle 13"/>
          <p:cNvSpPr>
            <a:spLocks noChangeArrowheads="1"/>
          </p:cNvSpPr>
          <p:nvPr/>
        </p:nvSpPr>
        <p:spPr bwMode="auto">
          <a:xfrm>
            <a:off x="2025650" y="198438"/>
            <a:ext cx="68024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zh-TW" altLang="en-US" sz="3200" dirty="0">
                <a:solidFill>
                  <a:schemeClr val="folHlink"/>
                </a:solidFill>
                <a:latin typeface="Times New Roman" pitchFamily="18" charset="0"/>
              </a:rPr>
              <a:t>在成績 </a:t>
            </a:r>
            <a:r>
              <a:rPr lang="en-US" altLang="zh-TW" sz="3200" dirty="0">
                <a:solidFill>
                  <a:schemeClr val="folHlink"/>
                </a:solidFill>
                <a:latin typeface="Times New Roman" pitchFamily="18" charset="0"/>
              </a:rPr>
              <a:t>M </a:t>
            </a:r>
            <a:r>
              <a:rPr lang="zh-TW" altLang="en-US" sz="3200" dirty="0">
                <a:solidFill>
                  <a:schemeClr val="folHlink"/>
                </a:solidFill>
                <a:latin typeface="Times New Roman" pitchFamily="18" charset="0"/>
              </a:rPr>
              <a:t>加入 </a:t>
            </a:r>
            <a:r>
              <a:rPr lang="en-US" altLang="zh-TW" sz="3200" dirty="0" err="1">
                <a:solidFill>
                  <a:schemeClr val="folHlink"/>
                </a:solidFill>
                <a:latin typeface="Times New Roman" pitchFamily="18" charset="0"/>
              </a:rPr>
              <a:t>Subreport</a:t>
            </a:r>
            <a:endParaRPr lang="en-GB" altLang="zh-TW" sz="32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162825" name="Text Box 14"/>
          <p:cNvSpPr txBox="1">
            <a:spLocks noChangeArrowheads="1"/>
          </p:cNvSpPr>
          <p:nvPr/>
        </p:nvSpPr>
        <p:spPr bwMode="auto">
          <a:xfrm>
            <a:off x="5143500" y="1255713"/>
            <a:ext cx="201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r>
              <a:rPr lang="zh-TW" altLang="en-US" sz="3600">
                <a:latin typeface="標楷體" pitchFamily="65" charset="-120"/>
                <a:ea typeface="標楷體" pitchFamily="65" charset="-120"/>
              </a:rPr>
              <a:t>成績表 </a:t>
            </a:r>
            <a:r>
              <a:rPr lang="en-US" altLang="zh-TW" sz="3600">
                <a:latin typeface="標楷體" pitchFamily="65" charset="-120"/>
                <a:ea typeface="標楷體" pitchFamily="65" charset="-120"/>
              </a:rPr>
              <a:t>M</a:t>
            </a:r>
          </a:p>
        </p:txBody>
      </p:sp>
      <p:sp>
        <p:nvSpPr>
          <p:cNvPr id="162826" name="Text Box 15"/>
          <p:cNvSpPr txBox="1">
            <a:spLocks noChangeArrowheads="1"/>
          </p:cNvSpPr>
          <p:nvPr/>
        </p:nvSpPr>
        <p:spPr bwMode="auto">
          <a:xfrm>
            <a:off x="2532064" y="1884185"/>
            <a:ext cx="22129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2400">
                <a:solidFill>
                  <a:schemeClr val="tx1"/>
                </a:solidFill>
                <a:latin typeface="Times New Roman" pitchFamily="18" charset="0"/>
              </a:rPr>
              <a:t>班別：</a:t>
            </a:r>
            <a:r>
              <a:rPr kumimoji="1" lang="en-US" altLang="zh-TW" sz="2400">
                <a:solidFill>
                  <a:schemeClr val="tx1"/>
                </a:solidFill>
                <a:latin typeface="Times New Roman" pitchFamily="18" charset="0"/>
              </a:rPr>
              <a:t>3A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2400">
                <a:solidFill>
                  <a:schemeClr val="tx1"/>
                </a:solidFill>
                <a:latin typeface="Times New Roman" pitchFamily="18" charset="0"/>
              </a:rPr>
              <a:t>班號：</a:t>
            </a:r>
            <a:r>
              <a:rPr kumimoji="1" lang="en-US" altLang="zh-TW" sz="2400">
                <a:solidFill>
                  <a:schemeClr val="tx1"/>
                </a:solidFill>
                <a:latin typeface="Times New Roman" pitchFamily="18" charset="0"/>
              </a:rPr>
              <a:t>1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2400">
                <a:solidFill>
                  <a:schemeClr val="tx1"/>
                </a:solidFill>
                <a:latin typeface="Times New Roman" pitchFamily="18" charset="0"/>
              </a:rPr>
              <a:t>姓名：李小姐</a:t>
            </a:r>
          </a:p>
        </p:txBody>
      </p:sp>
      <p:sp>
        <p:nvSpPr>
          <p:cNvPr id="487440" name="Rectangle 16" descr="寬右斜對角線"/>
          <p:cNvSpPr>
            <a:spLocks noChangeArrowheads="1"/>
          </p:cNvSpPr>
          <p:nvPr/>
        </p:nvSpPr>
        <p:spPr bwMode="auto">
          <a:xfrm>
            <a:off x="2225676" y="3338514"/>
            <a:ext cx="2430463" cy="17938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87441" name="Rectangle 17" descr="寬右斜對角線"/>
          <p:cNvSpPr>
            <a:spLocks noChangeArrowheads="1"/>
          </p:cNvSpPr>
          <p:nvPr/>
        </p:nvSpPr>
        <p:spPr bwMode="auto">
          <a:xfrm>
            <a:off x="4926013" y="3338514"/>
            <a:ext cx="2430462" cy="17938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87442" name="Rectangle 18" descr="寬右斜對角線"/>
          <p:cNvSpPr>
            <a:spLocks noChangeArrowheads="1"/>
          </p:cNvSpPr>
          <p:nvPr/>
        </p:nvSpPr>
        <p:spPr bwMode="auto">
          <a:xfrm>
            <a:off x="7626351" y="3338514"/>
            <a:ext cx="2428875" cy="17938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87443" name="Rectangle 19" descr="寬右斜對角線"/>
          <p:cNvSpPr>
            <a:spLocks noChangeArrowheads="1"/>
          </p:cNvSpPr>
          <p:nvPr/>
        </p:nvSpPr>
        <p:spPr bwMode="auto">
          <a:xfrm>
            <a:off x="2225676" y="3608389"/>
            <a:ext cx="2430463" cy="17938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87444" name="Rectangle 20" descr="寬右斜對角線"/>
          <p:cNvSpPr>
            <a:spLocks noChangeArrowheads="1"/>
          </p:cNvSpPr>
          <p:nvPr/>
        </p:nvSpPr>
        <p:spPr bwMode="auto">
          <a:xfrm>
            <a:off x="4926013" y="3608389"/>
            <a:ext cx="2430462" cy="17938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87445" name="Rectangle 21" descr="寬右斜對角線"/>
          <p:cNvSpPr>
            <a:spLocks noChangeArrowheads="1"/>
          </p:cNvSpPr>
          <p:nvPr/>
        </p:nvSpPr>
        <p:spPr bwMode="auto">
          <a:xfrm>
            <a:off x="7626351" y="3608389"/>
            <a:ext cx="2428875" cy="17938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87446" name="Rectangle 22" descr="寬右斜對角線"/>
          <p:cNvSpPr>
            <a:spLocks noChangeArrowheads="1"/>
          </p:cNvSpPr>
          <p:nvPr/>
        </p:nvSpPr>
        <p:spPr bwMode="auto">
          <a:xfrm>
            <a:off x="2225676" y="3879850"/>
            <a:ext cx="2430463" cy="179388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87447" name="Rectangle 23" descr="寬右斜對角線"/>
          <p:cNvSpPr>
            <a:spLocks noChangeArrowheads="1"/>
          </p:cNvSpPr>
          <p:nvPr/>
        </p:nvSpPr>
        <p:spPr bwMode="auto">
          <a:xfrm>
            <a:off x="4926013" y="3879850"/>
            <a:ext cx="2430462" cy="179388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87448" name="Rectangle 24" descr="寬右斜對角線"/>
          <p:cNvSpPr>
            <a:spLocks noChangeArrowheads="1"/>
          </p:cNvSpPr>
          <p:nvPr/>
        </p:nvSpPr>
        <p:spPr bwMode="auto">
          <a:xfrm>
            <a:off x="7626351" y="3879850"/>
            <a:ext cx="2428875" cy="179388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87449" name="Rectangle 25" descr="寬右斜對角線"/>
          <p:cNvSpPr>
            <a:spLocks noChangeArrowheads="1"/>
          </p:cNvSpPr>
          <p:nvPr/>
        </p:nvSpPr>
        <p:spPr bwMode="auto">
          <a:xfrm>
            <a:off x="2225676" y="4149725"/>
            <a:ext cx="2430463" cy="179388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87450" name="Rectangle 26" descr="寬右斜對角線"/>
          <p:cNvSpPr>
            <a:spLocks noChangeArrowheads="1"/>
          </p:cNvSpPr>
          <p:nvPr/>
        </p:nvSpPr>
        <p:spPr bwMode="auto">
          <a:xfrm>
            <a:off x="4926013" y="4149725"/>
            <a:ext cx="2430462" cy="179388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487451" name="Rectangle 27" descr="寬右斜對角線"/>
          <p:cNvSpPr>
            <a:spLocks noChangeArrowheads="1"/>
          </p:cNvSpPr>
          <p:nvPr/>
        </p:nvSpPr>
        <p:spPr bwMode="auto">
          <a:xfrm>
            <a:off x="7626351" y="4149725"/>
            <a:ext cx="2428875" cy="179388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zh-HK" altLang="zh-HK" sz="24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62839" name="Text Box 29"/>
          <p:cNvSpPr txBox="1">
            <a:spLocks noChangeArrowheads="1"/>
          </p:cNvSpPr>
          <p:nvPr/>
        </p:nvSpPr>
        <p:spPr bwMode="auto">
          <a:xfrm>
            <a:off x="5973447" y="4329113"/>
            <a:ext cx="49244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r>
              <a:rPr lang="en-US" altLang="zh-TW"/>
              <a:t>…</a:t>
            </a:r>
          </a:p>
        </p:txBody>
      </p:sp>
      <p:sp>
        <p:nvSpPr>
          <p:cNvPr id="487435" name="Rectangle 11"/>
          <p:cNvSpPr>
            <a:spLocks noChangeArrowheads="1"/>
          </p:cNvSpPr>
          <p:nvPr/>
        </p:nvSpPr>
        <p:spPr bwMode="auto">
          <a:xfrm>
            <a:off x="5556250" y="3429001"/>
            <a:ext cx="1169988" cy="720725"/>
          </a:xfrm>
          <a:prstGeom prst="rect">
            <a:avLst/>
          </a:prstGeom>
          <a:solidFill>
            <a:srgbClr val="FFFFFF">
              <a:alpha val="6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kumimoji="1" lang="en-US" altLang="zh-TW" sz="2400" dirty="0">
                <a:solidFill>
                  <a:schemeClr val="tx1"/>
                </a:solidFill>
                <a:latin typeface="Times New Roman" pitchFamily="18" charset="0"/>
              </a:rPr>
              <a:t>33 </a:t>
            </a:r>
            <a:r>
              <a:rPr kumimoji="1" lang="zh-TW" altLang="en-US" sz="2400" dirty="0">
                <a:solidFill>
                  <a:schemeClr val="tx1"/>
                </a:solidFill>
                <a:latin typeface="Times New Roman" pitchFamily="18" charset="0"/>
              </a:rPr>
              <a:t>個</a:t>
            </a:r>
          </a:p>
          <a:p>
            <a:pPr algn="ctr"/>
            <a:r>
              <a:rPr kumimoji="1" lang="zh-TW" altLang="en-US" sz="2400" dirty="0">
                <a:solidFill>
                  <a:schemeClr val="tx1"/>
                </a:solidFill>
                <a:latin typeface="Times New Roman" pitchFamily="18" charset="0"/>
              </a:rPr>
              <a:t>備註欄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26C72CD-E2CB-42F9-AC8E-69120B977C78}"/>
              </a:ext>
            </a:extLst>
          </p:cNvPr>
          <p:cNvSpPr/>
          <p:nvPr/>
        </p:nvSpPr>
        <p:spPr>
          <a:xfrm>
            <a:off x="11406708" y="6457890"/>
            <a:ext cx="486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B3C8E2D-E91C-4BBB-B7BA-C2875630DAEF}" type="slidenum">
              <a:rPr lang="en-US" altLang="zh-HK"/>
              <a:pPr/>
              <a:t>61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8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7431" grpId="0" animBg="1"/>
      <p:bldP spid="487432" grpId="0" animBg="1"/>
      <p:bldP spid="487433" grpId="0" animBg="1"/>
      <p:bldP spid="487434" grpId="0" animBg="1"/>
      <p:bldP spid="487440" grpId="0" animBg="1"/>
      <p:bldP spid="487441" grpId="0" animBg="1"/>
      <p:bldP spid="487442" grpId="0" animBg="1"/>
      <p:bldP spid="487443" grpId="0" animBg="1"/>
      <p:bldP spid="487444" grpId="0" animBg="1"/>
      <p:bldP spid="487445" grpId="0" animBg="1"/>
      <p:bldP spid="487446" grpId="0" animBg="1"/>
      <p:bldP spid="487447" grpId="0" animBg="1"/>
      <p:bldP spid="487448" grpId="0" animBg="1"/>
      <p:bldP spid="487449" grpId="0" animBg="1"/>
      <p:bldP spid="487450" grpId="0" animBg="1"/>
      <p:bldP spid="487451" grpId="0" animBg="1"/>
      <p:bldP spid="48743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7" descr="Screenshot - 25_11_2008 , 12_17_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5460" y="188913"/>
            <a:ext cx="5105400" cy="6570662"/>
          </a:xfrm>
          <a:prstGeom prst="rect">
            <a:avLst/>
          </a:prstGeom>
          <a:noFill/>
          <a:ln w="12700">
            <a:solidFill>
              <a:srgbClr val="FF66FF"/>
            </a:solidFill>
            <a:miter lim="800000"/>
            <a:headEnd/>
            <a:tailEnd/>
          </a:ln>
          <a:effectLst>
            <a:outerShdw dist="91581" dir="2021404" algn="ctr" rotWithShape="0">
              <a:srgbClr val="969696"/>
            </a:outerShdw>
          </a:effectLst>
          <a:extLst/>
        </p:spPr>
      </p:pic>
      <p:sp>
        <p:nvSpPr>
          <p:cNvPr id="486409" name="Text Box 9"/>
          <p:cNvSpPr txBox="1">
            <a:spLocks noChangeArrowheads="1"/>
          </p:cNvSpPr>
          <p:nvPr/>
        </p:nvSpPr>
        <p:spPr bwMode="auto">
          <a:xfrm>
            <a:off x="4205289" y="1177926"/>
            <a:ext cx="2359025" cy="51911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/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傳統的備註欄</a:t>
            </a:r>
            <a:endParaRPr kumimoji="1" lang="zh-TW" altLang="en-US" sz="2800" dirty="0">
              <a:solidFill>
                <a:srgbClr val="FF66FF"/>
              </a:solidFill>
              <a:latin typeface="Times New Roman" pitchFamily="18" charset="0"/>
            </a:endParaRPr>
          </a:p>
        </p:txBody>
      </p:sp>
      <p:sp>
        <p:nvSpPr>
          <p:cNvPr id="486410" name="Text Box 10"/>
          <p:cNvSpPr txBox="1">
            <a:spLocks noChangeArrowheads="1"/>
          </p:cNvSpPr>
          <p:nvPr/>
        </p:nvSpPr>
        <p:spPr bwMode="auto">
          <a:xfrm>
            <a:off x="7716216" y="2978150"/>
            <a:ext cx="2970213" cy="9461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/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獨立的獎懲、活動</a:t>
            </a:r>
            <a:r>
              <a:rPr kumimoji="1" lang="en-US" altLang="zh-TW" sz="2800" dirty="0">
                <a:solidFill>
                  <a:schemeClr val="tx1"/>
                </a:solidFill>
                <a:latin typeface="Times New Roman" pitchFamily="18" charset="0"/>
              </a:rPr>
              <a:t>/</a:t>
            </a:r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服務 </a:t>
            </a:r>
            <a:r>
              <a:rPr kumimoji="1" lang="en-US" altLang="zh-TW" sz="2800" dirty="0" err="1">
                <a:solidFill>
                  <a:schemeClr val="tx1"/>
                </a:solidFill>
                <a:latin typeface="Times New Roman" pitchFamily="18" charset="0"/>
              </a:rPr>
              <a:t>subreport</a:t>
            </a:r>
            <a:endParaRPr kumimoji="1" lang="en-US" altLang="zh-TW" sz="2800" dirty="0">
              <a:solidFill>
                <a:srgbClr val="FF66FF"/>
              </a:solidFill>
              <a:latin typeface="Times New Roman" pitchFamily="18" charset="0"/>
            </a:endParaRPr>
          </a:p>
        </p:txBody>
      </p:sp>
      <p:sp>
        <p:nvSpPr>
          <p:cNvPr id="486411" name="Text Box 11"/>
          <p:cNvSpPr txBox="1">
            <a:spLocks noChangeArrowheads="1"/>
          </p:cNvSpPr>
          <p:nvPr/>
        </p:nvSpPr>
        <p:spPr bwMode="auto">
          <a:xfrm>
            <a:off x="7716216" y="5499277"/>
            <a:ext cx="2970213" cy="104028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/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突破 </a:t>
            </a:r>
            <a:r>
              <a:rPr kumimoji="1" lang="en-US" altLang="zh-TW" sz="2800" dirty="0">
                <a:solidFill>
                  <a:schemeClr val="tx1"/>
                </a:solidFill>
                <a:latin typeface="Times New Roman" pitchFamily="18" charset="0"/>
              </a:rPr>
              <a:t>33 </a:t>
            </a:r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個備註欄</a:t>
            </a:r>
          </a:p>
          <a:p>
            <a:pPr algn="l"/>
            <a:r>
              <a:rPr kumimoji="1" lang="zh-TW" altLang="en-US" sz="2800" dirty="0">
                <a:solidFill>
                  <a:schemeClr val="tx1"/>
                </a:solidFill>
                <a:latin typeface="Times New Roman" pitchFamily="18" charset="0"/>
              </a:rPr>
              <a:t>的限制</a:t>
            </a:r>
            <a:endParaRPr kumimoji="1" lang="zh-TW" altLang="en-US" sz="2800" dirty="0">
              <a:solidFill>
                <a:srgbClr val="FF66FF"/>
              </a:solidFill>
              <a:latin typeface="Times New Roman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A45BFD8-1DCF-4A4F-88A7-C5BFB6A5822E}"/>
              </a:ext>
            </a:extLst>
          </p:cNvPr>
          <p:cNvSpPr/>
          <p:nvPr/>
        </p:nvSpPr>
        <p:spPr>
          <a:xfrm>
            <a:off x="11496720" y="6442870"/>
            <a:ext cx="486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B3C8E2D-E91C-4BBB-B7BA-C2875630DAEF}" type="slidenum">
              <a:rPr lang="en-US" altLang="zh-HK"/>
              <a:pPr/>
              <a:t>62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8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8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6409" grpId="0" animBg="1"/>
      <p:bldP spid="486410" grpId="0" animBg="1"/>
      <p:bldP spid="48641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288" y="277813"/>
            <a:ext cx="8640762" cy="666750"/>
          </a:xfrm>
          <a:solidFill>
            <a:schemeClr val="bg1"/>
          </a:solidFill>
        </p:spPr>
        <p:txBody>
          <a:bodyPr/>
          <a:lstStyle/>
          <a:p>
            <a:r>
              <a:rPr lang="zh-TW" altLang="en-US" sz="3600" dirty="0">
                <a:solidFill>
                  <a:schemeClr val="folHlink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在成績表 </a:t>
            </a:r>
            <a:r>
              <a:rPr lang="en-US" altLang="zh-TW" sz="3600" dirty="0">
                <a:solidFill>
                  <a:schemeClr val="folHlink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M </a:t>
            </a:r>
            <a:r>
              <a:rPr lang="zh-TW" altLang="en-US" sz="3600" dirty="0">
                <a:solidFill>
                  <a:schemeClr val="folHlink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加入 </a:t>
            </a:r>
            <a:r>
              <a:rPr lang="en-US" altLang="zh-TW" sz="3600" dirty="0" err="1">
                <a:solidFill>
                  <a:schemeClr val="folHlink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Subreport</a:t>
            </a:r>
            <a:endParaRPr lang="en-GB" altLang="zh-TW" sz="3600" dirty="0">
              <a:solidFill>
                <a:schemeClr val="folHlink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9220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85412" y="1293014"/>
            <a:ext cx="8201025" cy="69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1" name="群組 4"/>
          <p:cNvGrpSpPr>
            <a:grpSpLocks/>
          </p:cNvGrpSpPr>
          <p:nvPr/>
        </p:nvGrpSpPr>
        <p:grpSpPr bwMode="auto">
          <a:xfrm>
            <a:off x="1775424" y="2078820"/>
            <a:ext cx="6346825" cy="4121150"/>
            <a:chOff x="457200" y="1902579"/>
            <a:chExt cx="6347048" cy="4120965"/>
          </a:xfrm>
        </p:grpSpPr>
        <p:sp>
          <p:nvSpPr>
            <p:cNvPr id="9225" name="矩形圖說文字 3"/>
            <p:cNvSpPr>
              <a:spLocks noChangeArrowheads="1"/>
            </p:cNvSpPr>
            <p:nvPr/>
          </p:nvSpPr>
          <p:spPr bwMode="auto">
            <a:xfrm>
              <a:off x="457200" y="1902579"/>
              <a:ext cx="6347048" cy="4120965"/>
            </a:xfrm>
            <a:prstGeom prst="wedgeRectCallout">
              <a:avLst>
                <a:gd name="adj1" fmla="val 46834"/>
                <a:gd name="adj2" fmla="val -63775"/>
              </a:avLst>
            </a:prstGeom>
            <a:solidFill>
              <a:srgbClr val="E6F5E3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endParaRPr lang="en-US" altLang="en-US" dirty="0"/>
            </a:p>
          </p:txBody>
        </p:sp>
        <p:pic>
          <p:nvPicPr>
            <p:cNvPr id="9226" name="圖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4380" y="2011182"/>
              <a:ext cx="6192688" cy="3924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群組 2"/>
          <p:cNvGrpSpPr/>
          <p:nvPr/>
        </p:nvGrpSpPr>
        <p:grpSpPr>
          <a:xfrm>
            <a:off x="8199426" y="2888928"/>
            <a:ext cx="2669415" cy="3086437"/>
            <a:chOff x="5953125" y="2682875"/>
            <a:chExt cx="2669415" cy="3086437"/>
          </a:xfrm>
        </p:grpSpPr>
        <p:sp>
          <p:nvSpPr>
            <p:cNvPr id="9223" name="矩形圖說文字 5"/>
            <p:cNvSpPr>
              <a:spLocks noChangeArrowheads="1"/>
            </p:cNvSpPr>
            <p:nvPr/>
          </p:nvSpPr>
          <p:spPr bwMode="auto">
            <a:xfrm>
              <a:off x="5953125" y="2682875"/>
              <a:ext cx="2669415" cy="3086437"/>
            </a:xfrm>
            <a:prstGeom prst="wedgeRectCallout">
              <a:avLst>
                <a:gd name="adj1" fmla="val -141939"/>
                <a:gd name="adj2" fmla="val -64945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 sz="2400" dirty="0"/>
                <a:t>揀選 </a:t>
              </a:r>
              <a:r>
                <a:rPr lang="en-US" altLang="zh-TW" sz="2400" dirty="0"/>
                <a:t>:</a:t>
              </a:r>
            </a:p>
            <a:p>
              <a:r>
                <a:rPr lang="zh-TW" altLang="en-US" sz="2400" dirty="0"/>
                <a:t>學生成績</a:t>
              </a:r>
              <a:r>
                <a:rPr lang="en-US" altLang="zh-TW" sz="2400" dirty="0"/>
                <a:t>(ASR) &gt;</a:t>
              </a:r>
              <a:br>
                <a:rPr lang="en-US" altLang="zh-TW" sz="2400" dirty="0"/>
              </a:br>
              <a:r>
                <a:rPr lang="zh-TW" altLang="en-US" sz="2400" dirty="0"/>
                <a:t>參考文件</a:t>
              </a:r>
              <a:endParaRPr lang="en-US" altLang="zh-TW" sz="2400" dirty="0"/>
            </a:p>
          </p:txBody>
        </p:sp>
        <p:pic>
          <p:nvPicPr>
            <p:cNvPr id="2" name="圖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0069" y="3879060"/>
              <a:ext cx="2295525" cy="1685925"/>
            </a:xfrm>
            <a:prstGeom prst="rect">
              <a:avLst/>
            </a:prstGeom>
          </p:spPr>
        </p:pic>
      </p:grp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9717B80-D770-4FE6-B8D8-829A6BB023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5489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Rectangle 5"/>
          <p:cNvSpPr>
            <a:spLocks noChangeArrowheads="1"/>
          </p:cNvSpPr>
          <p:nvPr/>
        </p:nvSpPr>
        <p:spPr bwMode="auto">
          <a:xfrm>
            <a:off x="2025650" y="198438"/>
            <a:ext cx="68024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zh-TW" altLang="en-US" sz="3200" dirty="0">
                <a:solidFill>
                  <a:schemeClr val="folHlink"/>
                </a:solidFill>
                <a:latin typeface="Times New Roman" pitchFamily="18" charset="0"/>
              </a:rPr>
              <a:t>在成績表 </a:t>
            </a:r>
            <a:r>
              <a:rPr lang="en-US" altLang="zh-TW" sz="3200" dirty="0">
                <a:solidFill>
                  <a:schemeClr val="folHlink"/>
                </a:solidFill>
                <a:latin typeface="Times New Roman" pitchFamily="18" charset="0"/>
              </a:rPr>
              <a:t>M </a:t>
            </a:r>
            <a:r>
              <a:rPr lang="zh-TW" altLang="en-US" sz="3200" dirty="0">
                <a:solidFill>
                  <a:schemeClr val="folHlink"/>
                </a:solidFill>
                <a:latin typeface="Times New Roman" pitchFamily="18" charset="0"/>
              </a:rPr>
              <a:t>加入 </a:t>
            </a:r>
            <a:r>
              <a:rPr lang="en-US" altLang="zh-TW" sz="3200" dirty="0" err="1">
                <a:solidFill>
                  <a:schemeClr val="folHlink"/>
                </a:solidFill>
                <a:latin typeface="Times New Roman" pitchFamily="18" charset="0"/>
              </a:rPr>
              <a:t>Subreport</a:t>
            </a:r>
            <a:endParaRPr lang="en-GB" altLang="zh-TW" sz="32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876" y="1420934"/>
            <a:ext cx="8263213" cy="4785891"/>
          </a:xfrm>
          <a:prstGeom prst="rect">
            <a:avLst/>
          </a:prstGeom>
        </p:spPr>
      </p:pic>
      <p:grpSp>
        <p:nvGrpSpPr>
          <p:cNvPr id="4" name="群組 3"/>
          <p:cNvGrpSpPr/>
          <p:nvPr/>
        </p:nvGrpSpPr>
        <p:grpSpPr>
          <a:xfrm>
            <a:off x="3575665" y="3068953"/>
            <a:ext cx="6579037" cy="2641927"/>
            <a:chOff x="2043503" y="2767336"/>
            <a:chExt cx="6579037" cy="2641927"/>
          </a:xfrm>
        </p:grpSpPr>
        <p:sp>
          <p:nvSpPr>
            <p:cNvPr id="7" name="矩形圖說文字 5"/>
            <p:cNvSpPr>
              <a:spLocks noChangeArrowheads="1"/>
            </p:cNvSpPr>
            <p:nvPr/>
          </p:nvSpPr>
          <p:spPr bwMode="auto">
            <a:xfrm>
              <a:off x="2043503" y="2767336"/>
              <a:ext cx="6579037" cy="2641927"/>
            </a:xfrm>
            <a:prstGeom prst="wedgeRectCallout">
              <a:avLst>
                <a:gd name="adj1" fmla="val -60287"/>
                <a:gd name="adj2" fmla="val 40124"/>
              </a:avLst>
            </a:prstGeom>
            <a:solidFill>
              <a:srgbClr val="E1FFE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 sz="2400" dirty="0"/>
                <a:t>選擇 </a:t>
              </a:r>
              <a:r>
                <a:rPr lang="en-US" altLang="zh-TW" sz="2400" dirty="0"/>
                <a:t>:</a:t>
              </a:r>
              <a:r>
                <a:rPr kumimoji="1" lang="zh-HK" altLang="en-US" sz="2400" dirty="0">
                  <a:solidFill>
                    <a:schemeClr val="folHlink"/>
                  </a:solidFill>
                  <a:latin typeface="Times New Roman" pitchFamily="18" charset="0"/>
                </a:rPr>
                <a:t>子報告</a:t>
              </a:r>
              <a:r>
                <a:rPr kumimoji="1" lang="en-US" altLang="zh-HK" sz="2400" dirty="0">
                  <a:solidFill>
                    <a:schemeClr val="folHlink"/>
                  </a:solidFill>
                  <a:latin typeface="Times New Roman" pitchFamily="18" charset="0"/>
                </a:rPr>
                <a:t> </a:t>
              </a:r>
              <a:r>
                <a:rPr kumimoji="1" lang="en-US" altLang="zh-TW" sz="2400" dirty="0">
                  <a:solidFill>
                    <a:schemeClr val="folHlink"/>
                  </a:solidFill>
                  <a:latin typeface="Times New Roman" pitchFamily="18" charset="0"/>
                </a:rPr>
                <a:t>&gt; </a:t>
              </a:r>
              <a:r>
                <a:rPr kumimoji="1" lang="zh-TW" altLang="en-US" sz="2400" dirty="0">
                  <a:solidFill>
                    <a:schemeClr val="folHlink"/>
                  </a:solidFill>
                  <a:latin typeface="Times New Roman" pitchFamily="18" charset="0"/>
                </a:rPr>
                <a:t>成績表獎懲及活動 </a:t>
              </a:r>
              <a:r>
                <a:rPr kumimoji="1" lang="en-US" altLang="zh-TW" sz="2400" dirty="0" err="1">
                  <a:solidFill>
                    <a:schemeClr val="folHlink"/>
                  </a:solidFill>
                  <a:latin typeface="Times New Roman" pitchFamily="18" charset="0"/>
                </a:rPr>
                <a:t>subreport</a:t>
              </a:r>
              <a:endParaRPr kumimoji="1" lang="en-US" altLang="zh-TW" sz="2400" dirty="0">
                <a:solidFill>
                  <a:schemeClr val="folHlink"/>
                </a:solidFill>
                <a:latin typeface="Times New Roman" pitchFamily="18" charset="0"/>
              </a:endParaRPr>
            </a:p>
          </p:txBody>
        </p:sp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37595" y="3248976"/>
              <a:ext cx="6390852" cy="2070276"/>
            </a:xfrm>
            <a:prstGeom prst="rect">
              <a:avLst/>
            </a:prstGeom>
          </p:spPr>
        </p:pic>
      </p:grpSp>
      <p:sp>
        <p:nvSpPr>
          <p:cNvPr id="9" name="向下箭號 8"/>
          <p:cNvSpPr/>
          <p:nvPr/>
        </p:nvSpPr>
        <p:spPr bwMode="auto">
          <a:xfrm rot="5400000">
            <a:off x="3951934" y="2550574"/>
            <a:ext cx="360362" cy="576263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843983" y="4486882"/>
            <a:ext cx="6122532" cy="360048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zh-HK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B41978E-8F4B-4AD8-ABD1-43BF58A70255}"/>
              </a:ext>
            </a:extLst>
          </p:cNvPr>
          <p:cNvSpPr/>
          <p:nvPr/>
        </p:nvSpPr>
        <p:spPr>
          <a:xfrm>
            <a:off x="11496720" y="6434481"/>
            <a:ext cx="486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B3C8E2D-E91C-4BBB-B7BA-C2875630DAEF}" type="slidenum">
              <a:rPr lang="en-US" altLang="zh-HK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78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1" name="Rectangle 3"/>
          <p:cNvSpPr>
            <a:spLocks noChangeArrowheads="1"/>
          </p:cNvSpPr>
          <p:nvPr/>
        </p:nvSpPr>
        <p:spPr bwMode="auto">
          <a:xfrm>
            <a:off x="2044700" y="1177926"/>
            <a:ext cx="8191500" cy="5221471"/>
          </a:xfrm>
          <a:prstGeom prst="rect">
            <a:avLst/>
          </a:prstGeom>
          <a:solidFill>
            <a:srgbClr val="FFDE53"/>
          </a:solidFill>
          <a:ln w="571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buNone/>
            </a:pPr>
            <a:endParaRPr lang="zh-HK" altLang="en-US"/>
          </a:p>
        </p:txBody>
      </p:sp>
      <p:pic>
        <p:nvPicPr>
          <p:cNvPr id="488453" name="Picture 5" descr="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5976" y="1808164"/>
            <a:ext cx="114617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892" name="Rectangle 16"/>
          <p:cNvSpPr>
            <a:spLocks noChangeArrowheads="1"/>
          </p:cNvSpPr>
          <p:nvPr/>
        </p:nvSpPr>
        <p:spPr bwMode="auto">
          <a:xfrm>
            <a:off x="2025650" y="198438"/>
            <a:ext cx="68024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zh-TW" altLang="en-US" sz="3200">
                <a:solidFill>
                  <a:schemeClr val="folHlink"/>
                </a:solidFill>
                <a:latin typeface="Times New Roman" pitchFamily="18" charset="0"/>
              </a:rPr>
              <a:t>在成績 </a:t>
            </a:r>
            <a:r>
              <a:rPr lang="en-US" altLang="zh-TW" sz="3200">
                <a:solidFill>
                  <a:schemeClr val="folHlink"/>
                </a:solidFill>
                <a:latin typeface="Times New Roman" pitchFamily="18" charset="0"/>
              </a:rPr>
              <a:t>M </a:t>
            </a:r>
            <a:r>
              <a:rPr lang="zh-TW" altLang="en-US" sz="3200">
                <a:solidFill>
                  <a:schemeClr val="folHlink"/>
                </a:solidFill>
                <a:latin typeface="Times New Roman" pitchFamily="18" charset="0"/>
              </a:rPr>
              <a:t>加入 </a:t>
            </a:r>
            <a:r>
              <a:rPr lang="en-US" altLang="zh-TW" sz="3200">
                <a:solidFill>
                  <a:schemeClr val="folHlink"/>
                </a:solidFill>
                <a:latin typeface="Times New Roman" pitchFamily="18" charset="0"/>
              </a:rPr>
              <a:t>Subreport</a:t>
            </a:r>
            <a:endParaRPr lang="en-GB" altLang="zh-TW" sz="320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165893" name="Text Box 17"/>
          <p:cNvSpPr txBox="1">
            <a:spLocks noChangeArrowheads="1"/>
          </p:cNvSpPr>
          <p:nvPr/>
        </p:nvSpPr>
        <p:spPr bwMode="auto">
          <a:xfrm>
            <a:off x="5143500" y="1255713"/>
            <a:ext cx="201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r>
              <a:rPr lang="zh-TW" altLang="en-US" sz="3600">
                <a:latin typeface="標楷體" pitchFamily="65" charset="-120"/>
                <a:ea typeface="標楷體" pitchFamily="65" charset="-120"/>
              </a:rPr>
              <a:t>成績表 </a:t>
            </a:r>
            <a:r>
              <a:rPr lang="en-US" altLang="zh-TW" sz="3600">
                <a:latin typeface="標楷體" pitchFamily="65" charset="-120"/>
                <a:ea typeface="標楷體" pitchFamily="65" charset="-120"/>
              </a:rPr>
              <a:t>M</a:t>
            </a:r>
          </a:p>
        </p:txBody>
      </p:sp>
      <p:sp>
        <p:nvSpPr>
          <p:cNvPr id="165894" name="Text Box 18"/>
          <p:cNvSpPr txBox="1">
            <a:spLocks noChangeArrowheads="1"/>
          </p:cNvSpPr>
          <p:nvPr/>
        </p:nvSpPr>
        <p:spPr bwMode="auto">
          <a:xfrm>
            <a:off x="2532064" y="1884185"/>
            <a:ext cx="22129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2400">
                <a:solidFill>
                  <a:schemeClr val="tx1"/>
                </a:solidFill>
                <a:latin typeface="Times New Roman" pitchFamily="18" charset="0"/>
              </a:rPr>
              <a:t>班別：</a:t>
            </a:r>
            <a:r>
              <a:rPr kumimoji="1" lang="en-US" altLang="zh-TW" sz="2400">
                <a:solidFill>
                  <a:schemeClr val="tx1"/>
                </a:solidFill>
                <a:latin typeface="Times New Roman" pitchFamily="18" charset="0"/>
              </a:rPr>
              <a:t>3A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2400">
                <a:solidFill>
                  <a:schemeClr val="tx1"/>
                </a:solidFill>
                <a:latin typeface="Times New Roman" pitchFamily="18" charset="0"/>
              </a:rPr>
              <a:t>班號：</a:t>
            </a:r>
            <a:r>
              <a:rPr kumimoji="1" lang="en-US" altLang="zh-TW" sz="2400">
                <a:solidFill>
                  <a:schemeClr val="tx1"/>
                </a:solidFill>
                <a:latin typeface="Times New Roman" pitchFamily="18" charset="0"/>
              </a:rPr>
              <a:t>1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2400">
                <a:solidFill>
                  <a:schemeClr val="tx1"/>
                </a:solidFill>
                <a:latin typeface="Times New Roman" pitchFamily="18" charset="0"/>
              </a:rPr>
              <a:t>姓名：李小姐</a:t>
            </a:r>
          </a:p>
        </p:txBody>
      </p:sp>
      <p:sp>
        <p:nvSpPr>
          <p:cNvPr id="488477" name="Rectangle 29"/>
          <p:cNvSpPr>
            <a:spLocks noChangeArrowheads="1"/>
          </p:cNvSpPr>
          <p:nvPr/>
        </p:nvSpPr>
        <p:spPr bwMode="auto">
          <a:xfrm>
            <a:off x="3216275" y="3519488"/>
            <a:ext cx="2609850" cy="2520950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kumimoji="1" lang="en-US" altLang="zh-TW" sz="2800">
                <a:solidFill>
                  <a:schemeClr val="tx1"/>
                </a:solidFill>
                <a:latin typeface="Times New Roman" pitchFamily="18" charset="0"/>
              </a:rPr>
              <a:t>Subreport</a:t>
            </a:r>
          </a:p>
          <a:p>
            <a:pPr algn="r"/>
            <a:r>
              <a:rPr kumimoji="1" lang="zh-TW" altLang="en-US" sz="2800">
                <a:solidFill>
                  <a:schemeClr val="tx1"/>
                </a:solidFill>
                <a:latin typeface="Times New Roman" pitchFamily="18" charset="0"/>
              </a:rPr>
              <a:t>詳細獎懲</a:t>
            </a:r>
          </a:p>
        </p:txBody>
      </p:sp>
      <p:grpSp>
        <p:nvGrpSpPr>
          <p:cNvPr id="165896" name="Group 24"/>
          <p:cNvGrpSpPr>
            <a:grpSpLocks/>
          </p:cNvGrpSpPr>
          <p:nvPr/>
        </p:nvGrpSpPr>
        <p:grpSpPr bwMode="auto">
          <a:xfrm>
            <a:off x="2308226" y="3968751"/>
            <a:ext cx="1841500" cy="1749532"/>
            <a:chOff x="2176" y="2557"/>
            <a:chExt cx="1160" cy="1195"/>
          </a:xfrm>
        </p:grpSpPr>
        <p:sp>
          <p:nvSpPr>
            <p:cNvPr id="165901" name="Text Box 25"/>
            <p:cNvSpPr txBox="1">
              <a:spLocks noChangeArrowheads="1"/>
            </p:cNvSpPr>
            <p:nvPr/>
          </p:nvSpPr>
          <p:spPr bwMode="auto">
            <a:xfrm>
              <a:off x="2176" y="2680"/>
              <a:ext cx="1160" cy="1072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1pPr>
              <a:lvl2pPr marL="742950" indent="-28575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2pPr>
              <a:lvl3pPr marL="1143000" indent="-22860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3pPr>
              <a:lvl4pPr marL="1600200" indent="-22860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4pPr>
              <a:lvl5pPr marL="2057400" indent="-22860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5pPr>
              <a:lvl6pPr marL="25146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6pPr>
              <a:lvl7pPr marL="29718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7pPr>
              <a:lvl8pPr marL="34290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8pPr>
              <a:lvl9pPr marL="38862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>
                  <a:solidFill>
                    <a:srgbClr val="660066"/>
                  </a:solidFill>
                  <a:latin typeface="Arial Black" pitchFamily="34" charset="0"/>
                </a:rPr>
                <a:t>SUID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>
                  <a:solidFill>
                    <a:srgbClr val="660066"/>
                  </a:solidFill>
                  <a:latin typeface="Arial Black" pitchFamily="34" charset="0"/>
                </a:rPr>
                <a:t>STUID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>
                  <a:solidFill>
                    <a:srgbClr val="660066"/>
                  </a:solidFill>
                  <a:latin typeface="Arial Black" pitchFamily="34" charset="0"/>
                </a:rPr>
                <a:t>SCHYEAR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>
                  <a:solidFill>
                    <a:srgbClr val="660066"/>
                  </a:solidFill>
                  <a:latin typeface="Arial Black" pitchFamily="34" charset="0"/>
                </a:rPr>
                <a:t>TERMNO</a:t>
              </a:r>
            </a:p>
          </p:txBody>
        </p:sp>
        <p:sp>
          <p:nvSpPr>
            <p:cNvPr id="165902" name="Line 26"/>
            <p:cNvSpPr>
              <a:spLocks noChangeShapeType="1"/>
            </p:cNvSpPr>
            <p:nvPr/>
          </p:nvSpPr>
          <p:spPr bwMode="auto">
            <a:xfrm>
              <a:off x="2313" y="2557"/>
              <a:ext cx="851" cy="0"/>
            </a:xfrm>
            <a:prstGeom prst="line">
              <a:avLst/>
            </a:prstGeom>
            <a:noFill/>
            <a:ln w="101600">
              <a:solidFill>
                <a:srgbClr val="6600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</p:grpSp>
      <p:sp>
        <p:nvSpPr>
          <p:cNvPr id="488480" name="Rectangle 32"/>
          <p:cNvSpPr>
            <a:spLocks noChangeArrowheads="1"/>
          </p:cNvSpPr>
          <p:nvPr/>
        </p:nvSpPr>
        <p:spPr bwMode="auto">
          <a:xfrm>
            <a:off x="7175500" y="3519488"/>
            <a:ext cx="2609850" cy="2520950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kumimoji="1" lang="en-US" altLang="zh-TW" sz="2800">
                <a:solidFill>
                  <a:schemeClr val="tx1"/>
                </a:solidFill>
                <a:latin typeface="Times New Roman" pitchFamily="18" charset="0"/>
              </a:rPr>
              <a:t>Subreport</a:t>
            </a:r>
          </a:p>
          <a:p>
            <a:pPr algn="r"/>
            <a:r>
              <a:rPr kumimoji="1" lang="zh-TW" altLang="en-US" sz="2800">
                <a:solidFill>
                  <a:schemeClr val="tx1"/>
                </a:solidFill>
                <a:latin typeface="Times New Roman" pitchFamily="18" charset="0"/>
              </a:rPr>
              <a:t>活動</a:t>
            </a:r>
            <a:r>
              <a:rPr kumimoji="1" lang="en-US" altLang="zh-TW" sz="2800">
                <a:solidFill>
                  <a:schemeClr val="tx1"/>
                </a:solidFill>
                <a:latin typeface="Times New Roman" pitchFamily="18" charset="0"/>
              </a:rPr>
              <a:t>/</a:t>
            </a:r>
            <a:r>
              <a:rPr kumimoji="1" lang="zh-TW" altLang="en-US" sz="2800">
                <a:solidFill>
                  <a:schemeClr val="tx1"/>
                </a:solidFill>
                <a:latin typeface="Times New Roman" pitchFamily="18" charset="0"/>
              </a:rPr>
              <a:t>服務</a:t>
            </a:r>
          </a:p>
        </p:txBody>
      </p:sp>
      <p:grpSp>
        <p:nvGrpSpPr>
          <p:cNvPr id="165898" name="Group 33"/>
          <p:cNvGrpSpPr>
            <a:grpSpLocks/>
          </p:cNvGrpSpPr>
          <p:nvPr/>
        </p:nvGrpSpPr>
        <p:grpSpPr bwMode="auto">
          <a:xfrm>
            <a:off x="6267451" y="3968751"/>
            <a:ext cx="1841500" cy="1380009"/>
            <a:chOff x="2176" y="2557"/>
            <a:chExt cx="1160" cy="943"/>
          </a:xfrm>
        </p:grpSpPr>
        <p:sp>
          <p:nvSpPr>
            <p:cNvPr id="165899" name="Text Box 34"/>
            <p:cNvSpPr txBox="1">
              <a:spLocks noChangeArrowheads="1"/>
            </p:cNvSpPr>
            <p:nvPr/>
          </p:nvSpPr>
          <p:spPr bwMode="auto">
            <a:xfrm>
              <a:off x="2176" y="2680"/>
              <a:ext cx="1160" cy="8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1pPr>
              <a:lvl2pPr marL="742950" indent="-28575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2pPr>
              <a:lvl3pPr marL="1143000" indent="-22860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3pPr>
              <a:lvl4pPr marL="1600200" indent="-22860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4pPr>
              <a:lvl5pPr marL="2057400" indent="-228600" algn="ctr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5pPr>
              <a:lvl6pPr marL="25146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6pPr>
              <a:lvl7pPr marL="29718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7pPr>
              <a:lvl8pPr marL="34290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8pPr>
              <a:lvl9pPr marL="3886200" indent="-228600"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defRPr sz="2000" b="1">
                  <a:solidFill>
                    <a:srgbClr val="0000FF"/>
                  </a:solidFill>
                  <a:latin typeface="Trebuchet MS" pitchFamily="34" charset="0"/>
                  <a:ea typeface="新細明體" pitchFamily="18" charset="-12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>
                  <a:solidFill>
                    <a:srgbClr val="660066"/>
                  </a:solidFill>
                  <a:latin typeface="Arial Black" pitchFamily="34" charset="0"/>
                </a:rPr>
                <a:t>SUID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>
                  <a:solidFill>
                    <a:srgbClr val="660066"/>
                  </a:solidFill>
                  <a:latin typeface="Arial Black" pitchFamily="34" charset="0"/>
                </a:rPr>
                <a:t>STUID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>
                  <a:solidFill>
                    <a:srgbClr val="660066"/>
                  </a:solidFill>
                  <a:latin typeface="Arial Black" pitchFamily="34" charset="0"/>
                </a:rPr>
                <a:t>SCHYEAR</a:t>
              </a:r>
            </a:p>
          </p:txBody>
        </p:sp>
        <p:sp>
          <p:nvSpPr>
            <p:cNvPr id="165900" name="Line 35"/>
            <p:cNvSpPr>
              <a:spLocks noChangeShapeType="1"/>
            </p:cNvSpPr>
            <p:nvPr/>
          </p:nvSpPr>
          <p:spPr bwMode="auto">
            <a:xfrm>
              <a:off x="2313" y="2557"/>
              <a:ext cx="851" cy="0"/>
            </a:xfrm>
            <a:prstGeom prst="line">
              <a:avLst/>
            </a:prstGeom>
            <a:noFill/>
            <a:ln w="101600">
              <a:solidFill>
                <a:srgbClr val="6600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HK" altLang="en-US"/>
            </a:p>
          </p:txBody>
        </p:sp>
      </p:grp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03586923-517F-4DF0-A825-EF55BEFF5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AD8D42-9DB1-4732-8431-32E5C4400FAA}" type="slidenum">
              <a:rPr lang="en-US" altLang="zh-TW" smtClean="0"/>
              <a:pPr>
                <a:defRPr/>
              </a:pPr>
              <a:t>65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8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451" grpId="0" animBg="1"/>
      <p:bldP spid="488477" grpId="0" animBg="1"/>
      <p:bldP spid="488480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908664"/>
            <a:ext cx="9144000" cy="4320577"/>
          </a:xfrm>
        </p:spPr>
        <p:txBody>
          <a:bodyPr anchor="ctr"/>
          <a:lstStyle/>
          <a:p>
            <a:pPr algn="ctr" eaLnBrk="1" hangingPunct="1"/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 練習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(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七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)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於成績</a:t>
            </a:r>
            <a:r>
              <a:rPr kumimoji="1" lang="zh-TW" altLang="en-US" sz="5400" dirty="0">
                <a:solidFill>
                  <a:srgbClr val="3333CC"/>
                </a:solidFill>
                <a:effectLst/>
                <a:latin typeface="Times New Roman" pitchFamily="18" charset="0"/>
                <a:ea typeface="標楷體" pitchFamily="65" charset="-120"/>
              </a:rPr>
              <a:t>表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M 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插入</a:t>
            </a:r>
            <a:b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r>
              <a:rPr lang="zh-TW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預製的子報告 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(</a:t>
            </a:r>
            <a:r>
              <a:rPr lang="zh-HK" altLang="en-US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自學部份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)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</a:br>
            <a:r>
              <a:rPr lang="zh-TW" altLang="en-US" sz="4000" dirty="0"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rPr>
              <a:t>改變成績表 備註欄資料的顯示</a:t>
            </a:r>
            <a:endParaRPr lang="en-GB" altLang="zh-TW" dirty="0">
              <a:solidFill>
                <a:schemeClr val="folHlink"/>
              </a:solidFill>
              <a:effectLst/>
              <a:latin typeface="Times New Roman" pitchFamily="18" charset="0"/>
              <a:ea typeface="標楷體" pitchFamily="65" charset="-120"/>
            </a:endParaRPr>
          </a:p>
        </p:txBody>
      </p:sp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288" y="277813"/>
            <a:ext cx="8640762" cy="666750"/>
          </a:xfrm>
          <a:solidFill>
            <a:schemeClr val="bg1"/>
          </a:solidFill>
        </p:spPr>
        <p:txBody>
          <a:bodyPr/>
          <a:lstStyle/>
          <a:p>
            <a:r>
              <a:rPr lang="zh-TW" altLang="en-US" sz="3600" dirty="0">
                <a:solidFill>
                  <a:schemeClr val="folHlink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練習</a:t>
            </a:r>
            <a:r>
              <a:rPr lang="en-US" altLang="zh-TW" sz="3600" dirty="0">
                <a:solidFill>
                  <a:schemeClr val="folHlink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3600" dirty="0">
                <a:solidFill>
                  <a:schemeClr val="folHlink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七</a:t>
            </a:r>
            <a:r>
              <a:rPr lang="en-US" altLang="zh-TW" sz="3600" dirty="0">
                <a:solidFill>
                  <a:schemeClr val="folHlink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) </a:t>
            </a:r>
            <a:r>
              <a:rPr lang="zh-TW" altLang="en-US" sz="3600" dirty="0">
                <a:solidFill>
                  <a:schemeClr val="folHlink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短片位置</a:t>
            </a:r>
            <a:endParaRPr lang="en-GB" altLang="zh-TW" sz="3600" dirty="0">
              <a:solidFill>
                <a:schemeClr val="folHlink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9220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3667" y="1346529"/>
            <a:ext cx="8201025" cy="69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1" name="群組 4"/>
          <p:cNvGrpSpPr>
            <a:grpSpLocks/>
          </p:cNvGrpSpPr>
          <p:nvPr/>
        </p:nvGrpSpPr>
        <p:grpSpPr bwMode="auto">
          <a:xfrm>
            <a:off x="1639427" y="2204562"/>
            <a:ext cx="6346825" cy="4121150"/>
            <a:chOff x="457200" y="1902579"/>
            <a:chExt cx="6347048" cy="4120965"/>
          </a:xfrm>
        </p:grpSpPr>
        <p:sp>
          <p:nvSpPr>
            <p:cNvPr id="9225" name="矩形圖說文字 3"/>
            <p:cNvSpPr>
              <a:spLocks noChangeArrowheads="1"/>
            </p:cNvSpPr>
            <p:nvPr/>
          </p:nvSpPr>
          <p:spPr bwMode="auto">
            <a:xfrm>
              <a:off x="457200" y="1902579"/>
              <a:ext cx="6347048" cy="4120965"/>
            </a:xfrm>
            <a:prstGeom prst="wedgeRectCallout">
              <a:avLst>
                <a:gd name="adj1" fmla="val 45512"/>
                <a:gd name="adj2" fmla="val -66422"/>
              </a:avLst>
            </a:prstGeom>
            <a:solidFill>
              <a:srgbClr val="E6F5E3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endParaRPr lang="en-US" altLang="en-US"/>
            </a:p>
          </p:txBody>
        </p:sp>
        <p:pic>
          <p:nvPicPr>
            <p:cNvPr id="9226" name="圖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4380" y="2011182"/>
              <a:ext cx="6192688" cy="3924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群組 4"/>
          <p:cNvGrpSpPr/>
          <p:nvPr/>
        </p:nvGrpSpPr>
        <p:grpSpPr>
          <a:xfrm>
            <a:off x="7356168" y="3042923"/>
            <a:ext cx="2669415" cy="3086437"/>
            <a:chOff x="5953125" y="2682875"/>
            <a:chExt cx="2669415" cy="3086437"/>
          </a:xfrm>
        </p:grpSpPr>
        <p:sp>
          <p:nvSpPr>
            <p:cNvPr id="9223" name="矩形圖說文字 5"/>
            <p:cNvSpPr>
              <a:spLocks noChangeArrowheads="1"/>
            </p:cNvSpPr>
            <p:nvPr/>
          </p:nvSpPr>
          <p:spPr bwMode="auto">
            <a:xfrm>
              <a:off x="5953125" y="2682875"/>
              <a:ext cx="2669415" cy="3086437"/>
            </a:xfrm>
            <a:prstGeom prst="wedgeRectCallout">
              <a:avLst>
                <a:gd name="adj1" fmla="val -165756"/>
                <a:gd name="adj2" fmla="val 24764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 sz="2400" dirty="0"/>
                <a:t>揀選 </a:t>
              </a:r>
              <a:r>
                <a:rPr lang="en-US" altLang="zh-TW" sz="2400" dirty="0"/>
                <a:t>:</a:t>
              </a:r>
            </a:p>
            <a:p>
              <a:r>
                <a:rPr lang="zh-TW" altLang="en-US" sz="2400" dirty="0"/>
                <a:t>報告管理</a:t>
              </a:r>
              <a:r>
                <a:rPr lang="en-US" altLang="zh-TW" sz="2400" dirty="0"/>
                <a:t>(RPT) &gt;</a:t>
              </a:r>
              <a:br>
                <a:rPr lang="en-US" altLang="zh-TW" sz="2400" dirty="0"/>
              </a:br>
              <a:r>
                <a:rPr lang="zh-TW" altLang="en-US" sz="2400" dirty="0"/>
                <a:t>模組短片</a:t>
              </a:r>
              <a:endParaRPr lang="en-US" altLang="zh-TW" sz="2400" dirty="0"/>
            </a:p>
          </p:txBody>
        </p:sp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82228" y="3879060"/>
              <a:ext cx="2085740" cy="1819157"/>
            </a:xfrm>
            <a:prstGeom prst="rect">
              <a:avLst/>
            </a:prstGeom>
          </p:spPr>
        </p:pic>
      </p:grp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4F554620-1DBF-45C3-A0B0-76492CD500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0723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774" y="1538748"/>
            <a:ext cx="8540451" cy="442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4867" name="Rectangle 5"/>
          <p:cNvSpPr>
            <a:spLocks noChangeArrowheads="1"/>
          </p:cNvSpPr>
          <p:nvPr/>
        </p:nvSpPr>
        <p:spPr bwMode="auto">
          <a:xfrm>
            <a:off x="2263958" y="198438"/>
            <a:ext cx="68024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zh-TW" altLang="en-US" sz="3200" dirty="0">
                <a:solidFill>
                  <a:schemeClr val="folHlink"/>
                </a:solidFill>
                <a:latin typeface="新細明體" panose="02020500000000000000" pitchFamily="18" charset="-120"/>
              </a:rPr>
              <a:t>練習</a:t>
            </a:r>
            <a:r>
              <a:rPr lang="en-US" altLang="zh-TW" sz="3200" dirty="0">
                <a:solidFill>
                  <a:schemeClr val="folHlink"/>
                </a:solidFill>
                <a:latin typeface="新細明體" panose="02020500000000000000" pitchFamily="18" charset="-120"/>
              </a:rPr>
              <a:t>(</a:t>
            </a:r>
            <a:r>
              <a:rPr lang="zh-TW" altLang="en-US" sz="3200" dirty="0">
                <a:solidFill>
                  <a:schemeClr val="folHlink"/>
                </a:solidFill>
                <a:latin typeface="新細明體" panose="02020500000000000000" pitchFamily="18" charset="-120"/>
              </a:rPr>
              <a:t>七</a:t>
            </a:r>
            <a:r>
              <a:rPr lang="en-US" altLang="zh-TW" sz="3200" dirty="0">
                <a:solidFill>
                  <a:schemeClr val="folHlink"/>
                </a:solidFill>
                <a:latin typeface="新細明體" panose="02020500000000000000" pitchFamily="18" charset="-120"/>
              </a:rPr>
              <a:t>) </a:t>
            </a:r>
            <a:r>
              <a:rPr lang="zh-TW" altLang="en-US" sz="3200" dirty="0">
                <a:solidFill>
                  <a:schemeClr val="folHlink"/>
                </a:solidFill>
                <a:latin typeface="新細明體" panose="02020500000000000000" pitchFamily="18" charset="-120"/>
              </a:rPr>
              <a:t>短片位置</a:t>
            </a:r>
            <a:r>
              <a:rPr lang="en-US" altLang="zh-TW" sz="3200" dirty="0">
                <a:solidFill>
                  <a:schemeClr val="folHlink"/>
                </a:solidFill>
                <a:latin typeface="新細明體" panose="02020500000000000000" pitchFamily="18" charset="-120"/>
              </a:rPr>
              <a:t>(</a:t>
            </a:r>
            <a:r>
              <a:rPr lang="zh-TW" altLang="en-US" sz="3200" dirty="0">
                <a:solidFill>
                  <a:schemeClr val="folHlink"/>
                </a:solidFill>
                <a:latin typeface="新細明體" panose="02020500000000000000" pitchFamily="18" charset="-120"/>
              </a:rPr>
              <a:t>續</a:t>
            </a:r>
            <a:r>
              <a:rPr lang="en-US" altLang="zh-TW" sz="3200" dirty="0">
                <a:solidFill>
                  <a:schemeClr val="folHlink"/>
                </a:solidFill>
                <a:latin typeface="新細明體" panose="02020500000000000000" pitchFamily="18" charset="-120"/>
              </a:rPr>
              <a:t>)</a:t>
            </a:r>
            <a:endParaRPr lang="en-GB" altLang="zh-TW" sz="32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7" name="矩形圖說文字 5"/>
          <p:cNvSpPr>
            <a:spLocks noChangeArrowheads="1"/>
          </p:cNvSpPr>
          <p:nvPr/>
        </p:nvSpPr>
        <p:spPr bwMode="auto">
          <a:xfrm>
            <a:off x="6726084" y="3519012"/>
            <a:ext cx="3240432" cy="2853688"/>
          </a:xfrm>
          <a:prstGeom prst="wedgeRectCallout">
            <a:avLst>
              <a:gd name="adj1" fmla="val -91875"/>
              <a:gd name="adj2" fmla="val 21276"/>
            </a:avLst>
          </a:prstGeom>
          <a:solidFill>
            <a:srgbClr val="E1FFE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dirty="0"/>
              <a:t>選擇 </a:t>
            </a:r>
            <a:r>
              <a:rPr lang="en-US" altLang="zh-TW" sz="3200" dirty="0"/>
              <a:t>: </a:t>
            </a:r>
          </a:p>
          <a:p>
            <a:r>
              <a:rPr kumimoji="1" lang="zh-TW" altLang="en-US" sz="3200" dirty="0">
                <a:solidFill>
                  <a:schemeClr val="folHlink"/>
                </a:solidFill>
                <a:latin typeface="Times New Roman" pitchFamily="18" charset="0"/>
              </a:rPr>
              <a:t>製作子報表 </a:t>
            </a:r>
            <a:r>
              <a:rPr kumimoji="1" lang="en-US" altLang="zh-TW" sz="3200" dirty="0">
                <a:solidFill>
                  <a:schemeClr val="folHlink"/>
                </a:solidFill>
                <a:latin typeface="Times New Roman" pitchFamily="18" charset="0"/>
              </a:rPr>
              <a:t>&gt; </a:t>
            </a:r>
          </a:p>
          <a:p>
            <a:r>
              <a:rPr kumimoji="1" lang="zh-TW" altLang="en-US" sz="3200" dirty="0">
                <a:solidFill>
                  <a:schemeClr val="folHlink"/>
                </a:solidFill>
                <a:latin typeface="Times New Roman" pitchFamily="18" charset="0"/>
              </a:rPr>
              <a:t>在成績表</a:t>
            </a:r>
            <a:r>
              <a:rPr kumimoji="1" lang="en-US" altLang="zh-TW" sz="3200" dirty="0">
                <a:solidFill>
                  <a:schemeClr val="folHlink"/>
                </a:solidFill>
                <a:latin typeface="Times New Roman" pitchFamily="18" charset="0"/>
              </a:rPr>
              <a:t>M</a:t>
            </a:r>
            <a:r>
              <a:rPr kumimoji="1" lang="zh-TW" altLang="en-US" sz="3200" dirty="0">
                <a:solidFill>
                  <a:schemeClr val="folHlink"/>
                </a:solidFill>
                <a:latin typeface="Times New Roman" pitchFamily="18" charset="0"/>
              </a:rPr>
              <a:t>內</a:t>
            </a:r>
            <a:endParaRPr kumimoji="1" lang="en-US" altLang="zh-TW" sz="3200" dirty="0">
              <a:solidFill>
                <a:schemeClr val="folHlink"/>
              </a:solidFill>
              <a:latin typeface="Times New Roman" pitchFamily="18" charset="0"/>
            </a:endParaRPr>
          </a:p>
          <a:p>
            <a:r>
              <a:rPr kumimoji="1" lang="zh-TW" altLang="en-US" sz="3200" dirty="0">
                <a:solidFill>
                  <a:schemeClr val="folHlink"/>
                </a:solidFill>
                <a:latin typeface="Times New Roman" pitchFamily="18" charset="0"/>
              </a:rPr>
              <a:t>加入獎懲資料</a:t>
            </a:r>
            <a:endParaRPr kumimoji="1" lang="en-US" altLang="zh-TW" sz="3200" dirty="0">
              <a:solidFill>
                <a:schemeClr val="folHlink"/>
              </a:solidFill>
              <a:latin typeface="Times New Roman" pitchFamily="18" charset="0"/>
            </a:endParaRPr>
          </a:p>
          <a:p>
            <a:r>
              <a:rPr kumimoji="1" lang="en-US" altLang="zh-TW" sz="3200" dirty="0">
                <a:solidFill>
                  <a:schemeClr val="folHlink"/>
                </a:solidFill>
                <a:latin typeface="Times New Roman" pitchFamily="18" charset="0"/>
              </a:rPr>
              <a:t>-</a:t>
            </a:r>
            <a:r>
              <a:rPr kumimoji="1" lang="zh-TW" altLang="en-US" sz="3200" dirty="0">
                <a:solidFill>
                  <a:schemeClr val="folHlink"/>
                </a:solidFill>
                <a:latin typeface="Times New Roman" pitchFamily="18" charset="0"/>
              </a:rPr>
              <a:t>預製子報表</a:t>
            </a:r>
            <a:endParaRPr kumimoji="1" lang="en-US" altLang="zh-TW" sz="32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9F530C3-078E-4E0A-9544-E243B2248CE2}"/>
              </a:ext>
            </a:extLst>
          </p:cNvPr>
          <p:cNvSpPr/>
          <p:nvPr/>
        </p:nvSpPr>
        <p:spPr>
          <a:xfrm>
            <a:off x="11406708" y="6451259"/>
            <a:ext cx="486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B3C8E2D-E91C-4BBB-B7BA-C2875630DAEF}" type="slidenum">
              <a:rPr lang="en-US" altLang="zh-HK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03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2078820"/>
            <a:ext cx="9144000" cy="1600200"/>
          </a:xfrm>
        </p:spPr>
        <p:txBody>
          <a:bodyPr/>
          <a:lstStyle/>
          <a:p>
            <a:pPr algn="ctr" eaLnBrk="1" hangingPunct="1"/>
            <a:r>
              <a:rPr lang="zh-TW" altLang="en-US" sz="9600" b="0" dirty="0">
                <a:solidFill>
                  <a:schemeClr val="folHlink"/>
                </a:solidFill>
                <a:effectLst/>
                <a:ea typeface="標楷體" pitchFamily="65" charset="-120"/>
              </a:rPr>
              <a:t>完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 dirty="0" err="1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CloudSAMS</a:t>
            </a:r>
            <a:r>
              <a:rPr lang="zh-HK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資料庫</a:t>
            </a:r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 </a:t>
            </a:r>
            <a:r>
              <a:rPr lang="en-US" altLang="zh-TW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-</a:t>
            </a:r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 關聯式資料庫</a:t>
            </a:r>
            <a:endParaRPr lang="en-US" altLang="zh-TW" sz="3200" dirty="0">
              <a:solidFill>
                <a:srgbClr val="3333CC"/>
              </a:solidFill>
              <a:effectLst/>
              <a:latin typeface="Times New Roman" pitchFamily="18" charset="0"/>
              <a:ea typeface="新細明體" charset="-120"/>
              <a:cs typeface="Times New Roman" pitchFamily="18" charset="0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2225484" y="1628760"/>
            <a:ext cx="7997825" cy="4173450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spcBef>
                <a:spcPct val="4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en-US" altLang="zh-TW" sz="2600" dirty="0" err="1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C</a:t>
            </a:r>
            <a:r>
              <a:rPr lang="en-US" altLang="zh-TW" sz="2600" dirty="0" err="1">
                <a:latin typeface="Times New Roman" pitchFamily="18" charset="0"/>
                <a:ea typeface="新細明體" charset="-120"/>
              </a:rPr>
              <a:t>loud</a:t>
            </a:r>
            <a:r>
              <a:rPr lang="en-US" altLang="zh-TW" sz="2600" dirty="0" err="1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SAMS</a:t>
            </a: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資料庫是關聯式資料庫，是由一系列   各自有關聯的「資料表 </a:t>
            </a:r>
            <a:r>
              <a:rPr lang="en-US" altLang="zh-TW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(Tables)</a:t>
            </a: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」所組成</a:t>
            </a:r>
          </a:p>
          <a:p>
            <a:pPr marL="457200" indent="-457200">
              <a:spcBef>
                <a:spcPct val="4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zh-TW" altLang="zh-TW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連結</a:t>
            </a: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兩個或以上有關聯的「</a:t>
            </a:r>
            <a:r>
              <a:rPr lang="zh-TW" altLang="zh-TW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資料表</a:t>
            </a: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」，可建立一  個新的檔案結構或檢視表 </a:t>
            </a:r>
            <a:r>
              <a:rPr lang="en-US" altLang="zh-TW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(Views) </a:t>
            </a:r>
            <a:endParaRPr lang="zh-TW" altLang="en-US" sz="2600" dirty="0">
              <a:solidFill>
                <a:schemeClr val="folHlink"/>
              </a:solidFill>
              <a:latin typeface="Times New Roman" pitchFamily="18" charset="0"/>
              <a:ea typeface="新細明體" charset="-120"/>
            </a:endParaRPr>
          </a:p>
          <a:p>
            <a:pPr marL="457200" indent="-457200">
              <a:spcBef>
                <a:spcPct val="4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亦可用 </a:t>
            </a:r>
            <a:r>
              <a:rPr lang="en-US" altLang="zh-TW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Structured Query Language </a:t>
            </a: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 </a:t>
            </a:r>
            <a:r>
              <a:rPr lang="en-US" altLang="zh-TW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(SQL </a:t>
            </a: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結構化查詢語言</a:t>
            </a:r>
            <a:r>
              <a:rPr lang="en-US" altLang="zh-TW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) </a:t>
            </a: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對資料庫內的數據進行「定義」、「操縱」</a:t>
            </a:r>
            <a:r>
              <a:rPr lang="en-US" altLang="zh-TW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(</a:t>
            </a: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讀取、更改、加入、刪除</a:t>
            </a:r>
            <a:r>
              <a:rPr lang="en-US" altLang="zh-TW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)</a:t>
            </a: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 或「控制」</a:t>
            </a:r>
            <a:endParaRPr lang="en-US" altLang="zh-TW" sz="2600" dirty="0">
              <a:solidFill>
                <a:schemeClr val="folHlink"/>
              </a:solidFill>
              <a:latin typeface="Times New Roman" pitchFamily="18" charset="0"/>
              <a:ea typeface="新細明體" charset="-120"/>
            </a:endParaRPr>
          </a:p>
          <a:p>
            <a:pPr marL="457200" indent="-457200">
              <a:spcBef>
                <a:spcPct val="4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但</a:t>
            </a:r>
            <a:r>
              <a:rPr lang="en-US" altLang="zh-TW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Crystal Reports 2020</a:t>
            </a: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 連繫至</a:t>
            </a:r>
            <a:r>
              <a:rPr lang="en-US" altLang="zh-TW" sz="2600" dirty="0" err="1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CloudSAMS</a:t>
            </a:r>
            <a:r>
              <a:rPr lang="zh-TW" altLang="en-US" sz="2600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資料庫時，</a:t>
            </a:r>
            <a:r>
              <a:rPr lang="zh-TW" altLang="en-US" sz="2600" dirty="0">
                <a:solidFill>
                  <a:srgbClr val="00B0F0"/>
                </a:solidFill>
                <a:latin typeface="Times New Roman" pitchFamily="18" charset="0"/>
                <a:ea typeface="新細明體" charset="-120"/>
              </a:rPr>
              <a:t>只可應用 </a:t>
            </a:r>
            <a:r>
              <a:rPr lang="en-US" altLang="zh-TW" sz="2600" dirty="0">
                <a:solidFill>
                  <a:srgbClr val="00B0F0"/>
                </a:solidFill>
                <a:latin typeface="Times New Roman" pitchFamily="18" charset="0"/>
                <a:ea typeface="新細明體" charset="-120"/>
              </a:rPr>
              <a:t>SQL</a:t>
            </a:r>
            <a:r>
              <a:rPr lang="zh-TW" altLang="zh-TW" sz="2600" dirty="0">
                <a:solidFill>
                  <a:srgbClr val="00B0F0"/>
                </a:solidFill>
                <a:latin typeface="Times New Roman" pitchFamily="18" charset="0"/>
                <a:ea typeface="新細明體" charset="-120"/>
              </a:rPr>
              <a:t>「</a:t>
            </a:r>
            <a:r>
              <a:rPr lang="zh-TW" altLang="en-US" sz="2600" dirty="0">
                <a:solidFill>
                  <a:srgbClr val="00B0F0"/>
                </a:solidFill>
                <a:latin typeface="Times New Roman" pitchFamily="18" charset="0"/>
                <a:ea typeface="新細明體" charset="-120"/>
              </a:rPr>
              <a:t>資料操縱</a:t>
            </a:r>
            <a:r>
              <a:rPr lang="zh-TW" altLang="zh-TW" sz="2600" dirty="0">
                <a:solidFill>
                  <a:srgbClr val="00B0F0"/>
                </a:solidFill>
                <a:latin typeface="Times New Roman" pitchFamily="18" charset="0"/>
                <a:ea typeface="新細明體" charset="-120"/>
              </a:rPr>
              <a:t>」</a:t>
            </a:r>
            <a:r>
              <a:rPr lang="zh-TW" altLang="en-US" sz="2600" dirty="0">
                <a:solidFill>
                  <a:srgbClr val="00B0F0"/>
                </a:solidFill>
                <a:latin typeface="Times New Roman" pitchFamily="18" charset="0"/>
                <a:ea typeface="新細明體" charset="-120"/>
              </a:rPr>
              <a:t>之中的讀取功能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470B6F01-CA21-4D1E-B81F-81B26E1184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86214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8"/>
          <p:cNvSpPr>
            <a:spLocks noGrp="1" noChangeArrowheads="1"/>
          </p:cNvSpPr>
          <p:nvPr>
            <p:ph type="title"/>
          </p:nvPr>
        </p:nvSpPr>
        <p:spPr>
          <a:xfrm>
            <a:off x="2289083" y="198438"/>
            <a:ext cx="5877193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charset="-120"/>
              </a:rPr>
              <a:t>關聯模型 </a:t>
            </a:r>
            <a:r>
              <a:rPr lang="en-US" altLang="zh-TW" sz="3200" dirty="0" err="1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CloudSAMS</a:t>
            </a:r>
            <a:r>
              <a:rPr lang="zh-TW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charset="-120"/>
              </a:rPr>
              <a:t> </a:t>
            </a:r>
            <a:r>
              <a:rPr lang="zh-HK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charset="-120"/>
              </a:rPr>
              <a:t>例子</a:t>
            </a:r>
            <a:endParaRPr lang="zh-TW" altLang="en-US" sz="3200" dirty="0">
              <a:solidFill>
                <a:srgbClr val="3333CC"/>
              </a:solidFill>
              <a:effectLst/>
              <a:ea typeface="新細明體" charset="-120"/>
            </a:endParaRPr>
          </a:p>
        </p:txBody>
      </p:sp>
      <p:sp>
        <p:nvSpPr>
          <p:cNvPr id="13316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1847850" y="1192214"/>
            <a:ext cx="8623300" cy="1643527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spcBef>
                <a:spcPct val="4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zh-TW" altLang="en-US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抽取學生的中文姓名，相片及學生中文科分數</a:t>
            </a:r>
          </a:p>
          <a:p>
            <a:pPr marL="457200" indent="-457200">
              <a:spcBef>
                <a:spcPct val="4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zh-TW" altLang="en-US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連結 </a:t>
            </a:r>
            <a:r>
              <a:rPr lang="en-US" altLang="zh-TW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VW_STU_LATESTSTUDENT</a:t>
            </a:r>
            <a:r>
              <a:rPr lang="zh-TW" altLang="en-US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，</a:t>
            </a:r>
            <a:r>
              <a:rPr lang="en-US" altLang="zh-TW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TB_STU_PHOTO</a:t>
            </a:r>
            <a:r>
              <a:rPr lang="zh-HK" altLang="en-US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及</a:t>
            </a:r>
            <a:r>
              <a:rPr lang="en-US" altLang="zh-HK" dirty="0">
                <a:solidFill>
                  <a:schemeClr val="folHlink"/>
                </a:solidFill>
                <a:latin typeface="Times New Roman" pitchFamily="18" charset="0"/>
                <a:ea typeface="新細明體" charset="-120"/>
              </a:rPr>
              <a:t>TB_ASR_SUBJASSESSDATA</a:t>
            </a:r>
          </a:p>
          <a:p>
            <a:pPr marL="457200" indent="-457200">
              <a:spcBef>
                <a:spcPct val="40000"/>
              </a:spcBef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endParaRPr lang="zh-TW" altLang="en-US" dirty="0">
              <a:solidFill>
                <a:schemeClr val="folHlink"/>
              </a:solidFill>
              <a:latin typeface="Times New Roman" pitchFamily="18" charset="0"/>
              <a:ea typeface="新細明體" charset="-120"/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40780563-DD24-4B5D-9CEA-C8725C6950A8}"/>
              </a:ext>
            </a:extLst>
          </p:cNvPr>
          <p:cNvGrpSpPr/>
          <p:nvPr/>
        </p:nvGrpSpPr>
        <p:grpSpPr>
          <a:xfrm>
            <a:off x="2333625" y="2628900"/>
            <a:ext cx="7867650" cy="3867150"/>
            <a:chOff x="2333625" y="2628900"/>
            <a:chExt cx="7867650" cy="3867150"/>
          </a:xfrm>
        </p:grpSpPr>
        <p:pic>
          <p:nvPicPr>
            <p:cNvPr id="13317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2628900"/>
              <a:ext cx="7867650" cy="386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箭號: 向下 1">
              <a:extLst>
                <a:ext uri="{FF2B5EF4-FFF2-40B4-BE49-F238E27FC236}">
                  <a16:creationId xmlns:a16="http://schemas.microsoft.com/office/drawing/2014/main" id="{EB88C1AB-C498-4B4D-89DA-4D3F6DF18D65}"/>
                </a:ext>
              </a:extLst>
            </p:cNvPr>
            <p:cNvSpPr/>
            <p:nvPr/>
          </p:nvSpPr>
          <p:spPr bwMode="auto">
            <a:xfrm>
              <a:off x="5825964" y="4869192"/>
              <a:ext cx="990132" cy="630084"/>
            </a:xfrm>
            <a:prstGeom prst="downArrow">
              <a:avLst>
                <a:gd name="adj1" fmla="val 50000"/>
                <a:gd name="adj2" fmla="val 44674"/>
              </a:avLst>
            </a:prstGeom>
            <a:solidFill>
              <a:srgbClr val="3333CC"/>
            </a:solidFill>
            <a:ln w="25400">
              <a:solidFill>
                <a:srgbClr val="660033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en-US" sz="20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</p:grp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F614213-F06D-4B14-9A59-9995DEFA7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3C8E2D-E91C-4BBB-B7BA-C2875630DAEF}" type="slidenum">
              <a:rPr lang="en-US" altLang="zh-HK" smtClean="0"/>
              <a:pPr>
                <a:defRPr/>
              </a:pPr>
              <a:t>8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53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新細明體" pitchFamily="18" charset="-120"/>
              </a:rPr>
              <a:t>「學生資料」常用資料表及檢視表</a:t>
            </a:r>
            <a:endParaRPr lang="zh-TW" altLang="en-GB" sz="320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6739" name="Text Box 16"/>
          <p:cNvSpPr txBox="1">
            <a:spLocks noChangeArrowheads="1"/>
          </p:cNvSpPr>
          <p:nvPr/>
        </p:nvSpPr>
        <p:spPr bwMode="auto">
          <a:xfrm>
            <a:off x="1908176" y="1266826"/>
            <a:ext cx="8148353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1093788" indent="-4572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algn="ctr"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l">
              <a:buClr>
                <a:schemeClr val="folHlink"/>
              </a:buClr>
              <a:buSzPct val="80000"/>
              <a:buFont typeface="Wingdings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Table</a:t>
            </a:r>
          </a:p>
          <a:p>
            <a:pPr lvl="1" algn="l">
              <a:spcBef>
                <a:spcPct val="50000"/>
              </a:spcBef>
              <a:buClr>
                <a:schemeClr val="folHlink"/>
              </a:buClr>
              <a:buSzPct val="80000"/>
              <a:buFont typeface="Wingdings" pitchFamily="2" charset="2"/>
              <a:buChar char="Ø"/>
            </a:pPr>
            <a: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  <a:t>TB_STU_STUDENT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所有曾經註冊學生的個人資料，包括姓名、國籍、出生日期、地址、註冊編號、學生編號等</a:t>
            </a:r>
            <a:endParaRPr lang="en-GB" altLang="zh-TW" sz="2400" dirty="0">
              <a:solidFill>
                <a:schemeClr val="folHlink"/>
              </a:solidFill>
              <a:latin typeface="Times New Roman" pitchFamily="18" charset="0"/>
            </a:endParaRPr>
          </a:p>
          <a:p>
            <a:pPr lvl="1" algn="l">
              <a:spcBef>
                <a:spcPct val="50000"/>
              </a:spcBef>
              <a:buClr>
                <a:schemeClr val="folHlink"/>
              </a:buClr>
              <a:buSzPct val="80000"/>
              <a:buFont typeface="Wingdings" pitchFamily="2" charset="2"/>
              <a:buChar char="Ø"/>
            </a:pPr>
            <a: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  <a:t>TB_STU_STUSCHREC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學生所有的在學紀錄，包括每學年的班別、班號、升留班狀況</a:t>
            </a:r>
          </a:p>
          <a:p>
            <a:pPr lvl="1" algn="l">
              <a:spcBef>
                <a:spcPct val="50000"/>
              </a:spcBef>
              <a:buClr>
                <a:schemeClr val="folHlink"/>
              </a:buClr>
              <a:buSzPct val="80000"/>
              <a:buFont typeface="Wingdings" pitchFamily="2" charset="2"/>
              <a:buChar char="Ø"/>
            </a:pPr>
            <a: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  <a:t>TB_STU_PARENT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學生家長</a:t>
            </a:r>
            <a:r>
              <a:rPr lang="en-GB" altLang="zh-TW" sz="2400" dirty="0">
                <a:solidFill>
                  <a:schemeClr val="folHlink"/>
                </a:solidFill>
                <a:latin typeface="Times New Roman" pitchFamily="18" charset="0"/>
              </a:rPr>
              <a:t>/</a:t>
            </a: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監護人資料</a:t>
            </a:r>
          </a:p>
          <a:p>
            <a:pPr lvl="1" algn="l">
              <a:spcBef>
                <a:spcPct val="50000"/>
              </a:spcBef>
              <a:buClr>
                <a:schemeClr val="folHlink"/>
              </a:buClr>
              <a:buSzPct val="80000"/>
              <a:buFont typeface="Wingdings" pitchFamily="2" charset="2"/>
              <a:buChar char="Ø"/>
            </a:pPr>
            <a: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  <a:t>TB_STU_PHOTO</a:t>
            </a:r>
            <a:br>
              <a:rPr lang="en-GB" altLang="zh-TW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zh-TW" altLang="en-GB" sz="2400" dirty="0">
                <a:solidFill>
                  <a:schemeClr val="folHlink"/>
                </a:solidFill>
                <a:latin typeface="Times New Roman" pitchFamily="18" charset="0"/>
              </a:rPr>
              <a:t>學生的相片</a:t>
            </a:r>
            <a:endParaRPr lang="en-US" altLang="zh-TW" sz="24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FE06EE44-C514-4BE9-947E-8181D2C72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04096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佈景主題1">
  <a:themeElements>
    <a:clrScheme name="WebSAM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佈景主題1" id="{62971419-53E8-4396-B714-3F4D5B263971}" vid="{17A53775-49C6-49E5-AF25-48B9D129813E}"/>
    </a:ext>
  </a:ext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24191</TotalTime>
  <Words>3849</Words>
  <Application>Microsoft Office PowerPoint</Application>
  <PresentationFormat>寬螢幕</PresentationFormat>
  <Paragraphs>824</Paragraphs>
  <Slides>69</Slides>
  <Notes>8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69</vt:i4>
      </vt:variant>
    </vt:vector>
  </HeadingPairs>
  <TitlesOfParts>
    <vt:vector size="82" baseType="lpstr">
      <vt:lpstr>微軟正黑體</vt:lpstr>
      <vt:lpstr>新細明體</vt:lpstr>
      <vt:lpstr>標楷體</vt:lpstr>
      <vt:lpstr>Arial</vt:lpstr>
      <vt:lpstr>Arial Black</vt:lpstr>
      <vt:lpstr>Arial Narrow</vt:lpstr>
      <vt:lpstr>Cooper Black</vt:lpstr>
      <vt:lpstr>Tahoma</vt:lpstr>
      <vt:lpstr>Times New Roman</vt:lpstr>
      <vt:lpstr>Trebuchet MS</vt:lpstr>
      <vt:lpstr>Wingdings</vt:lpstr>
      <vt:lpstr>Wingdings 3</vt:lpstr>
      <vt:lpstr>佈景主題1</vt:lpstr>
      <vt:lpstr>PowerPoint 簡報</vt:lpstr>
      <vt:lpstr>下載工作坊教材</vt:lpstr>
      <vt:lpstr>下載工作坊教材</vt:lpstr>
      <vt:lpstr>PowerPoint 簡報</vt:lpstr>
      <vt:lpstr>PowerPoint 簡報</vt:lpstr>
      <vt:lpstr>CloudSAMS 的 RDBMS (關聯式資料庫管理系統)</vt:lpstr>
      <vt:lpstr>CloudSAMS資料庫 - 關聯式資料庫</vt:lpstr>
      <vt:lpstr>關聯模型 CloudSAMS 例子</vt:lpstr>
      <vt:lpstr>「學生資料」常用資料表及檢視表</vt:lpstr>
      <vt:lpstr>「學生資料」常用資料表及檢視表</vt:lpstr>
      <vt:lpstr>「學生資料」常用資料表及檢視表</vt:lpstr>
      <vt:lpstr>「學生成績」常用資料表及檢視表</vt:lpstr>
      <vt:lpstr>「代碼管理」部分資料表</vt:lpstr>
      <vt:lpstr>CloudSAMS 資料表格結構</vt:lpstr>
      <vt:lpstr>資料手冊</vt:lpstr>
      <vt:lpstr>CloudSAMS 資料結構</vt:lpstr>
      <vt:lpstr>CloudSAMS 資料結構</vt:lpstr>
      <vt:lpstr>「代碼管理」部分資料表</vt:lpstr>
      <vt:lpstr>在子報表連結代碼資料表</vt:lpstr>
      <vt:lpstr>PowerPoint 簡報</vt:lpstr>
      <vt:lpstr>以SQL提取資料</vt:lpstr>
      <vt:lpstr>建立Command的連結</vt:lpstr>
      <vt:lpstr>練習 (一) 加入 Command  使用SQL提取資料 設定資料表之間的關連</vt:lpstr>
      <vt:lpstr>PowerPoint 簡報</vt:lpstr>
      <vt:lpstr>CloudSAMS 報表常見參數</vt:lpstr>
      <vt:lpstr>TIMESEQ</vt:lpstr>
      <vt:lpstr>加入參數</vt:lpstr>
      <vt:lpstr>在 Select Expert 設定</vt:lpstr>
      <vt:lpstr>練習 (二) 為班別名單報表加入符合範本(R-STU005)的參數  使報表可於CloudSAMS相關界面執行</vt:lpstr>
      <vt:lpstr>PowerPoint 簡報</vt:lpstr>
      <vt:lpstr>連結資料表或檢視表</vt:lpstr>
      <vt:lpstr>聯結類型：Inner Join</vt:lpstr>
      <vt:lpstr>聯結類型：Left Outer Join</vt:lpstr>
      <vt:lpstr>聯結類型：Right Outer Join</vt:lpstr>
      <vt:lpstr>連結資料表或檢視表</vt:lpstr>
      <vt:lpstr>連結資料表或檢視表</vt:lpstr>
      <vt:lpstr>            連結資料表或檢視表</vt:lpstr>
      <vt:lpstr>製成品</vt:lpstr>
      <vt:lpstr>練習 (三) 連結資料表或檢視表  設定不同資料表或檢視表之間的關連</vt:lpstr>
      <vt:lpstr>PowerPoint 簡報</vt:lpstr>
      <vt:lpstr>PowerPoint 簡報</vt:lpstr>
      <vt:lpstr>PowerPoint 簡報</vt:lpstr>
      <vt:lpstr>Crystal Report 子報表連結</vt:lpstr>
      <vt:lpstr>Crystal Report 子報表連結(續)</vt:lpstr>
      <vt:lpstr>PowerPoint 簡報</vt:lpstr>
      <vt:lpstr>在子報表連結代碼資料表</vt:lpstr>
      <vt:lpstr>練習 (四) 子報表</vt:lpstr>
      <vt:lpstr>PowerPoint 簡報</vt:lpstr>
      <vt:lpstr>「列印分數/等級」子報表</vt:lpstr>
      <vt:lpstr>「列印分數/等級」子報表</vt:lpstr>
      <vt:lpstr>「列印分數/等級」子報表</vt:lpstr>
      <vt:lpstr>「列印分數/等級」子報表</vt:lpstr>
      <vt:lpstr>「列印分數/等級」子報表</vt:lpstr>
      <vt:lpstr>「列印分數/等級」子報表</vt:lpstr>
      <vt:lpstr>「列印分數/等級」子報表</vt:lpstr>
      <vt:lpstr>PowerPoint 簡報</vt:lpstr>
      <vt:lpstr>練習 (五) 修改成績表 M 內 「 列印分數/等級」子報表  改變成績表 不合格分數/等級的顯示</vt:lpstr>
      <vt:lpstr> 練習(六) 於成績表M 修改科目名稱  改變成績表 科目名稱的顯示</vt:lpstr>
      <vt:lpstr>PowerPoint 簡報</vt:lpstr>
      <vt:lpstr>「複製」子報表</vt:lpstr>
      <vt:lpstr>PowerPoint 簡報</vt:lpstr>
      <vt:lpstr>PowerPoint 簡報</vt:lpstr>
      <vt:lpstr>在成績表 M 加入 Subreport</vt:lpstr>
      <vt:lpstr>PowerPoint 簡報</vt:lpstr>
      <vt:lpstr>PowerPoint 簡報</vt:lpstr>
      <vt:lpstr> 練習(七) 於成績表M 插入 預製的子報告 (自學部份)  改變成績表 備註欄資料的顯示</vt:lpstr>
      <vt:lpstr>練習(七) 短片位置</vt:lpstr>
      <vt:lpstr>PowerPoint 簡報</vt:lpstr>
      <vt:lpstr>完</vt:lpstr>
    </vt:vector>
  </TitlesOfParts>
  <Company>EMB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Card (Elementary)</dc:title>
  <dc:creator>Jeff Tong</dc:creator>
  <cp:lastModifiedBy>CHAN, Wing-sum Catherine</cp:lastModifiedBy>
  <cp:revision>1617</cp:revision>
  <dcterms:created xsi:type="dcterms:W3CDTF">2002-12-31T07:04:38Z</dcterms:created>
  <dcterms:modified xsi:type="dcterms:W3CDTF">2024-10-07T09:50:44Z</dcterms:modified>
</cp:coreProperties>
</file>