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48"/>
  </p:notesMasterIdLst>
  <p:handoutMasterIdLst>
    <p:handoutMasterId r:id="rId49"/>
  </p:handoutMasterIdLst>
  <p:sldIdLst>
    <p:sldId id="528" r:id="rId4"/>
    <p:sldId id="517" r:id="rId5"/>
    <p:sldId id="527" r:id="rId6"/>
    <p:sldId id="526" r:id="rId7"/>
    <p:sldId id="520" r:id="rId8"/>
    <p:sldId id="519" r:id="rId9"/>
    <p:sldId id="522" r:id="rId10"/>
    <p:sldId id="523" r:id="rId11"/>
    <p:sldId id="524" r:id="rId12"/>
    <p:sldId id="525" r:id="rId13"/>
    <p:sldId id="521" r:id="rId14"/>
    <p:sldId id="367" r:id="rId15"/>
    <p:sldId id="411" r:id="rId16"/>
    <p:sldId id="413" r:id="rId17"/>
    <p:sldId id="415" r:id="rId18"/>
    <p:sldId id="374" r:id="rId19"/>
    <p:sldId id="509" r:id="rId20"/>
    <p:sldId id="510" r:id="rId21"/>
    <p:sldId id="511" r:id="rId22"/>
    <p:sldId id="512" r:id="rId23"/>
    <p:sldId id="513" r:id="rId24"/>
    <p:sldId id="514" r:id="rId25"/>
    <p:sldId id="515" r:id="rId26"/>
    <p:sldId id="505" r:id="rId27"/>
    <p:sldId id="480" r:id="rId28"/>
    <p:sldId id="508" r:id="rId29"/>
    <p:sldId id="481" r:id="rId30"/>
    <p:sldId id="478" r:id="rId31"/>
    <p:sldId id="479" r:id="rId32"/>
    <p:sldId id="506" r:id="rId33"/>
    <p:sldId id="507" r:id="rId34"/>
    <p:sldId id="441" r:id="rId35"/>
    <p:sldId id="448" r:id="rId36"/>
    <p:sldId id="486" r:id="rId37"/>
    <p:sldId id="487" r:id="rId38"/>
    <p:sldId id="463" r:id="rId39"/>
    <p:sldId id="488" r:id="rId40"/>
    <p:sldId id="489" r:id="rId41"/>
    <p:sldId id="483" r:id="rId42"/>
    <p:sldId id="516" r:id="rId43"/>
    <p:sldId id="494" r:id="rId44"/>
    <p:sldId id="495" r:id="rId45"/>
    <p:sldId id="496" r:id="rId46"/>
    <p:sldId id="442" r:id="rId47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92403397-DC87-4AA5-9E50-DFD4A1CCB781}">
          <p14:sldIdLst>
            <p14:sldId id="528"/>
            <p14:sldId id="517"/>
            <p14:sldId id="527"/>
            <p14:sldId id="526"/>
            <p14:sldId id="520"/>
            <p14:sldId id="519"/>
            <p14:sldId id="522"/>
            <p14:sldId id="523"/>
            <p14:sldId id="524"/>
            <p14:sldId id="525"/>
            <p14:sldId id="521"/>
            <p14:sldId id="367"/>
            <p14:sldId id="411"/>
            <p14:sldId id="413"/>
            <p14:sldId id="415"/>
            <p14:sldId id="374"/>
            <p14:sldId id="509"/>
            <p14:sldId id="510"/>
            <p14:sldId id="511"/>
            <p14:sldId id="512"/>
            <p14:sldId id="513"/>
            <p14:sldId id="514"/>
            <p14:sldId id="515"/>
            <p14:sldId id="505"/>
            <p14:sldId id="480"/>
            <p14:sldId id="508"/>
            <p14:sldId id="481"/>
            <p14:sldId id="478"/>
            <p14:sldId id="479"/>
            <p14:sldId id="506"/>
            <p14:sldId id="507"/>
            <p14:sldId id="441"/>
            <p14:sldId id="448"/>
            <p14:sldId id="486"/>
            <p14:sldId id="487"/>
            <p14:sldId id="463"/>
            <p14:sldId id="488"/>
            <p14:sldId id="489"/>
            <p14:sldId id="483"/>
            <p14:sldId id="516"/>
            <p14:sldId id="494"/>
            <p14:sldId id="495"/>
            <p14:sldId id="496"/>
            <p14:sldId id="44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UNG, Wai-chung Henry" initials="LWH" lastIdx="15" clrIdx="0">
    <p:extLst>
      <p:ext uri="{19B8F6BF-5375-455C-9EA6-DF929625EA0E}">
        <p15:presenceInfo xmlns:p15="http://schemas.microsoft.com/office/powerpoint/2012/main" userId="S-1-5-21-2637006528-1015924553-1750768987-1160" providerId="AD"/>
      </p:ext>
    </p:extLst>
  </p:cmAuthor>
  <p:cmAuthor id="2" name="SIM7" initials="SIM7" lastIdx="19" clrIdx="1">
    <p:extLst>
      <p:ext uri="{19B8F6BF-5375-455C-9EA6-DF929625EA0E}">
        <p15:presenceInfo xmlns:p15="http://schemas.microsoft.com/office/powerpoint/2012/main" userId="SIM7" providerId="None"/>
      </p:ext>
    </p:extLst>
  </p:cmAuthor>
  <p:cmAuthor id="3" name="LAM, Hiu-fung Cathy" initials="LHC" lastIdx="6" clrIdx="2">
    <p:extLst>
      <p:ext uri="{19B8F6BF-5375-455C-9EA6-DF929625EA0E}">
        <p15:presenceInfo xmlns:p15="http://schemas.microsoft.com/office/powerpoint/2012/main" userId="S-1-5-21-2637006528-1015924553-1750768987-30449" providerId="AD"/>
      </p:ext>
    </p:extLst>
  </p:cmAuthor>
  <p:cmAuthor id="4" name="SIM" initials="SIM" lastIdx="22" clrIdx="3">
    <p:extLst>
      <p:ext uri="{19B8F6BF-5375-455C-9EA6-DF929625EA0E}">
        <p15:presenceInfo xmlns:p15="http://schemas.microsoft.com/office/powerpoint/2012/main" userId="SIM" providerId="None"/>
      </p:ext>
    </p:extLst>
  </p:cmAuthor>
  <p:cmAuthor id="5" name="Ricardo Yu" initials="RY" lastIdx="15" clrIdx="4">
    <p:extLst>
      <p:ext uri="{19B8F6BF-5375-455C-9EA6-DF929625EA0E}">
        <p15:presenceInfo xmlns:p15="http://schemas.microsoft.com/office/powerpoint/2012/main" userId="S::ricardo.yu@ges.com.hk::48e45529-1bd2-4b89-9705-aafce10c1b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AFD"/>
    <a:srgbClr val="2E75B6"/>
    <a:srgbClr val="CEE1F2"/>
    <a:srgbClr val="B5D2EC"/>
    <a:srgbClr val="FF3399"/>
    <a:srgbClr val="663300"/>
    <a:srgbClr val="FFCC99"/>
    <a:srgbClr val="FFCCFF"/>
    <a:srgbClr val="CC00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6" autoAdjust="0"/>
    <p:restoredTop sz="96519" autoAdjust="0"/>
  </p:normalViewPr>
  <p:slideViewPr>
    <p:cSldViewPr snapToGrid="0">
      <p:cViewPr>
        <p:scale>
          <a:sx n="170" d="100"/>
          <a:sy n="170" d="100"/>
        </p:scale>
        <p:origin x="-1278" y="-15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099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r">
              <a:defRPr sz="1200"/>
            </a:lvl1pPr>
          </a:lstStyle>
          <a:p>
            <a:fld id="{5A6930C4-1CEF-44DC-BA4F-D4673626C546}" type="datetimeFigureOut">
              <a:rPr lang="zh-HK" altLang="en-US" smtClean="0"/>
              <a:t>15/10/2024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099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r">
              <a:defRPr sz="1200"/>
            </a:lvl1pPr>
          </a:lstStyle>
          <a:p>
            <a:fld id="{CDEF0C94-2FE2-4F67-B31A-C622EEA70FD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77704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864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71A6E3F1-224B-425D-A857-3CA308D64953}" type="datetimeFigureOut">
              <a:rPr lang="zh-HK" altLang="en-US" smtClean="0"/>
              <a:t>15/10/2024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02" y="4777198"/>
            <a:ext cx="5437275" cy="3908613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864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E360F69-5F52-4D59-8E6C-D976104DA97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706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6EF5BC49-E438-42F4-BB95-F5A922D915AC}" type="slidenum">
              <a:rPr lang="en-US" altLang="zh-TW" sz="1200" b="0" smtClean="0">
                <a:solidFill>
                  <a:schemeClr val="tx1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zh-TW" sz="12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790C954C-9DCD-460C-BCF6-6951249266BE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15BA3295-3456-43AA-B0B8-1E5BD2AA8430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26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19EA91B9-E413-4EFD-B522-BCE66A31306A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9B37F015-EF67-44A6-BA9F-3A0597066201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6F44DA64-7F53-4A9F-97CC-48F5E9010A58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EA0CFED7-57DA-4404-9978-C3F67366CCDA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30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n-US" altLang="zh-TW"/>
              <a:t>Demo download and upload template</a:t>
            </a:r>
          </a:p>
          <a:p>
            <a:pPr algn="just" eaLnBrk="1" hangingPunct="1"/>
            <a:r>
              <a:rPr lang="en-US" altLang="zh-TW"/>
              <a:t>Exercise 2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922323FE-D9FD-49D1-9C81-6E50C79555BE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zh-TW" altLang="en-US"/>
              <a:t>條件格式化</a:t>
            </a:r>
            <a:r>
              <a:rPr lang="en-US" altLang="zh-TW"/>
              <a:t>(Conditional Formatting)</a:t>
            </a:r>
          </a:p>
          <a:p>
            <a:pPr eaLnBrk="1" hangingPunct="1"/>
            <a:r>
              <a:rPr lang="zh-TW" altLang="en-US"/>
              <a:t>條件格式化是基於某一個條件而對欄位進行格式化，例如用戶想將學生不及格的科目用紅色顯示。</a:t>
            </a:r>
          </a:p>
          <a:p>
            <a:pPr eaLnBrk="1" hangingPunct="1"/>
            <a:r>
              <a:rPr lang="zh-TW" altLang="en-US"/>
              <a:t>首先右擊顯示分數的欄位</a:t>
            </a:r>
            <a:r>
              <a:rPr lang="en-US" altLang="zh-TW"/>
              <a:t>Grade_ATA1</a:t>
            </a:r>
            <a:r>
              <a:rPr lang="zh-TW" altLang="en-US"/>
              <a:t>選取</a:t>
            </a:r>
            <a:r>
              <a:rPr lang="en-US" altLang="zh-TW" b="1"/>
              <a:t>【</a:t>
            </a:r>
            <a:r>
              <a:rPr lang="en-US" altLang="zh-TW"/>
              <a:t>Format Field</a:t>
            </a:r>
            <a:r>
              <a:rPr lang="en-US" altLang="zh-TW" b="1"/>
              <a:t>】</a:t>
            </a:r>
            <a:r>
              <a:rPr lang="zh-TW" altLang="en-US"/>
              <a:t>再選取</a:t>
            </a:r>
            <a:r>
              <a:rPr lang="en-US" altLang="zh-TW"/>
              <a:t>Font </a:t>
            </a:r>
            <a:r>
              <a:rPr lang="zh-TW" altLang="en-US"/>
              <a:t>欄位</a:t>
            </a:r>
            <a:br>
              <a:rPr lang="zh-TW" altLang="en-US"/>
            </a:br>
            <a:r>
              <a:rPr lang="zh-TW" altLang="en-US"/>
              <a:t>點擊</a:t>
            </a:r>
            <a:r>
              <a:rPr lang="en-US" altLang="zh-TW"/>
              <a:t>Color</a:t>
            </a:r>
            <a:r>
              <a:rPr lang="zh-TW" altLang="en-US"/>
              <a:t>右側的加入公式      按鈕加入以下的</a:t>
            </a:r>
            <a:r>
              <a:rPr lang="en-US" altLang="zh-TW"/>
              <a:t>Formula</a:t>
            </a:r>
            <a:r>
              <a:rPr lang="zh-TW" altLang="en-US"/>
              <a:t>：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{@#SETTING_ATA1_PASSIND} = 'N' then</a:t>
            </a:r>
            <a:endParaRPr lang="en-US" altLang="zh-TW"/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crred</a:t>
            </a:r>
            <a:endParaRPr lang="en-US" altLang="zh-TW"/>
          </a:p>
          <a:p>
            <a:pPr eaLnBrk="1" hangingPunct="1"/>
            <a:endParaRPr lang="en-US" altLang="zh-TW"/>
          </a:p>
          <a:p>
            <a:pPr eaLnBrk="1" hangingPunct="1"/>
            <a:r>
              <a:rPr lang="en-US" altLang="zh-TW"/>
              <a:t>Exercise 18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9816D83D-61A1-43E2-80E7-78BD2679CE52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zh-TW" altLang="en-US"/>
              <a:t>條件格式化</a:t>
            </a:r>
            <a:r>
              <a:rPr lang="en-US" altLang="zh-TW"/>
              <a:t>(Conditional Formatting)</a:t>
            </a:r>
          </a:p>
          <a:p>
            <a:pPr eaLnBrk="1" hangingPunct="1"/>
            <a:r>
              <a:rPr lang="zh-TW" altLang="en-US"/>
              <a:t>條件格式化是基於某一個條件而對欄位進行格式化，例如用戶想將學生不及格的科目用紅色顯示。</a:t>
            </a:r>
          </a:p>
          <a:p>
            <a:pPr eaLnBrk="1" hangingPunct="1"/>
            <a:r>
              <a:rPr lang="zh-TW" altLang="en-US"/>
              <a:t>首先右擊顯示分數的欄位</a:t>
            </a:r>
            <a:r>
              <a:rPr lang="en-US" altLang="zh-TW"/>
              <a:t>Grade_ATA1</a:t>
            </a:r>
            <a:r>
              <a:rPr lang="zh-TW" altLang="en-US"/>
              <a:t>選取</a:t>
            </a:r>
            <a:r>
              <a:rPr lang="en-US" altLang="zh-TW" b="1"/>
              <a:t>【</a:t>
            </a:r>
            <a:r>
              <a:rPr lang="en-US" altLang="zh-TW"/>
              <a:t>Format Field</a:t>
            </a:r>
            <a:r>
              <a:rPr lang="en-US" altLang="zh-TW" b="1"/>
              <a:t>】</a:t>
            </a:r>
            <a:r>
              <a:rPr lang="zh-TW" altLang="en-US"/>
              <a:t>再選取</a:t>
            </a:r>
            <a:r>
              <a:rPr lang="en-US" altLang="zh-TW"/>
              <a:t>Font </a:t>
            </a:r>
            <a:r>
              <a:rPr lang="zh-TW" altLang="en-US"/>
              <a:t>欄位</a:t>
            </a:r>
            <a:br>
              <a:rPr lang="zh-TW" altLang="en-US"/>
            </a:br>
            <a:r>
              <a:rPr lang="zh-TW" altLang="en-US"/>
              <a:t>點擊</a:t>
            </a:r>
            <a:r>
              <a:rPr lang="en-US" altLang="zh-TW"/>
              <a:t>Color</a:t>
            </a:r>
            <a:r>
              <a:rPr lang="zh-TW" altLang="en-US"/>
              <a:t>右側的加入公式      按鈕加入以下的</a:t>
            </a:r>
            <a:r>
              <a:rPr lang="en-US" altLang="zh-TW"/>
              <a:t>Formula</a:t>
            </a:r>
            <a:r>
              <a:rPr lang="zh-TW" altLang="en-US"/>
              <a:t>：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{@#SETTING_ATA1_PASSIND} = 'N' then</a:t>
            </a:r>
            <a:endParaRPr lang="en-US" altLang="zh-TW"/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crred</a:t>
            </a:r>
            <a:endParaRPr lang="en-US" altLang="zh-TW"/>
          </a:p>
          <a:p>
            <a:pPr eaLnBrk="1" hangingPunct="1"/>
            <a:endParaRPr lang="en-US" altLang="zh-TW"/>
          </a:p>
          <a:p>
            <a:pPr eaLnBrk="1" hangingPunct="1"/>
            <a:r>
              <a:rPr lang="en-US" altLang="zh-TW"/>
              <a:t>Exercise 18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AF8DD352-6CFC-44FA-A96B-22110A17B500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eriod"/>
            </a:pPr>
            <a:r>
              <a:rPr lang="en-US" altLang="zh-TW"/>
              <a:t>Show Report Q sample and introduce the NEW module “Report Management” (Note: Assessment Report cannot be downloaded from “Assessment” Module.)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TW"/>
              <a:t>In the “Maintain Report” page, there are two functions. View the samples of the reports and Download the  report templates. (Note: There is no need to have data in viewing samples. This helps user in making choice.)</a:t>
            </a:r>
          </a:p>
          <a:p>
            <a:pPr marL="228600" indent="-228600"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D1C53144-5DBC-4265-9348-810DCBBFE4E0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4716463"/>
            <a:ext cx="4887912" cy="4467225"/>
          </a:xfrm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400C4D50-B8E3-4107-A82F-F719AC66BEFA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9BA5C340-00E5-4C96-87E7-D2ECB0538D33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>
                <a:latin typeface="新細明體" panose="02020500000000000000" pitchFamily="18" charset="-120"/>
              </a:rPr>
              <a:t>資料欄位的命名是以方便用戶理解為原則。為使用戶能更方便的修改範本，我們引入了全新的</a:t>
            </a:r>
            <a:r>
              <a:rPr lang="en-US" altLang="zh-TW">
                <a:latin typeface="新細明體" panose="02020500000000000000" pitchFamily="18" charset="-120"/>
              </a:rPr>
              <a:t>ATA</a:t>
            </a:r>
            <a:r>
              <a:rPr lang="zh-TW" altLang="en-US">
                <a:latin typeface="新細明體" panose="02020500000000000000" pitchFamily="18" charset="-120"/>
              </a:rPr>
              <a:t>考績編號設定。舉例說明，如果學校某一年級</a:t>
            </a:r>
            <a:r>
              <a:rPr lang="en-US" altLang="zh-TW">
                <a:latin typeface="新細明體" panose="02020500000000000000" pitchFamily="18" charset="-120"/>
              </a:rPr>
              <a:t>(</a:t>
            </a:r>
            <a:r>
              <a:rPr lang="zh-TW" altLang="en-US">
                <a:latin typeface="新細明體" panose="02020500000000000000" pitchFamily="18" charset="-120"/>
              </a:rPr>
              <a:t>如中一</a:t>
            </a:r>
            <a:r>
              <a:rPr lang="en-US" altLang="zh-TW">
                <a:latin typeface="新細明體" panose="02020500000000000000" pitchFamily="18" charset="-120"/>
              </a:rPr>
              <a:t>)</a:t>
            </a:r>
            <a:r>
              <a:rPr lang="zh-TW" altLang="en-US">
                <a:latin typeface="新細明體" panose="02020500000000000000" pitchFamily="18" charset="-120"/>
              </a:rPr>
              <a:t>有三個學期每學期三次考試，其考績名稱分別為</a:t>
            </a:r>
            <a:r>
              <a:rPr lang="en-US" altLang="zh-TW">
                <a:latin typeface="新細明體" panose="02020500000000000000" pitchFamily="18" charset="-120"/>
              </a:rPr>
              <a:t>T1A1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T1A2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T1A3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T2A1</a:t>
            </a:r>
            <a:r>
              <a:rPr lang="en-US" altLang="zh-TW"/>
              <a:t>…</a:t>
            </a:r>
            <a:r>
              <a:rPr lang="zh-TW" altLang="en-US">
                <a:latin typeface="新細明體" panose="02020500000000000000" pitchFamily="18" charset="-120"/>
              </a:rPr>
              <a:t>。在新成績表</a:t>
            </a:r>
            <a:r>
              <a:rPr lang="en-US" altLang="zh-TW">
                <a:latin typeface="新細明體" panose="02020500000000000000" pitchFamily="18" charset="-120"/>
              </a:rPr>
              <a:t>P</a:t>
            </a:r>
            <a:r>
              <a:rPr lang="zh-TW" altLang="en-US">
                <a:latin typeface="新細明體" panose="02020500000000000000" pitchFamily="18" charset="-120"/>
              </a:rPr>
              <a:t>的範本中，對應的考績編號為</a:t>
            </a:r>
            <a:r>
              <a:rPr lang="en-US" altLang="zh-TW">
                <a:latin typeface="新細明體" panose="02020500000000000000" pitchFamily="18" charset="-120"/>
              </a:rPr>
              <a:t>ATA1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ATA2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ATA3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ATA4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ATA5</a:t>
            </a:r>
            <a:r>
              <a:rPr lang="en-US" altLang="zh-TW"/>
              <a:t>…</a:t>
            </a:r>
            <a:r>
              <a:rPr lang="zh-TW" altLang="en-US">
                <a:latin typeface="新細明體" panose="02020500000000000000" pitchFamily="18" charset="-120"/>
              </a:rPr>
              <a:t>。如果該校的中五年級只有二個學期每學期二次考試，則原來的考績</a:t>
            </a:r>
            <a:r>
              <a:rPr lang="en-US" altLang="zh-TW">
                <a:latin typeface="新細明體" panose="02020500000000000000" pitchFamily="18" charset="-120"/>
              </a:rPr>
              <a:t>T1A1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T1A2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T2A1</a:t>
            </a:r>
            <a:r>
              <a:rPr lang="en-US" altLang="zh-TW"/>
              <a:t>…</a:t>
            </a:r>
            <a:r>
              <a:rPr lang="zh-TW" altLang="en-US">
                <a:latin typeface="新細明體" panose="02020500000000000000" pitchFamily="18" charset="-120"/>
              </a:rPr>
              <a:t>則對應新考績編號的</a:t>
            </a:r>
            <a:r>
              <a:rPr lang="en-US" altLang="zh-TW">
                <a:latin typeface="新細明體" panose="02020500000000000000" pitchFamily="18" charset="-120"/>
              </a:rPr>
              <a:t>ATA1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ATA2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ATA3</a:t>
            </a:r>
            <a:r>
              <a:rPr lang="zh-TW" altLang="en-US">
                <a:latin typeface="新細明體" panose="02020500000000000000" pitchFamily="18" charset="-120"/>
              </a:rPr>
              <a:t>、</a:t>
            </a:r>
            <a:r>
              <a:rPr lang="en-US" altLang="zh-TW">
                <a:latin typeface="新細明體" panose="02020500000000000000" pitchFamily="18" charset="-120"/>
              </a:rPr>
              <a:t>ATA4</a:t>
            </a:r>
            <a:r>
              <a:rPr lang="en-US" altLang="zh-TW"/>
              <a:t>…</a:t>
            </a:r>
            <a:r>
              <a:rPr lang="zh-TW" altLang="en-US">
                <a:latin typeface="新細明體" panose="02020500000000000000" pitchFamily="18" charset="-120"/>
              </a:rPr>
              <a:t>見表</a:t>
            </a:r>
            <a:r>
              <a:rPr lang="en-US" altLang="zh-TW">
                <a:latin typeface="新細明體" panose="02020500000000000000" pitchFamily="18" charset="-120"/>
              </a:rPr>
              <a:t>2</a:t>
            </a:r>
            <a:r>
              <a:rPr lang="zh-TW" altLang="en-US">
                <a:latin typeface="新細明體" panose="02020500000000000000" pitchFamily="18" charset="-120"/>
              </a:rPr>
              <a:t>。</a:t>
            </a:r>
            <a:r>
              <a:rPr lang="zh-TW" altLang="en-US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497BA4B2-B073-4CB9-A08E-2ADF0BCA7AD8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18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n-US" altLang="zh-TW" b="1"/>
              <a:t>【</a:t>
            </a:r>
            <a:r>
              <a:rPr lang="zh-TW" altLang="en-US" b="1"/>
              <a:t>成績表</a:t>
            </a:r>
            <a:r>
              <a:rPr lang="en-US" altLang="zh-TW" b="1"/>
              <a:t>P</a:t>
            </a:r>
            <a:r>
              <a:rPr lang="zh-TW" altLang="en-US" b="1"/>
              <a:t>的相關資料表</a:t>
            </a:r>
            <a:r>
              <a:rPr lang="en-US" altLang="zh-TW" b="1"/>
              <a:t>】</a:t>
            </a:r>
            <a:endParaRPr lang="en-US" altLang="zh-TW"/>
          </a:p>
          <a:p>
            <a:pPr algn="just" eaLnBrk="1" hangingPunct="1"/>
            <a:r>
              <a:rPr lang="en-US" altLang="zh-TW"/>
              <a:t> </a:t>
            </a:r>
          </a:p>
          <a:p>
            <a:pPr algn="just" eaLnBrk="1" hangingPunct="1"/>
            <a:r>
              <a:rPr lang="zh-TW" altLang="en-US"/>
              <a:t>成績表</a:t>
            </a:r>
            <a:r>
              <a:rPr lang="en-US" altLang="zh-TW"/>
              <a:t>P</a:t>
            </a:r>
            <a:r>
              <a:rPr lang="zh-TW" altLang="en-US"/>
              <a:t>一般情況下含七個資料表，分別為</a:t>
            </a:r>
            <a:r>
              <a:rPr lang="en-US" altLang="zh-TW"/>
              <a:t>TB_ASR_RPTPSTUDENT</a:t>
            </a:r>
            <a:r>
              <a:rPr lang="zh-TW" altLang="en-US"/>
              <a:t>，</a:t>
            </a:r>
            <a:r>
              <a:rPr lang="en-US" altLang="zh-TW"/>
              <a:t>TB_ASR_RPTPSCORE</a:t>
            </a:r>
            <a:r>
              <a:rPr lang="zh-TW" altLang="en-US"/>
              <a:t>，</a:t>
            </a:r>
            <a:r>
              <a:rPr lang="en-US" altLang="zh-TW"/>
              <a:t>TB_ASR_RPTPCONDUCT</a:t>
            </a:r>
            <a:r>
              <a:rPr lang="zh-TW" altLang="en-US"/>
              <a:t>，</a:t>
            </a:r>
            <a:r>
              <a:rPr lang="en-US" altLang="zh-TW"/>
              <a:t>TB_ASR_RPTPAWARD</a:t>
            </a:r>
            <a:r>
              <a:rPr lang="zh-TW" altLang="en-US"/>
              <a:t>， </a:t>
            </a:r>
            <a:r>
              <a:rPr lang="en-US" altLang="zh-TW"/>
              <a:t>TB_ASR_RPTPPUNISH</a:t>
            </a:r>
            <a:r>
              <a:rPr lang="zh-TW" altLang="en-US"/>
              <a:t>，</a:t>
            </a:r>
            <a:r>
              <a:rPr lang="en-US" altLang="zh-TW"/>
              <a:t>TB_ASR_RPTPOTHERASS</a:t>
            </a:r>
            <a:r>
              <a:rPr lang="zh-TW" altLang="en-US"/>
              <a:t>，</a:t>
            </a:r>
            <a:r>
              <a:rPr lang="en-US" altLang="zh-TW"/>
              <a:t>TB_ASR_RPTPSUBJRMK</a:t>
            </a:r>
            <a:r>
              <a:rPr lang="zh-TW" altLang="en-US"/>
              <a:t>。</a:t>
            </a:r>
          </a:p>
          <a:p>
            <a:pPr algn="just" eaLnBrk="1" hangingPunct="1"/>
            <a:r>
              <a:rPr lang="zh-TW" altLang="en-US"/>
              <a:t>內容包括：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一</a:t>
            </a:r>
            <a:r>
              <a:rPr lang="en-US" altLang="zh-TW"/>
              <a:t>) </a:t>
            </a:r>
            <a:r>
              <a:rPr lang="zh-TW" altLang="en-US"/>
              <a:t>學生個人資料</a:t>
            </a:r>
            <a:r>
              <a:rPr lang="en-US" altLang="zh-TW"/>
              <a:t>, </a:t>
            </a:r>
            <a:r>
              <a:rPr lang="zh-TW" altLang="en-US"/>
              <a:t>如學生註冊編號、身份證號碼、中英文姓名、級別、班別和班別編號等資料。這些資料全部都可以在</a:t>
            </a:r>
            <a:r>
              <a:rPr lang="en-US" altLang="zh-TW"/>
              <a:t>TB_ASR_RPTPSTUDENT</a:t>
            </a:r>
            <a:r>
              <a:rPr lang="zh-TW" altLang="en-US"/>
              <a:t>這個資料表中找到。該表也載有學生評語、缺席、遲到次數、全年平均成績、課外活動紀錄、服務及獎懲紀錄等。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二</a:t>
            </a:r>
            <a:r>
              <a:rPr lang="en-US" altLang="zh-TW"/>
              <a:t>) </a:t>
            </a:r>
            <a:r>
              <a:rPr lang="zh-TW" altLang="en-US"/>
              <a:t>學生考績資料，這包括學生的考績綱要設定條件，如應考科目和分卷、科目評語、科目滿分和名次等，都可在</a:t>
            </a:r>
            <a:r>
              <a:rPr lang="en-US" altLang="zh-TW"/>
              <a:t>TB_ASR_RPTPSCORE</a:t>
            </a:r>
            <a:r>
              <a:rPr lang="zh-TW" altLang="en-US"/>
              <a:t>這個資料表中找到。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三</a:t>
            </a:r>
            <a:r>
              <a:rPr lang="en-US" altLang="zh-TW"/>
              <a:t>) </a:t>
            </a:r>
            <a:r>
              <a:rPr lang="zh-TW" altLang="en-US"/>
              <a:t>學生操行資料，包括操行分卷名稱，操行等級都可以在</a:t>
            </a:r>
            <a:r>
              <a:rPr lang="en-US" altLang="zh-TW"/>
              <a:t>TB_ASR_RPTPCONDUCT</a:t>
            </a:r>
            <a:r>
              <a:rPr lang="zh-TW" altLang="en-US"/>
              <a:t>這個資料表中找到。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四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資料表</a:t>
            </a:r>
            <a:r>
              <a:rPr lang="en-US" altLang="zh-TW"/>
              <a:t>TB_ASR_RPTPAWARD</a:t>
            </a:r>
            <a:r>
              <a:rPr lang="zh-TW" altLang="en-US"/>
              <a:t>， </a:t>
            </a:r>
            <a:r>
              <a:rPr lang="en-US" altLang="zh-TW"/>
              <a:t>TB_ASR_RPTPPUNISHT</a:t>
            </a:r>
            <a:r>
              <a:rPr lang="zh-TW" altLang="en-US"/>
              <a:t>分別載有和獎懲有關的資料，如獎懲日期、事項、操行分等資料。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五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學生其他考績資料都包含在資料表</a:t>
            </a:r>
            <a:r>
              <a:rPr lang="en-US" altLang="zh-TW"/>
              <a:t>TB_ASR_RPTPOTHERASS</a:t>
            </a:r>
            <a:r>
              <a:rPr lang="zh-TW" altLang="en-US"/>
              <a:t>中。包括有其他考績的名稱、分卷名稱、分數、等級及文字等資料。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六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資料表</a:t>
            </a:r>
            <a:r>
              <a:rPr lang="en-US" altLang="zh-TW"/>
              <a:t>TB_ASR_RPTPSUBJRMK</a:t>
            </a:r>
            <a:r>
              <a:rPr lang="zh-TW" altLang="en-US"/>
              <a:t>載有學生科目備註的資料，例如科目備註名稱，等級及文字描述等。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zh-TW" altLang="en-US"/>
              <a:t>網上校管系統沒有獨立備用資料表</a:t>
            </a:r>
            <a:r>
              <a:rPr lang="en-US" altLang="zh-TW"/>
              <a:t>EXTRA.DBF</a:t>
            </a:r>
            <a:r>
              <a:rPr lang="zh-TW" altLang="en-US"/>
              <a:t>。備用資料須輸入</a:t>
            </a:r>
            <a:r>
              <a:rPr lang="en-US" altLang="zh-TW"/>
              <a:t>TB_ASR_RPTPSTUDENT </a:t>
            </a:r>
            <a:r>
              <a:rPr lang="zh-TW" altLang="en-US"/>
              <a:t>及 </a:t>
            </a:r>
            <a:r>
              <a:rPr lang="en-US" altLang="zh-TW"/>
              <a:t>TB_ASR_RPTPSCORE</a:t>
            </a:r>
            <a:r>
              <a:rPr lang="zh-TW" altLang="en-US"/>
              <a:t>兩個資料表中的</a:t>
            </a:r>
            <a:r>
              <a:rPr lang="en-US" altLang="zh-TW"/>
              <a:t>Extra</a:t>
            </a:r>
            <a:r>
              <a:rPr lang="zh-TW" altLang="en-US"/>
              <a:t>欄位</a:t>
            </a:r>
            <a:r>
              <a:rPr lang="en-US" altLang="zh-TW"/>
              <a:t>(</a:t>
            </a:r>
            <a:r>
              <a:rPr lang="zh-TW" altLang="en-US"/>
              <a:t>各二十個</a:t>
            </a:r>
            <a:r>
              <a:rPr lang="en-US" altLang="zh-TW"/>
              <a:t>)</a:t>
            </a:r>
            <a:r>
              <a:rPr lang="zh-TW" altLang="en-US"/>
              <a:t>。即用戶可以在這兩個資料表中備用這些欄位，匯入校本系統後有關的資料便可在經修訂的報表中列印出來。</a:t>
            </a:r>
          </a:p>
          <a:p>
            <a:pPr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FACC2019-8A12-4FF0-A9AC-87A34C7014FA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19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n-US" altLang="zh-TW" b="1"/>
              <a:t>【</a:t>
            </a:r>
            <a:r>
              <a:rPr lang="zh-TW" altLang="en-US" b="1"/>
              <a:t>成績表</a:t>
            </a:r>
            <a:r>
              <a:rPr lang="en-US" altLang="zh-TW" b="1"/>
              <a:t>P</a:t>
            </a:r>
            <a:r>
              <a:rPr lang="zh-TW" altLang="en-US" b="1"/>
              <a:t>的相關資料表</a:t>
            </a:r>
            <a:r>
              <a:rPr lang="en-US" altLang="zh-TW" b="1"/>
              <a:t>】</a:t>
            </a:r>
            <a:endParaRPr lang="en-US" altLang="zh-TW"/>
          </a:p>
          <a:p>
            <a:pPr algn="just" eaLnBrk="1" hangingPunct="1"/>
            <a:r>
              <a:rPr lang="en-US" altLang="zh-TW"/>
              <a:t> </a:t>
            </a:r>
          </a:p>
          <a:p>
            <a:pPr algn="just" eaLnBrk="1" hangingPunct="1"/>
            <a:r>
              <a:rPr lang="zh-TW" altLang="en-US"/>
              <a:t>成績表</a:t>
            </a:r>
            <a:r>
              <a:rPr lang="en-US" altLang="zh-TW"/>
              <a:t>P</a:t>
            </a:r>
            <a:r>
              <a:rPr lang="zh-TW" altLang="en-US"/>
              <a:t>一般情況下含七個資料表，分別為</a:t>
            </a:r>
            <a:r>
              <a:rPr lang="en-US" altLang="zh-TW"/>
              <a:t>TB_ASR_RPTPSTUDENT</a:t>
            </a:r>
            <a:r>
              <a:rPr lang="zh-TW" altLang="en-US"/>
              <a:t>，</a:t>
            </a:r>
            <a:r>
              <a:rPr lang="en-US" altLang="zh-TW"/>
              <a:t>TB_ASR_RPTPSCORE</a:t>
            </a:r>
            <a:r>
              <a:rPr lang="zh-TW" altLang="en-US"/>
              <a:t>，</a:t>
            </a:r>
            <a:r>
              <a:rPr lang="en-US" altLang="zh-TW"/>
              <a:t>TB_ASR_RPTPCONDUCT</a:t>
            </a:r>
            <a:r>
              <a:rPr lang="zh-TW" altLang="en-US"/>
              <a:t>，</a:t>
            </a:r>
            <a:r>
              <a:rPr lang="en-US" altLang="zh-TW"/>
              <a:t>TB_ASR_RPTPAWARD</a:t>
            </a:r>
            <a:r>
              <a:rPr lang="zh-TW" altLang="en-US"/>
              <a:t>， </a:t>
            </a:r>
            <a:r>
              <a:rPr lang="en-US" altLang="zh-TW"/>
              <a:t>TB_ASR_RPTPPUNISH</a:t>
            </a:r>
            <a:r>
              <a:rPr lang="zh-TW" altLang="en-US"/>
              <a:t>，</a:t>
            </a:r>
            <a:r>
              <a:rPr lang="en-US" altLang="zh-TW"/>
              <a:t>TB_ASR_RPTPOTHERASS</a:t>
            </a:r>
            <a:r>
              <a:rPr lang="zh-TW" altLang="en-US"/>
              <a:t>，</a:t>
            </a:r>
            <a:r>
              <a:rPr lang="en-US" altLang="zh-TW"/>
              <a:t>TB_ASR_RPTPSUBJRMK</a:t>
            </a:r>
            <a:r>
              <a:rPr lang="zh-TW" altLang="en-US"/>
              <a:t>。</a:t>
            </a:r>
          </a:p>
          <a:p>
            <a:pPr algn="just" eaLnBrk="1" hangingPunct="1"/>
            <a:r>
              <a:rPr lang="zh-TW" altLang="en-US"/>
              <a:t>內容包括：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一</a:t>
            </a:r>
            <a:r>
              <a:rPr lang="en-US" altLang="zh-TW"/>
              <a:t>) </a:t>
            </a:r>
            <a:r>
              <a:rPr lang="zh-TW" altLang="en-US"/>
              <a:t>學生個人資料</a:t>
            </a:r>
            <a:r>
              <a:rPr lang="en-US" altLang="zh-TW"/>
              <a:t>, </a:t>
            </a:r>
            <a:r>
              <a:rPr lang="zh-TW" altLang="en-US"/>
              <a:t>如學生註冊編號、身份證號碼、中英文姓名、級別、班別和班別編號等資料。這些資料全部都可以在</a:t>
            </a:r>
            <a:r>
              <a:rPr lang="en-US" altLang="zh-TW"/>
              <a:t>TB_ASR_RPTPSTUDENT</a:t>
            </a:r>
            <a:r>
              <a:rPr lang="zh-TW" altLang="en-US"/>
              <a:t>這個資料表中找到。該表也載有學生評語、缺席、遲到次數、全年平均成績、課外活動紀錄、服務及獎懲紀錄等。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二</a:t>
            </a:r>
            <a:r>
              <a:rPr lang="en-US" altLang="zh-TW"/>
              <a:t>) </a:t>
            </a:r>
            <a:r>
              <a:rPr lang="zh-TW" altLang="en-US"/>
              <a:t>學生考績資料，這包括學生的考績綱要設定條件，如應考科目和分卷、科目評語、科目滿分和名次等，都可在</a:t>
            </a:r>
            <a:r>
              <a:rPr lang="en-US" altLang="zh-TW"/>
              <a:t>TB_ASR_RPTPSCORE</a:t>
            </a:r>
            <a:r>
              <a:rPr lang="zh-TW" altLang="en-US"/>
              <a:t>這個資料表中找到。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三</a:t>
            </a:r>
            <a:r>
              <a:rPr lang="en-US" altLang="zh-TW"/>
              <a:t>) </a:t>
            </a:r>
            <a:r>
              <a:rPr lang="zh-TW" altLang="en-US"/>
              <a:t>學生操行資料，包括操行分卷名稱，操行等級都可以在</a:t>
            </a:r>
            <a:r>
              <a:rPr lang="en-US" altLang="zh-TW"/>
              <a:t>TB_ASR_RPTPCONDUCT</a:t>
            </a:r>
            <a:r>
              <a:rPr lang="zh-TW" altLang="en-US"/>
              <a:t>這個資料表中找到。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四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資料表</a:t>
            </a:r>
            <a:r>
              <a:rPr lang="en-US" altLang="zh-TW"/>
              <a:t>TB_ASR_RPTPAWARD</a:t>
            </a:r>
            <a:r>
              <a:rPr lang="zh-TW" altLang="en-US"/>
              <a:t>， </a:t>
            </a:r>
            <a:r>
              <a:rPr lang="en-US" altLang="zh-TW"/>
              <a:t>TB_ASR_RPTPPUNISHT</a:t>
            </a:r>
            <a:r>
              <a:rPr lang="zh-TW" altLang="en-US"/>
              <a:t>分別載有和獎懲有關的資料，如獎懲日期、事項、操行分等資料。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五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學生其他考績資料都包含在資料表</a:t>
            </a:r>
            <a:r>
              <a:rPr lang="en-US" altLang="zh-TW"/>
              <a:t>TB_ASR_RPTPOTHERASS</a:t>
            </a:r>
            <a:r>
              <a:rPr lang="zh-TW" altLang="en-US"/>
              <a:t>中。包括有其他考績的名稱、分卷名稱、分數、等級及文字等資料。</a:t>
            </a:r>
          </a:p>
          <a:p>
            <a:pPr algn="just" eaLnBrk="1" hangingPunct="1"/>
            <a:r>
              <a:rPr lang="en-US" altLang="zh-TW"/>
              <a:t>(</a:t>
            </a:r>
            <a:r>
              <a:rPr lang="zh-TW" altLang="en-US"/>
              <a:t>六</a:t>
            </a:r>
            <a:r>
              <a:rPr lang="en-US" altLang="zh-TW"/>
              <a:t>)</a:t>
            </a:r>
            <a:r>
              <a:rPr lang="en-US" altLang="zh-TW">
                <a:cs typeface="Times New Roman" panose="02020603050405020304" pitchFamily="18" charset="0"/>
              </a:rPr>
              <a:t>   </a:t>
            </a:r>
            <a:r>
              <a:rPr lang="zh-TW" altLang="en-US"/>
              <a:t>資料表</a:t>
            </a:r>
            <a:r>
              <a:rPr lang="en-US" altLang="zh-TW"/>
              <a:t>TB_ASR_RPTPSUBJRMK</a:t>
            </a:r>
            <a:r>
              <a:rPr lang="zh-TW" altLang="en-US"/>
              <a:t>載有學生科目備註的資料，例如科目備註名稱，等級及文字描述等。</a:t>
            </a:r>
          </a:p>
          <a:p>
            <a:pPr algn="just" eaLnBrk="1" hangingPunct="1"/>
            <a:r>
              <a:rPr lang="zh-TW" altLang="en-US"/>
              <a:t> </a:t>
            </a:r>
          </a:p>
          <a:p>
            <a:pPr algn="just" eaLnBrk="1" hangingPunct="1"/>
            <a:r>
              <a:rPr lang="zh-TW" altLang="en-US"/>
              <a:t>網上校管系統沒有獨立備用資料表</a:t>
            </a:r>
            <a:r>
              <a:rPr lang="en-US" altLang="zh-TW"/>
              <a:t>EXTRA.DBF</a:t>
            </a:r>
            <a:r>
              <a:rPr lang="zh-TW" altLang="en-US"/>
              <a:t>。備用資料須輸入</a:t>
            </a:r>
            <a:r>
              <a:rPr lang="en-US" altLang="zh-TW"/>
              <a:t>TB_ASR_RPTPSTUDENT </a:t>
            </a:r>
            <a:r>
              <a:rPr lang="zh-TW" altLang="en-US"/>
              <a:t>及 </a:t>
            </a:r>
            <a:r>
              <a:rPr lang="en-US" altLang="zh-TW"/>
              <a:t>TB_ASR_RPTPSCORE</a:t>
            </a:r>
            <a:r>
              <a:rPr lang="zh-TW" altLang="en-US"/>
              <a:t>兩個資料表中的</a:t>
            </a:r>
            <a:r>
              <a:rPr lang="en-US" altLang="zh-TW"/>
              <a:t>Extra</a:t>
            </a:r>
            <a:r>
              <a:rPr lang="zh-TW" altLang="en-US"/>
              <a:t>欄位</a:t>
            </a:r>
            <a:r>
              <a:rPr lang="en-US" altLang="zh-TW"/>
              <a:t>(</a:t>
            </a:r>
            <a:r>
              <a:rPr lang="zh-TW" altLang="en-US"/>
              <a:t>各二十個</a:t>
            </a:r>
            <a:r>
              <a:rPr lang="en-US" altLang="zh-TW"/>
              <a:t>)</a:t>
            </a:r>
            <a:r>
              <a:rPr lang="zh-TW" altLang="en-US"/>
              <a:t>。即用戶可以在這兩個資料表中備用這些欄位，匯入校本系統後有關的資料便可在經修訂的報表中列印出來。</a:t>
            </a:r>
          </a:p>
          <a:p>
            <a:pPr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A5307C91-B4E5-4430-A502-DCAB2049415D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22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zh-TW" altLang="en-US">
                <a:latin typeface="新細明體" panose="02020500000000000000" pitchFamily="18" charset="-120"/>
              </a:rPr>
              <a:t>大部分與學生考績資料有關的欄位，其命名基本上都使用了表</a:t>
            </a:r>
            <a:r>
              <a:rPr lang="en-US" altLang="zh-TW">
                <a:latin typeface="新細明體" panose="02020500000000000000" pitchFamily="18" charset="-120"/>
              </a:rPr>
              <a:t>2</a:t>
            </a:r>
            <a:r>
              <a:rPr lang="zh-TW" altLang="en-US">
                <a:latin typeface="新細明體" panose="02020500000000000000" pitchFamily="18" charset="-120"/>
              </a:rPr>
              <a:t>所列的字符加上</a:t>
            </a:r>
            <a:r>
              <a:rPr lang="en-US" altLang="zh-TW">
                <a:latin typeface="新細明體" panose="02020500000000000000" pitchFamily="18" charset="-120"/>
              </a:rPr>
              <a:t>ATA</a:t>
            </a:r>
            <a:r>
              <a:rPr lang="zh-TW" altLang="en-US">
                <a:latin typeface="新細明體" panose="02020500000000000000" pitchFamily="18" charset="-120"/>
              </a:rPr>
              <a:t>考績編號來組合成獨特的名稱。舉例來說</a:t>
            </a:r>
            <a:r>
              <a:rPr lang="en-US" altLang="zh-TW">
                <a:latin typeface="新細明體" panose="02020500000000000000" pitchFamily="18" charset="-120"/>
              </a:rPr>
              <a:t>SCORE_ATA4</a:t>
            </a:r>
            <a:r>
              <a:rPr lang="zh-TW" altLang="en-US">
                <a:latin typeface="新細明體" panose="02020500000000000000" pitchFamily="18" charset="-120"/>
              </a:rPr>
              <a:t>欄位儲存了學生的考績分數</a:t>
            </a:r>
            <a:r>
              <a:rPr lang="en-US" altLang="zh-TW">
                <a:latin typeface="新細明體" panose="02020500000000000000" pitchFamily="18" charset="-120"/>
              </a:rPr>
              <a:t>(</a:t>
            </a:r>
            <a:r>
              <a:rPr lang="zh-TW" altLang="en-US">
                <a:latin typeface="新細明體" panose="02020500000000000000" pitchFamily="18" charset="-120"/>
              </a:rPr>
              <a:t>第四次考績</a:t>
            </a:r>
            <a:r>
              <a:rPr lang="en-US" altLang="zh-TW">
                <a:latin typeface="新細明體" panose="02020500000000000000" pitchFamily="18" charset="-120"/>
              </a:rPr>
              <a:t>)</a:t>
            </a:r>
            <a:r>
              <a:rPr lang="zh-TW" altLang="en-US">
                <a:latin typeface="新細明體" panose="02020500000000000000" pitchFamily="18" charset="-120"/>
              </a:rPr>
              <a:t>， 又例如</a:t>
            </a:r>
            <a:r>
              <a:rPr lang="en-US" altLang="zh-TW">
                <a:latin typeface="新細明體" panose="02020500000000000000" pitchFamily="18" charset="-120"/>
              </a:rPr>
              <a:t>OM_ATA4</a:t>
            </a:r>
            <a:r>
              <a:rPr lang="zh-TW" altLang="en-US">
                <a:latin typeface="新細明體" panose="02020500000000000000" pitchFamily="18" charset="-120"/>
              </a:rPr>
              <a:t>則儲存了學生第四次考績的名次資料。所有這些欄位的資料和含意，用戶都可以在系統輸出的</a:t>
            </a:r>
            <a:r>
              <a:rPr lang="en-US" altLang="zh-TW">
                <a:latin typeface="新細明體" panose="02020500000000000000" pitchFamily="18" charset="-120"/>
              </a:rPr>
              <a:t>Excel</a:t>
            </a:r>
            <a:r>
              <a:rPr lang="zh-TW" altLang="en-US">
                <a:latin typeface="新細明體" panose="02020500000000000000" pitchFamily="18" charset="-120"/>
              </a:rPr>
              <a:t>檔案中找到</a:t>
            </a:r>
            <a:r>
              <a:rPr lang="en-US" altLang="zh-TW">
                <a:latin typeface="新細明體" panose="02020500000000000000" pitchFamily="18" charset="-120"/>
              </a:rPr>
              <a:t>, </a:t>
            </a:r>
            <a:r>
              <a:rPr lang="zh-TW" altLang="en-US">
                <a:latin typeface="新細明體" panose="02020500000000000000" pitchFamily="18" charset="-120"/>
              </a:rPr>
              <a:t>以方便用戶在修改成績表的時候隨時查閱。</a:t>
            </a:r>
            <a:endParaRPr lang="zh-TW" altLang="en-US"/>
          </a:p>
          <a:p>
            <a:pPr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4BBBE5A4-2713-4095-84ED-588B35D3EF82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24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/>
              <a:t>Refer to system screen </a:t>
            </a:r>
          </a:p>
          <a:p>
            <a:pPr eaLnBrk="1" hangingPunct="1"/>
            <a:r>
              <a:rPr lang="en-US" altLang="zh-TW"/>
              <a:t>Explain the concept of ASR and ANP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48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1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" y="17393"/>
            <a:ext cx="2489606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5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4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4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598" y="4788826"/>
            <a:ext cx="3158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40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28005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24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2100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80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700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8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510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028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664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82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713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8136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8867" y="198438"/>
            <a:ext cx="9069917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956733" y="1192213"/>
            <a:ext cx="10625667" cy="4889500"/>
          </a:xfrm>
        </p:spPr>
        <p:txBody>
          <a:bodyPr/>
          <a:lstStyle/>
          <a:p>
            <a:pPr lvl="0"/>
            <a:endParaRPr lang="zh-HK" altLang="en-US" noProof="0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96AA2-E544-4D92-91E5-32E73B6EB47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1530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0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8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24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1" y="330201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1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1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1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5" y="6480355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80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1" y="6400425"/>
            <a:ext cx="2492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9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76" r:id="rId7"/>
    <p:sldLayoutId id="2147483667" r:id="rId8"/>
    <p:sldLayoutId id="2147483678" r:id="rId9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260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800" dirty="0">
          <a:solidFill>
            <a:srgbClr val="660066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2400" dirty="0">
          <a:solidFill>
            <a:srgbClr val="9900CC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2000" dirty="0">
          <a:solidFill>
            <a:srgbClr val="6600CC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80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050">
          <a:solidFill>
            <a:schemeClr val="tx1"/>
          </a:solidFill>
          <a:latin typeface="Tahoma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rcloudsams.edb.gov.hk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7"/>
          <p:cNvSpPr txBox="1">
            <a:spLocks noChangeArrowheads="1"/>
          </p:cNvSpPr>
          <p:nvPr/>
        </p:nvSpPr>
        <p:spPr bwMode="gray">
          <a:xfrm>
            <a:off x="1055328" y="1808784"/>
            <a:ext cx="914400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Crystal Reports 2020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HK" altLang="en-US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進階應用技巧</a:t>
            </a:r>
            <a:b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</a:br>
            <a:endParaRPr kumimoji="1" lang="en-US" altLang="zh-HK" sz="48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( </a:t>
            </a:r>
            <a:r>
              <a:rPr kumimoji="1" lang="zh-HK" altLang="en-US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成績表</a:t>
            </a:r>
            <a:r>
              <a:rPr kumimoji="1" lang="en-US" altLang="zh-HK" sz="480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P </a:t>
            </a:r>
            <a: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)</a:t>
            </a:r>
            <a:endParaRPr kumimoji="1" lang="zh-HK" altLang="en-US" sz="48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66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Group 142"/>
          <p:cNvGraphicFramePr>
            <a:graphicFrameLocks noGrp="1"/>
          </p:cNvGraphicFramePr>
          <p:nvPr>
            <p:extLst/>
          </p:nvPr>
        </p:nvGraphicFramePr>
        <p:xfrm>
          <a:off x="4449763" y="2682086"/>
          <a:ext cx="1980345" cy="1198562"/>
        </p:xfrm>
        <a:graphic>
          <a:graphicData uri="http://schemas.openxmlformats.org/drawingml/2006/table">
            <a:tbl>
              <a:tblPr/>
              <a:tblGrid>
                <a:gridCol w="626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08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" name="Group 153"/>
          <p:cNvGraphicFramePr>
            <a:graphicFrameLocks noGrp="1"/>
          </p:cNvGraphicFramePr>
          <p:nvPr>
            <p:extLst/>
          </p:nvPr>
        </p:nvGraphicFramePr>
        <p:xfrm>
          <a:off x="3003551" y="5226050"/>
          <a:ext cx="6156325" cy="1223964"/>
        </p:xfrm>
        <a:graphic>
          <a:graphicData uri="http://schemas.openxmlformats.org/drawingml/2006/table">
            <a:tbl>
              <a:tblPr/>
              <a:tblGrid>
                <a:gridCol w="7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SUBJCODE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SYSSCORE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76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Group 143"/>
          <p:cNvGraphicFramePr>
            <a:graphicFrameLocks noGrp="1"/>
          </p:cNvGraphicFramePr>
          <p:nvPr>
            <p:extLst/>
          </p:nvPr>
        </p:nvGraphicFramePr>
        <p:xfrm>
          <a:off x="1901825" y="2064486"/>
          <a:ext cx="2135751" cy="1814575"/>
        </p:xfrm>
        <a:graphic>
          <a:graphicData uri="http://schemas.openxmlformats.org/drawingml/2006/table">
            <a:tbl>
              <a:tblPr/>
              <a:tblGrid>
                <a:gridCol w="615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5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4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" name="Text Box 56"/>
          <p:cNvSpPr txBox="1">
            <a:spLocks noChangeArrowheads="1"/>
          </p:cNvSpPr>
          <p:nvPr/>
        </p:nvSpPr>
        <p:spPr bwMode="auto">
          <a:xfrm>
            <a:off x="1800223" y="1233489"/>
            <a:ext cx="35099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TB_ASR_RPTPSTUDENT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29" name="Text Box 57"/>
          <p:cNvSpPr txBox="1">
            <a:spLocks noChangeArrowheads="1"/>
          </p:cNvSpPr>
          <p:nvPr/>
        </p:nvSpPr>
        <p:spPr bwMode="auto">
          <a:xfrm>
            <a:off x="4027690" y="1822271"/>
            <a:ext cx="30014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VW_ASR_RPTPPHOTO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30" name="Group 139"/>
          <p:cNvGraphicFramePr>
            <a:graphicFrameLocks noGrp="1"/>
          </p:cNvGraphicFramePr>
          <p:nvPr>
            <p:ph idx="1"/>
            <p:extLst/>
          </p:nvPr>
        </p:nvGraphicFramePr>
        <p:xfrm>
          <a:off x="6869113" y="2258844"/>
          <a:ext cx="3427412" cy="1620216"/>
        </p:xfrm>
        <a:graphic>
          <a:graphicData uri="http://schemas.openxmlformats.org/drawingml/2006/table">
            <a:tbl>
              <a:tblPr/>
              <a:tblGrid>
                <a:gridCol w="65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2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SUBJCODE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SYSSCORE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3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76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" name="Text Box 77"/>
          <p:cNvSpPr txBox="1">
            <a:spLocks noChangeArrowheads="1"/>
          </p:cNvSpPr>
          <p:nvPr/>
        </p:nvSpPr>
        <p:spPr bwMode="auto">
          <a:xfrm>
            <a:off x="6711950" y="1436689"/>
            <a:ext cx="37036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 err="1">
                <a:solidFill>
                  <a:srgbClr val="000000"/>
                </a:solidFill>
                <a:latin typeface="Arial Narrow" pitchFamily="34" charset="0"/>
              </a:rPr>
              <a:t>VW_ASR_RptPScoreAssGrp</a:t>
            </a:r>
            <a:endParaRPr kumimoji="1" lang="en-US" altLang="zh-TW" sz="2400" dirty="0">
              <a:solidFill>
                <a:srgbClr val="000000"/>
              </a:solidFill>
              <a:latin typeface="Arial Narrow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學生科目分數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pic>
        <p:nvPicPr>
          <p:cNvPr id="32" name="Picture 78" descr="att_m_wd_pres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180" y="2984501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9" descr="att_f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343" y="3464008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82" descr="att_m_wd_pres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5599333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83" descr="att_f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51" y="6036108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86"/>
          <p:cNvSpPr>
            <a:spLocks noGrp="1" noChangeArrowheads="1"/>
          </p:cNvSpPr>
          <p:nvPr>
            <p:ph type="title"/>
          </p:nvPr>
        </p:nvSpPr>
        <p:spPr>
          <a:xfrm>
            <a:off x="2070915" y="198438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連結資料表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或檢視表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新細明體" pitchFamily="18" charset="-120"/>
            </a:endParaRPr>
          </a:p>
        </p:txBody>
      </p:sp>
      <p:sp>
        <p:nvSpPr>
          <p:cNvPr id="37" name="AutoShape 101"/>
          <p:cNvSpPr>
            <a:spLocks noChangeArrowheads="1"/>
          </p:cNvSpPr>
          <p:nvPr/>
        </p:nvSpPr>
        <p:spPr bwMode="auto">
          <a:xfrm>
            <a:off x="5527104" y="4329120"/>
            <a:ext cx="1141412" cy="878356"/>
          </a:xfrm>
          <a:prstGeom prst="downArrow">
            <a:avLst>
              <a:gd name="adj1" fmla="val 45472"/>
              <a:gd name="adj2" fmla="val 48458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cxnSp>
        <p:nvCxnSpPr>
          <p:cNvPr id="38" name="AutoShape 154"/>
          <p:cNvCxnSpPr>
            <a:cxnSpLocks noChangeShapeType="1"/>
          </p:cNvCxnSpPr>
          <p:nvPr/>
        </p:nvCxnSpPr>
        <p:spPr bwMode="auto">
          <a:xfrm rot="16200000" flipH="1">
            <a:off x="3456784" y="2624143"/>
            <a:ext cx="1587" cy="2517775"/>
          </a:xfrm>
          <a:prstGeom prst="bentConnector3">
            <a:avLst>
              <a:gd name="adj1" fmla="val 14400005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AutoShape 155"/>
          <p:cNvCxnSpPr>
            <a:cxnSpLocks noChangeShapeType="1"/>
          </p:cNvCxnSpPr>
          <p:nvPr/>
        </p:nvCxnSpPr>
        <p:spPr bwMode="auto">
          <a:xfrm rot="16200000" flipH="1">
            <a:off x="4696622" y="1385893"/>
            <a:ext cx="1587" cy="4997450"/>
          </a:xfrm>
          <a:prstGeom prst="bentConnector3">
            <a:avLst>
              <a:gd name="adj1" fmla="val 14500005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AutoShape 156"/>
          <p:cNvCxnSpPr>
            <a:cxnSpLocks noChangeShapeType="1"/>
          </p:cNvCxnSpPr>
          <p:nvPr/>
        </p:nvCxnSpPr>
        <p:spPr bwMode="auto">
          <a:xfrm rot="16200000" flipH="1">
            <a:off x="4076686" y="2628905"/>
            <a:ext cx="1587" cy="2505075"/>
          </a:xfrm>
          <a:prstGeom prst="bentConnector3">
            <a:avLst>
              <a:gd name="adj1" fmla="val 40602079"/>
            </a:avLst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157"/>
          <p:cNvCxnSpPr>
            <a:cxnSpLocks noChangeShapeType="1"/>
          </p:cNvCxnSpPr>
          <p:nvPr/>
        </p:nvCxnSpPr>
        <p:spPr bwMode="auto">
          <a:xfrm rot="16200000" flipH="1">
            <a:off x="5344798" y="1358113"/>
            <a:ext cx="1587" cy="5056187"/>
          </a:xfrm>
          <a:prstGeom prst="bentConnector3">
            <a:avLst>
              <a:gd name="adj1" fmla="val 40802079"/>
            </a:avLst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Arrow Connector 47"/>
          <p:cNvCxnSpPr/>
          <p:nvPr/>
        </p:nvCxnSpPr>
        <p:spPr bwMode="auto">
          <a:xfrm>
            <a:off x="5024194" y="1613818"/>
            <a:ext cx="502911" cy="302906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50"/>
          <p:cNvCxnSpPr/>
          <p:nvPr/>
        </p:nvCxnSpPr>
        <p:spPr bwMode="auto">
          <a:xfrm>
            <a:off x="5105868" y="1436689"/>
            <a:ext cx="1725148" cy="213639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30BA9F1-CFFF-48C3-A6E1-56F2C8A52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308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5"/>
          <p:cNvSpPr>
            <a:spLocks noGrp="1" noChangeArrowheads="1"/>
          </p:cNvSpPr>
          <p:nvPr>
            <p:ph type="title"/>
          </p:nvPr>
        </p:nvSpPr>
        <p:spPr>
          <a:xfrm>
            <a:off x="2061862" y="198438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連結資料表或檢視表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 bwMode="auto">
          <a:xfrm>
            <a:off x="8320088" y="6273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b="1" kern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9pPr>
          </a:lstStyle>
          <a:p>
            <a:pPr>
              <a:defRPr/>
            </a:pPr>
            <a:fld id="{9C42579B-69D5-4B4E-9171-ACE05CC972E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zh-TW">
              <a:solidFill>
                <a:srgbClr val="000000"/>
              </a:solidFill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705" y="1143376"/>
            <a:ext cx="7420219" cy="5587624"/>
          </a:xfrm>
          <a:prstGeom prst="rect">
            <a:avLst/>
          </a:prstGeom>
        </p:spPr>
      </p:pic>
      <p:sp>
        <p:nvSpPr>
          <p:cNvPr id="9" name="橢圓 8"/>
          <p:cNvSpPr/>
          <p:nvPr/>
        </p:nvSpPr>
        <p:spPr bwMode="auto">
          <a:xfrm>
            <a:off x="6008077" y="2391507"/>
            <a:ext cx="307731" cy="272561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0" name="橢圓 9"/>
          <p:cNvSpPr/>
          <p:nvPr/>
        </p:nvSpPr>
        <p:spPr bwMode="auto">
          <a:xfrm>
            <a:off x="4416670" y="3238500"/>
            <a:ext cx="1213339" cy="272561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66508B9-BF0F-4CEC-B4BD-80C7A1A70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28944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2063116"/>
            <a:ext cx="9144000" cy="2944813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01688" indent="-801688" algn="ctr" eaLnBrk="1" hangingPunct="1">
              <a:lnSpc>
                <a:spcPct val="150000"/>
              </a:lnSpc>
              <a:buClr>
                <a:schemeClr val="folHlink"/>
              </a:buClr>
              <a:buSzTx/>
              <a:buNone/>
            </a:pPr>
            <a:r>
              <a:rPr lang="zh-TW" altLang="en-US" sz="8000" b="1" dirty="0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修改成績表 </a:t>
            </a:r>
            <a:r>
              <a:rPr lang="en-US" altLang="zh-TW" sz="8000" b="1" dirty="0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 </a:t>
            </a:r>
            <a:r>
              <a:rPr lang="zh-TW" altLang="en-US" sz="8000" b="1" dirty="0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範本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7F34342-A22E-4717-804F-E38F580D1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sz="3200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776414" y="995363"/>
            <a:ext cx="8891587" cy="5872162"/>
          </a:xfrm>
        </p:spPr>
        <p:txBody>
          <a:bodyPr/>
          <a:lstStyle/>
          <a:p>
            <a:pPr marL="457200" indent="-457200" eaLnBrk="1" hangingPunct="1">
              <a:spcBef>
                <a:spcPct val="1500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成績表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to N </a:t>
            </a: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及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成績表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Q to T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暫存檔在列印時會自動更生，只儲存所選考績資料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不能透過修改成績表範本，而可顯示其他考績資料</a:t>
            </a:r>
          </a:p>
          <a:p>
            <a:pPr marL="457200" indent="-457200" eaLnBrk="1" hangingPunct="1">
              <a:spcBef>
                <a:spcPct val="1500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成績表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P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必須在列印前手動「產生資料」，會提取所選學年   及級別的所有 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最多為 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26</a:t>
            </a:r>
            <a:r>
              <a:rPr lang="zh-HK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個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學期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/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考績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/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學年成績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須編制成績表</a:t>
            </a:r>
            <a:r>
              <a:rPr lang="zh-TW" altLang="zh-HK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範本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，自訂列印哪些考績</a:t>
            </a:r>
            <a:r>
              <a:rPr lang="zh-HK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</a:t>
            </a:r>
            <a:endParaRPr lang="en-US" altLang="zh-TW" sz="2600" b="1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而所需</a:t>
            </a:r>
            <a:r>
              <a:rPr lang="zh-TW" altLang="zh-HK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範本數目，視乎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個別級別</a:t>
            </a:r>
            <a:r>
              <a:rPr lang="zh-TW" altLang="zh-HK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的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「學期</a:t>
            </a:r>
            <a:r>
              <a:rPr lang="zh-HK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及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考績」   設定及 </a:t>
            </a:r>
            <a:r>
              <a:rPr lang="en-US" altLang="zh-TW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/</a:t>
            </a: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或列印成績表的次數</a:t>
            </a:r>
            <a:endParaRPr lang="zh-TW" altLang="zh-HK" sz="2600" b="1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457200" indent="-457200" eaLnBrk="1" hangingPunct="1">
              <a:spcBef>
                <a:spcPct val="1500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 startAt="3"/>
            </a:pP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成績表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P  (</a:t>
            </a:r>
            <a:r>
              <a:rPr lang="zh-TW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科目備註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提供科目評語、科目備註欄位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預設版面只列出單一考績資料</a:t>
            </a:r>
          </a:p>
          <a:p>
            <a:pPr marL="876300" lvl="1" indent="-419100" eaLnBrk="1" hangingPunct="1">
              <a:spcBef>
                <a:spcPct val="15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endParaRPr lang="zh-TW" altLang="en-US" sz="2600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EFDC32D-F5CE-46CC-9C86-464A2C103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列印成績表</a:t>
            </a:r>
            <a:r>
              <a:rPr lang="zh-HK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HK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流程</a:t>
            </a:r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3424239" y="1162050"/>
            <a:ext cx="13049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產生</a:t>
            </a:r>
            <a:endParaRPr kumimoji="1" lang="en-US" altLang="zh-TW">
              <a:solidFill>
                <a:schemeClr val="folHlink"/>
              </a:solidFill>
              <a:latin typeface="新細明體" panose="02020500000000000000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成績表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P</a:t>
            </a: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資料</a:t>
            </a:r>
          </a:p>
        </p:txBody>
      </p:sp>
      <p:sp>
        <p:nvSpPr>
          <p:cNvPr id="12293" name="AutoShape 16"/>
          <p:cNvSpPr>
            <a:spLocks noChangeArrowheads="1"/>
          </p:cNvSpPr>
          <p:nvPr/>
        </p:nvSpPr>
        <p:spPr bwMode="auto">
          <a:xfrm rot="5400000">
            <a:off x="5102225" y="3549650"/>
            <a:ext cx="1055688" cy="649288"/>
          </a:xfrm>
          <a:prstGeom prst="rightArrow">
            <a:avLst>
              <a:gd name="adj1" fmla="val 50157"/>
              <a:gd name="adj2" fmla="val 40979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294" name="AutoShape 18"/>
          <p:cNvSpPr>
            <a:spLocks noChangeArrowheads="1"/>
          </p:cNvSpPr>
          <p:nvPr/>
        </p:nvSpPr>
        <p:spPr bwMode="auto">
          <a:xfrm>
            <a:off x="3505200" y="2263776"/>
            <a:ext cx="833438" cy="657225"/>
          </a:xfrm>
          <a:prstGeom prst="rightArrow">
            <a:avLst>
              <a:gd name="adj1" fmla="val 50157"/>
              <a:gd name="adj2" fmla="val 40979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295" name="Text Box 19"/>
          <p:cNvSpPr txBox="1">
            <a:spLocks noChangeArrowheads="1"/>
          </p:cNvSpPr>
          <p:nvPr/>
        </p:nvSpPr>
        <p:spPr bwMode="auto">
          <a:xfrm>
            <a:off x="4010026" y="3630613"/>
            <a:ext cx="1438275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輸出資料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(</a:t>
            </a:r>
            <a:r>
              <a:rPr lang="zh-TW" altLang="zh-HK"/>
              <a:t>可選的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)</a:t>
            </a:r>
            <a:endParaRPr kumimoji="1" lang="zh-TW" altLang="en-US">
              <a:solidFill>
                <a:schemeClr val="folHlink"/>
              </a:solidFill>
              <a:latin typeface="新細明體" panose="02020500000000000000" pitchFamily="18" charset="-120"/>
            </a:endParaRPr>
          </a:p>
        </p:txBody>
      </p:sp>
      <p:sp>
        <p:nvSpPr>
          <p:cNvPr id="12296" name="Text Box 20"/>
          <p:cNvSpPr txBox="1">
            <a:spLocks noChangeArrowheads="1"/>
          </p:cNvSpPr>
          <p:nvPr/>
        </p:nvSpPr>
        <p:spPr bwMode="auto">
          <a:xfrm>
            <a:off x="6827838" y="3630613"/>
            <a:ext cx="17018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讀入資料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(</a:t>
            </a:r>
            <a:r>
              <a:rPr lang="zh-TW" altLang="zh-HK"/>
              <a:t>可選的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)</a:t>
            </a:r>
            <a:endParaRPr kumimoji="1" lang="zh-TW" altLang="en-US">
              <a:solidFill>
                <a:schemeClr val="folHlink"/>
              </a:solidFill>
              <a:latin typeface="新細明體" panose="02020500000000000000" pitchFamily="18" charset="-120"/>
            </a:endParaRPr>
          </a:p>
        </p:txBody>
      </p:sp>
      <p:sp>
        <p:nvSpPr>
          <p:cNvPr id="12297" name="AutoShape 25"/>
          <p:cNvSpPr>
            <a:spLocks noChangeArrowheads="1"/>
          </p:cNvSpPr>
          <p:nvPr/>
        </p:nvSpPr>
        <p:spPr bwMode="auto">
          <a:xfrm>
            <a:off x="8134351" y="2259014"/>
            <a:ext cx="790575" cy="649287"/>
          </a:xfrm>
          <a:prstGeom prst="rightArrow">
            <a:avLst>
              <a:gd name="adj1" fmla="val 50157"/>
              <a:gd name="adj2" fmla="val 4097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298" name="Text Box 26"/>
          <p:cNvSpPr txBox="1">
            <a:spLocks noChangeArrowheads="1"/>
          </p:cNvSpPr>
          <p:nvPr/>
        </p:nvSpPr>
        <p:spPr bwMode="auto">
          <a:xfrm>
            <a:off x="4841876" y="1544638"/>
            <a:ext cx="3292475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rgbClr val="3333CC"/>
                </a:solidFill>
                <a:latin typeface="新細明體" panose="02020500000000000000" pitchFamily="18" charset="-120"/>
              </a:rPr>
              <a:t>成績表</a:t>
            </a:r>
            <a:r>
              <a:rPr kumimoji="1" lang="en-US" altLang="zh-TW">
                <a:solidFill>
                  <a:srgbClr val="3333CC"/>
                </a:solidFill>
                <a:latin typeface="新細明體" panose="02020500000000000000" pitchFamily="18" charset="-120"/>
              </a:rPr>
              <a:t>P</a:t>
            </a:r>
            <a:r>
              <a:rPr kumimoji="1" lang="zh-HK" altLang="en-US">
                <a:solidFill>
                  <a:srgbClr val="3333CC"/>
                </a:solidFill>
                <a:latin typeface="新細明體" panose="02020500000000000000" pitchFamily="18" charset="-120"/>
              </a:rPr>
              <a:t>資料</a:t>
            </a:r>
            <a:r>
              <a:rPr kumimoji="1" lang="zh-TW" altLang="en-US">
                <a:solidFill>
                  <a:srgbClr val="3333CC"/>
                </a:solidFill>
                <a:latin typeface="新細明體" panose="02020500000000000000" pitchFamily="18" charset="-120"/>
              </a:rPr>
              <a:t>的暫存檔   </a:t>
            </a:r>
            <a:endParaRPr kumimoji="1" lang="en-US" altLang="zh-TW">
              <a:solidFill>
                <a:srgbClr val="3333CC"/>
              </a:solidFill>
              <a:latin typeface="新細明體" panose="02020500000000000000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rgbClr val="3333CC"/>
                </a:solidFill>
                <a:latin typeface="新細明體" panose="02020500000000000000" pitchFamily="18" charset="-120"/>
              </a:rPr>
              <a:t>       內七個欄位</a:t>
            </a:r>
          </a:p>
        </p:txBody>
      </p:sp>
      <p:sp>
        <p:nvSpPr>
          <p:cNvPr id="12299" name="Text Box 28"/>
          <p:cNvSpPr txBox="1">
            <a:spLocks noChangeArrowheads="1"/>
          </p:cNvSpPr>
          <p:nvPr/>
        </p:nvSpPr>
        <p:spPr bwMode="auto">
          <a:xfrm>
            <a:off x="4010026" y="5864226"/>
            <a:ext cx="46958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自行儲存成績表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P</a:t>
            </a: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資料的存儲設備</a:t>
            </a:r>
          </a:p>
        </p:txBody>
      </p:sp>
      <p:sp>
        <p:nvSpPr>
          <p:cNvPr id="12300" name="AutoShape 24"/>
          <p:cNvSpPr>
            <a:spLocks noChangeArrowheads="1"/>
          </p:cNvSpPr>
          <p:nvPr/>
        </p:nvSpPr>
        <p:spPr bwMode="auto">
          <a:xfrm rot="16200000" flipV="1">
            <a:off x="6083301" y="3535363"/>
            <a:ext cx="1055687" cy="649288"/>
          </a:xfrm>
          <a:prstGeom prst="rightArrow">
            <a:avLst>
              <a:gd name="adj1" fmla="val 50157"/>
              <a:gd name="adj2" fmla="val 40979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12301" name="Picture 29" descr="pr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926" y="1808163"/>
            <a:ext cx="14954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32" descr="h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9" y="4322763"/>
            <a:ext cx="18002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3" name="Rectangle 34"/>
          <p:cNvSpPr>
            <a:spLocks noChangeArrowheads="1"/>
          </p:cNvSpPr>
          <p:nvPr/>
        </p:nvSpPr>
        <p:spPr bwMode="auto">
          <a:xfrm>
            <a:off x="4592638" y="2351088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4" name="Rectangle 42"/>
          <p:cNvSpPr>
            <a:spLocks noChangeArrowheads="1"/>
          </p:cNvSpPr>
          <p:nvPr/>
        </p:nvSpPr>
        <p:spPr bwMode="auto">
          <a:xfrm>
            <a:off x="5060951" y="2351088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5" name="Rectangle 43"/>
          <p:cNvSpPr>
            <a:spLocks noChangeArrowheads="1"/>
          </p:cNvSpPr>
          <p:nvPr/>
        </p:nvSpPr>
        <p:spPr bwMode="auto">
          <a:xfrm>
            <a:off x="5529263" y="2351088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6" name="Rectangle 44"/>
          <p:cNvSpPr>
            <a:spLocks noChangeArrowheads="1"/>
          </p:cNvSpPr>
          <p:nvPr/>
        </p:nvSpPr>
        <p:spPr bwMode="auto">
          <a:xfrm>
            <a:off x="5999163" y="2351088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7" name="Rectangle 45"/>
          <p:cNvSpPr>
            <a:spLocks noChangeArrowheads="1"/>
          </p:cNvSpPr>
          <p:nvPr/>
        </p:nvSpPr>
        <p:spPr bwMode="auto">
          <a:xfrm>
            <a:off x="6470651" y="2351088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8" name="Rectangle 46"/>
          <p:cNvSpPr>
            <a:spLocks noChangeArrowheads="1"/>
          </p:cNvSpPr>
          <p:nvPr/>
        </p:nvSpPr>
        <p:spPr bwMode="auto">
          <a:xfrm>
            <a:off x="6938963" y="2352675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09" name="Rectangle 47"/>
          <p:cNvSpPr>
            <a:spLocks noChangeArrowheads="1"/>
          </p:cNvSpPr>
          <p:nvPr/>
        </p:nvSpPr>
        <p:spPr bwMode="auto">
          <a:xfrm>
            <a:off x="7407276" y="2352675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310" name="Rectangle 16"/>
          <p:cNvSpPr>
            <a:spLocks noChangeArrowheads="1"/>
          </p:cNvSpPr>
          <p:nvPr/>
        </p:nvSpPr>
        <p:spPr bwMode="auto">
          <a:xfrm>
            <a:off x="4592639" y="2303464"/>
            <a:ext cx="4587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2311" name="Rectangle 17"/>
          <p:cNvSpPr>
            <a:spLocks noChangeArrowheads="1"/>
          </p:cNvSpPr>
          <p:nvPr/>
        </p:nvSpPr>
        <p:spPr bwMode="auto">
          <a:xfrm>
            <a:off x="5060950" y="2309813"/>
            <a:ext cx="45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2312" name="Rectangle 18"/>
          <p:cNvSpPr>
            <a:spLocks noChangeArrowheads="1"/>
          </p:cNvSpPr>
          <p:nvPr/>
        </p:nvSpPr>
        <p:spPr bwMode="auto">
          <a:xfrm>
            <a:off x="5534025" y="2295525"/>
            <a:ext cx="45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2313" name="Rectangle 19"/>
          <p:cNvSpPr>
            <a:spLocks noChangeArrowheads="1"/>
          </p:cNvSpPr>
          <p:nvPr/>
        </p:nvSpPr>
        <p:spPr bwMode="auto">
          <a:xfrm>
            <a:off x="5992814" y="2303464"/>
            <a:ext cx="4587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2314" name="Rectangle 20"/>
          <p:cNvSpPr>
            <a:spLocks noChangeArrowheads="1"/>
          </p:cNvSpPr>
          <p:nvPr/>
        </p:nvSpPr>
        <p:spPr bwMode="auto">
          <a:xfrm>
            <a:off x="6477000" y="2308225"/>
            <a:ext cx="458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2315" name="Rectangle 21"/>
          <p:cNvSpPr>
            <a:spLocks noChangeArrowheads="1"/>
          </p:cNvSpPr>
          <p:nvPr/>
        </p:nvSpPr>
        <p:spPr bwMode="auto">
          <a:xfrm>
            <a:off x="6935789" y="2305050"/>
            <a:ext cx="45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12316" name="Rectangle 22"/>
          <p:cNvSpPr>
            <a:spLocks noChangeArrowheads="1"/>
          </p:cNvSpPr>
          <p:nvPr/>
        </p:nvSpPr>
        <p:spPr bwMode="auto">
          <a:xfrm>
            <a:off x="7416800" y="2303464"/>
            <a:ext cx="458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" name="Flowchart: Stored Data 2"/>
          <p:cNvSpPr/>
          <p:nvPr/>
        </p:nvSpPr>
        <p:spPr bwMode="auto">
          <a:xfrm>
            <a:off x="4446589" y="1574801"/>
            <a:ext cx="4232275" cy="1654175"/>
          </a:xfrm>
          <a:prstGeom prst="flowChartOnlineStorag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endParaRPr lang="zh-HK" altLang="en-US"/>
          </a:p>
        </p:txBody>
      </p:sp>
      <p:sp>
        <p:nvSpPr>
          <p:cNvPr id="4" name="Flowchart: Process 3"/>
          <p:cNvSpPr/>
          <p:nvPr/>
        </p:nvSpPr>
        <p:spPr bwMode="auto">
          <a:xfrm>
            <a:off x="1695450" y="1690689"/>
            <a:ext cx="1728788" cy="2809875"/>
          </a:xfrm>
          <a:prstGeom prst="flowChartProcess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endParaRPr lang="zh-HK" altLang="en-US"/>
          </a:p>
        </p:txBody>
      </p:sp>
      <p:sp>
        <p:nvSpPr>
          <p:cNvPr id="12319" name="Rectangle 4"/>
          <p:cNvSpPr>
            <a:spLocks noChangeArrowheads="1"/>
          </p:cNvSpPr>
          <p:nvPr/>
        </p:nvSpPr>
        <p:spPr bwMode="auto">
          <a:xfrm>
            <a:off x="1695451" y="1890713"/>
            <a:ext cx="17430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>
                <a:solidFill>
                  <a:srgbClr val="0000FF"/>
                </a:solidFill>
              </a:rPr>
              <a:t>完成有關級別</a:t>
            </a: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</a:rPr>
              <a:t>1.</a:t>
            </a:r>
            <a:r>
              <a:rPr lang="zh-TW" altLang="en-US" sz="2000">
                <a:solidFill>
                  <a:srgbClr val="0000FF"/>
                </a:solidFill>
              </a:rPr>
              <a:t>成績表內各項資料的輸入</a:t>
            </a:r>
            <a:endParaRPr lang="en-US" altLang="zh-TW" sz="2000">
              <a:solidFill>
                <a:srgbClr val="0000FF"/>
              </a:solidFill>
            </a:endParaRP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>
                <a:solidFill>
                  <a:srgbClr val="0000FF"/>
                </a:solidFill>
              </a:rPr>
              <a:t>及</a:t>
            </a:r>
            <a:endParaRPr lang="en-US" altLang="zh-TW" sz="2000">
              <a:solidFill>
                <a:srgbClr val="0000FF"/>
              </a:solidFill>
            </a:endParaRP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</a:rPr>
              <a:t>2.</a:t>
            </a:r>
            <a:r>
              <a:rPr lang="zh-TW" altLang="en-US" sz="2000">
                <a:solidFill>
                  <a:srgbClr val="0000FF"/>
                </a:solidFill>
              </a:rPr>
              <a:t>學生成績 </a:t>
            </a:r>
            <a:r>
              <a:rPr lang="en-US" altLang="zh-TW" sz="2000">
                <a:solidFill>
                  <a:srgbClr val="0000FF"/>
                </a:solidFill>
              </a:rPr>
              <a:t>&gt; </a:t>
            </a:r>
            <a:r>
              <a:rPr lang="zh-TW" altLang="en-US" sz="2000">
                <a:solidFill>
                  <a:srgbClr val="0000FF"/>
                </a:solidFill>
              </a:rPr>
              <a:t>數據合併 </a:t>
            </a:r>
            <a:r>
              <a:rPr lang="en-US" altLang="zh-TW" sz="2000">
                <a:solidFill>
                  <a:srgbClr val="0000FF"/>
                </a:solidFill>
              </a:rPr>
              <a:t>&gt; </a:t>
            </a:r>
            <a:r>
              <a:rPr lang="zh-TW" altLang="en-US" sz="2000">
                <a:solidFill>
                  <a:srgbClr val="0000FF"/>
                </a:solidFill>
              </a:rPr>
              <a:t>數據整合</a:t>
            </a:r>
          </a:p>
        </p:txBody>
      </p:sp>
      <p:sp>
        <p:nvSpPr>
          <p:cNvPr id="12320" name="Rectangle 4"/>
          <p:cNvSpPr>
            <a:spLocks noChangeArrowheads="1"/>
          </p:cNvSpPr>
          <p:nvPr/>
        </p:nvSpPr>
        <p:spPr bwMode="auto">
          <a:xfrm>
            <a:off x="8329613" y="1808163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zh-TW" altLang="en-US" sz="2000">
                <a:solidFill>
                  <a:srgbClr val="3333CC"/>
                </a:solidFill>
                <a:latin typeface="新細明體" panose="02020500000000000000" pitchFamily="18" charset="-120"/>
              </a:rPr>
              <a:t>列印</a:t>
            </a: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E093F0C-2AB6-4B4F-B657-5E13DE378A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433A02A-A17A-4BE1-9397-F72689EFA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0" y="2218304"/>
            <a:ext cx="4562475" cy="1876425"/>
          </a:xfrm>
          <a:prstGeom prst="rect">
            <a:avLst/>
          </a:prstGeom>
        </p:spPr>
      </p:pic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2025650" y="1273175"/>
            <a:ext cx="8250238" cy="324008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提取出來的成績表</a:t>
            </a:r>
            <a:r>
              <a:rPr lang="en-US" altLang="zh-TW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P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資料會儲存在一個暫存檔內，最多可以儲存七個資料組合，並以成績表 </a:t>
            </a:r>
            <a:r>
              <a:rPr lang="en-US" altLang="zh-TW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P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欄位 </a:t>
            </a:r>
            <a:r>
              <a:rPr lang="en-US" altLang="zh-TW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(Report Slot)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區分</a:t>
            </a:r>
            <a:endParaRPr lang="en-US" altLang="zh-TW" sz="28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marL="0" indent="0" eaLnBrk="1" hangingPunct="1">
              <a:spcBef>
                <a:spcPct val="50000"/>
              </a:spcBef>
              <a:buClr>
                <a:schemeClr val="folHlink"/>
              </a:buClr>
              <a:buNone/>
              <a:defRPr/>
            </a:pPr>
            <a:endParaRPr lang="en-US" altLang="zh-TW" sz="28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defRPr/>
            </a:pPr>
            <a:endParaRPr lang="en-US" altLang="zh-TW" sz="28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「產生資料」後，如成績有所更改，</a:t>
            </a:r>
            <a:r>
              <a:rPr lang="zh-HK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暫存檔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內的</a:t>
            </a:r>
            <a:r>
              <a:rPr lang="zh-HK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不會相應地自動更新，必須再次「產生資料」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ECF57F6-0838-46C1-B0AC-0AA3E895CC8E}"/>
              </a:ext>
            </a:extLst>
          </p:cNvPr>
          <p:cNvSpPr/>
          <p:nvPr/>
        </p:nvSpPr>
        <p:spPr bwMode="auto">
          <a:xfrm>
            <a:off x="6699189" y="2678933"/>
            <a:ext cx="306474" cy="1066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資料的暫存檔</a:t>
            </a: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4267201" y="5335589"/>
            <a:ext cx="1971675" cy="650875"/>
          </a:xfrm>
          <a:prstGeom prst="rightArrow">
            <a:avLst>
              <a:gd name="adj1" fmla="val 50157"/>
              <a:gd name="adj2" fmla="val 6097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588125" y="5316538"/>
            <a:ext cx="320198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成績表</a:t>
            </a:r>
            <a:r>
              <a:rPr kumimoji="1" lang="en-US" altLang="zh-TW">
                <a:solidFill>
                  <a:schemeClr val="folHlink"/>
                </a:solidFill>
                <a:latin typeface="新細明體" panose="02020500000000000000" pitchFamily="18" charset="-120"/>
              </a:rPr>
              <a:t>P</a:t>
            </a:r>
            <a:r>
              <a:rPr kumimoji="1" lang="zh-HK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資料的暫存檔</a:t>
            </a:r>
            <a:endParaRPr kumimoji="1" lang="zh-TW" altLang="en-US">
              <a:solidFill>
                <a:schemeClr val="folHlink"/>
              </a:solidFill>
              <a:latin typeface="新細明體" panose="02020500000000000000" pitchFamily="18" charset="-120"/>
            </a:endParaRPr>
          </a:p>
        </p:txBody>
      </p:sp>
      <p:sp>
        <p:nvSpPr>
          <p:cNvPr id="14343" name="Text Box 15"/>
          <p:cNvSpPr txBox="1">
            <a:spLocks noChangeArrowheads="1"/>
          </p:cNvSpPr>
          <p:nvPr/>
        </p:nvSpPr>
        <p:spPr bwMode="auto">
          <a:xfrm>
            <a:off x="4062414" y="5949951"/>
            <a:ext cx="233838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chemeClr val="folHlink"/>
                </a:solidFill>
                <a:latin typeface="新細明體" panose="02020500000000000000" pitchFamily="18" charset="-120"/>
              </a:rPr>
              <a:t>須再次產生資料</a:t>
            </a:r>
          </a:p>
        </p:txBody>
      </p:sp>
      <p:sp>
        <p:nvSpPr>
          <p:cNvPr id="14345" name="Rectangle 19"/>
          <p:cNvSpPr>
            <a:spLocks noChangeArrowheads="1"/>
          </p:cNvSpPr>
          <p:nvPr/>
        </p:nvSpPr>
        <p:spPr bwMode="auto">
          <a:xfrm>
            <a:off x="7056438" y="5880100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46" name="Rectangle 20"/>
          <p:cNvSpPr>
            <a:spLocks noChangeArrowheads="1"/>
          </p:cNvSpPr>
          <p:nvPr/>
        </p:nvSpPr>
        <p:spPr bwMode="auto">
          <a:xfrm>
            <a:off x="6583364" y="5835650"/>
            <a:ext cx="458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4347" name="Rectangle 21"/>
          <p:cNvSpPr>
            <a:spLocks noChangeArrowheads="1"/>
          </p:cNvSpPr>
          <p:nvPr/>
        </p:nvSpPr>
        <p:spPr bwMode="auto">
          <a:xfrm>
            <a:off x="7051675" y="5842000"/>
            <a:ext cx="45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4348" name="Rectangle 22"/>
          <p:cNvSpPr>
            <a:spLocks noChangeArrowheads="1"/>
          </p:cNvSpPr>
          <p:nvPr/>
        </p:nvSpPr>
        <p:spPr bwMode="auto">
          <a:xfrm>
            <a:off x="7524750" y="5827713"/>
            <a:ext cx="45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4349" name="Rectangle 23"/>
          <p:cNvSpPr>
            <a:spLocks noChangeArrowheads="1"/>
          </p:cNvSpPr>
          <p:nvPr/>
        </p:nvSpPr>
        <p:spPr bwMode="auto">
          <a:xfrm>
            <a:off x="7983538" y="583565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4350" name="Rectangle 24"/>
          <p:cNvSpPr>
            <a:spLocks noChangeArrowheads="1"/>
          </p:cNvSpPr>
          <p:nvPr/>
        </p:nvSpPr>
        <p:spPr bwMode="auto">
          <a:xfrm>
            <a:off x="8467725" y="5840414"/>
            <a:ext cx="458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4351" name="Rectangle 25"/>
          <p:cNvSpPr>
            <a:spLocks noChangeArrowheads="1"/>
          </p:cNvSpPr>
          <p:nvPr/>
        </p:nvSpPr>
        <p:spPr bwMode="auto">
          <a:xfrm>
            <a:off x="8926513" y="58372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14352" name="Rectangle 26"/>
          <p:cNvSpPr>
            <a:spLocks noChangeArrowheads="1"/>
          </p:cNvSpPr>
          <p:nvPr/>
        </p:nvSpPr>
        <p:spPr bwMode="auto">
          <a:xfrm>
            <a:off x="9407525" y="5835650"/>
            <a:ext cx="458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en-US" altLang="zh-TW" sz="3200">
                <a:solidFill>
                  <a:srgbClr val="333399"/>
                </a:solidFill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14353" name="Rectangle 27"/>
          <p:cNvSpPr>
            <a:spLocks noChangeArrowheads="1"/>
          </p:cNvSpPr>
          <p:nvPr/>
        </p:nvSpPr>
        <p:spPr bwMode="auto">
          <a:xfrm>
            <a:off x="6588126" y="5880100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54" name="Rectangle 28"/>
          <p:cNvSpPr>
            <a:spLocks noChangeArrowheads="1"/>
          </p:cNvSpPr>
          <p:nvPr/>
        </p:nvSpPr>
        <p:spPr bwMode="auto">
          <a:xfrm>
            <a:off x="7519988" y="5880100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55" name="Rectangle 29"/>
          <p:cNvSpPr>
            <a:spLocks noChangeArrowheads="1"/>
          </p:cNvSpPr>
          <p:nvPr/>
        </p:nvSpPr>
        <p:spPr bwMode="auto">
          <a:xfrm>
            <a:off x="7989888" y="5880100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56" name="Rectangle 30"/>
          <p:cNvSpPr>
            <a:spLocks noChangeArrowheads="1"/>
          </p:cNvSpPr>
          <p:nvPr/>
        </p:nvSpPr>
        <p:spPr bwMode="auto">
          <a:xfrm>
            <a:off x="8461376" y="5880100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57" name="Rectangle 31"/>
          <p:cNvSpPr>
            <a:spLocks noChangeArrowheads="1"/>
          </p:cNvSpPr>
          <p:nvPr/>
        </p:nvSpPr>
        <p:spPr bwMode="auto">
          <a:xfrm>
            <a:off x="8926513" y="5880100"/>
            <a:ext cx="468312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4358" name="Rectangle 32"/>
          <p:cNvSpPr>
            <a:spLocks noChangeArrowheads="1"/>
          </p:cNvSpPr>
          <p:nvPr/>
        </p:nvSpPr>
        <p:spPr bwMode="auto">
          <a:xfrm>
            <a:off x="9394826" y="5880100"/>
            <a:ext cx="468313" cy="4191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 bwMode="auto">
          <a:xfrm>
            <a:off x="2516188" y="5316539"/>
            <a:ext cx="1274762" cy="1189037"/>
          </a:xfrm>
          <a:prstGeom prst="flowChartProcess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endParaRPr lang="zh-HK" altLang="en-US"/>
          </a:p>
        </p:txBody>
      </p:sp>
      <p:sp>
        <p:nvSpPr>
          <p:cNvPr id="14360" name="Rectangle 1"/>
          <p:cNvSpPr>
            <a:spLocks noChangeArrowheads="1"/>
          </p:cNvSpPr>
          <p:nvPr/>
        </p:nvSpPr>
        <p:spPr bwMode="auto">
          <a:xfrm>
            <a:off x="2533650" y="5372100"/>
            <a:ext cx="1257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zh-TW" altLang="en-US" sz="2000">
                <a:solidFill>
                  <a:srgbClr val="3333CC"/>
                </a:solidFill>
                <a:latin typeface="新細明體" panose="02020500000000000000" pitchFamily="18" charset="-120"/>
              </a:rPr>
              <a:t>更改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zh-TW" altLang="en-US" sz="2000">
                <a:solidFill>
                  <a:srgbClr val="3333CC"/>
                </a:solidFill>
                <a:latin typeface="新細明體" panose="02020500000000000000" pitchFamily="18" charset="-120"/>
              </a:rPr>
              <a:t>成績表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1" lang="zh-TW" altLang="en-US" sz="2000">
                <a:solidFill>
                  <a:srgbClr val="3333CC"/>
                </a:solidFill>
                <a:latin typeface="新細明體" panose="02020500000000000000" pitchFamily="18" charset="-120"/>
              </a:rPr>
              <a:t>資料</a:t>
            </a:r>
          </a:p>
        </p:txBody>
      </p:sp>
      <p:sp>
        <p:nvSpPr>
          <p:cNvPr id="14361" name="Flowchart: Stored Data 2"/>
          <p:cNvSpPr>
            <a:spLocks noChangeArrowheads="1"/>
          </p:cNvSpPr>
          <p:nvPr/>
        </p:nvSpPr>
        <p:spPr bwMode="auto">
          <a:xfrm>
            <a:off x="6400801" y="5335589"/>
            <a:ext cx="4200525" cy="1169987"/>
          </a:xfrm>
          <a:prstGeom prst="flowChartOnlineStorag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2684AC3-8B55-41F6-8B31-B56C79E5D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15</a:t>
            </a:fld>
            <a:endParaRPr lang="en-US" dirty="0"/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814523E4-B79E-4977-B098-B305EE702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886" y="2609409"/>
            <a:ext cx="552450" cy="313690"/>
          </a:xfrm>
          <a:prstGeom prst="rect">
            <a:avLst/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sz="9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(2024)</a:t>
            </a:r>
            <a:endParaRPr lang="en-US" sz="12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025650" y="198438"/>
            <a:ext cx="83566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9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29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29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考績編號  </a:t>
            </a:r>
            <a:r>
              <a:rPr lang="en-US" altLang="zh-TW" sz="29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vs</a:t>
            </a:r>
            <a:r>
              <a:rPr lang="en-US" altLang="zh-TW" sz="29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 </a:t>
            </a:r>
            <a:r>
              <a:rPr lang="en-US" altLang="zh-TW" sz="2900" b="0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CloudSAMS</a:t>
            </a:r>
            <a:r>
              <a:rPr lang="zh-HK" altLang="en-US" sz="2900" b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學期及</a:t>
            </a:r>
            <a:r>
              <a:rPr lang="zh-TW" altLang="en-US" sz="2900" b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考績編排</a:t>
            </a:r>
            <a:endParaRPr lang="zh-TW" altLang="en-US" sz="2900" b="0" dirty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charset="-120"/>
            </a:endParaRPr>
          </a:p>
        </p:txBody>
      </p:sp>
      <p:graphicFrame>
        <p:nvGraphicFramePr>
          <p:cNvPr id="239910" name="Group 29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48542860"/>
              </p:ext>
            </p:extLst>
          </p:nvPr>
        </p:nvGraphicFramePr>
        <p:xfrm>
          <a:off x="1771651" y="1181100"/>
          <a:ext cx="8607425" cy="5437187"/>
        </p:xfrm>
        <a:graphic>
          <a:graphicData uri="http://schemas.openxmlformats.org/drawingml/2006/table">
            <a:tbl>
              <a:tblPr/>
              <a:tblGrid>
                <a:gridCol w="2371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1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8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26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69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655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4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907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490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685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819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799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5065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731572">
                <a:tc gridSpan="17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中一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057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成績表</a:t>
                      </a:r>
                      <a:r>
                        <a:rPr kumimoji="0" lang="en-US" altLang="zh-TW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P</a:t>
                      </a: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考績編號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ATA3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ATA4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ATA5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ATA6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ATA7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HK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ATA8</a:t>
                      </a:r>
                      <a:endParaRPr kumimoji="0" lang="zh-HK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5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CloudSAMS</a:t>
                      </a:r>
                      <a:endParaRPr kumimoji="0" lang="en-US" altLang="zh-TW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新細明體" pitchFamily="18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學期及考績編排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T1A3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HK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年終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72">
                <a:tc gridSpan="17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中四</a:t>
                      </a:r>
                      <a:endParaRPr kumimoji="0" lang="zh-TW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822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成績表</a:t>
                      </a:r>
                      <a:r>
                        <a:rPr kumimoji="0" lang="en-US" altLang="zh-TW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P</a:t>
                      </a: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考績編號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ATA3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ATA4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ATA5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ATA6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TW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ATA7</a:t>
                      </a:r>
                      <a:endParaRPr kumimoji="0" lang="zh-TW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5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CloudSAMS</a:t>
                      </a:r>
                      <a:endParaRPr kumimoji="0" lang="en-US" altLang="zh-TW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新細明體" pitchFamily="18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學期及考績編排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HK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年終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572">
                <a:tc gridSpan="17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中六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207"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成績表</a:t>
                      </a:r>
                      <a:r>
                        <a:rPr kumimoji="0" lang="en-US" altLang="zh-TW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P</a:t>
                      </a:r>
                      <a:r>
                        <a:rPr kumimoji="0" lang="zh-TW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考績編號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ATA3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ATA4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ATA5</a:t>
                      </a:r>
                      <a:endParaRPr kumimoji="0" lang="zh-TW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77"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CloudSAMS</a:t>
                      </a:r>
                      <a:r>
                        <a:rPr kumimoji="0" lang="zh-TW" alt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學期及考績編排</a:t>
                      </a:r>
                    </a:p>
                  </a:txBody>
                  <a:tcPr marL="91449" marR="91449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T2A1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T2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HK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年終</a:t>
                      </a:r>
                    </a:p>
                  </a:txBody>
                  <a:tcPr marL="91449" marR="91449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932A578-8364-4C04-8504-A0BC08B6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96AA2-E544-4D92-91E5-32E73B6EB472}" type="slidenum">
              <a:rPr lang="en-US" altLang="zh-TW" smtClean="0"/>
              <a:pPr>
                <a:defRPr/>
              </a:pPr>
              <a:t>16</a:t>
            </a:fld>
            <a:endParaRPr lang="en-US" altLang="zh-TW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「成績表</a:t>
            </a:r>
            <a:r>
              <a:rPr lang="en-US" altLang="zh-TW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P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資料」輸出資料功能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利用</a:t>
            </a:r>
            <a:r>
              <a:rPr lang="en-US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「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學生成績 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&gt; 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成績表Ｐ資料 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&gt; 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輸出資料</a:t>
            </a:r>
            <a:r>
              <a:rPr lang="en-US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」</a:t>
            </a:r>
            <a:r>
              <a:rPr lang="zh-HK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功能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，以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Excel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/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CSV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格式檔案，匯出已提取的成績表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P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資料到數據存儲設備</a:t>
            </a:r>
            <a:endParaRPr lang="en-US" altLang="zh-TW" sz="300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此等匯出的資料，可用於第三方應用軟件以處理學生考試成績及其他考績數據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73056AF-5B52-496B-A38A-8F193FF8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資料輸出的檔案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  <a:cs typeface="Times New Roman" pitchFamily="18" charset="0"/>
              </a:rPr>
              <a:t>(1-8)</a:t>
            </a:r>
            <a:r>
              <a:rPr lang="zh-TW" altLang="en-US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15780" name="Group 38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64181334"/>
              </p:ext>
            </p:extLst>
          </p:nvPr>
        </p:nvGraphicFramePr>
        <p:xfrm>
          <a:off x="1524000" y="1219200"/>
          <a:ext cx="9144000" cy="5229224"/>
        </p:xfrm>
        <a:graphic>
          <a:graphicData uri="http://schemas.openxmlformats.org/drawingml/2006/table">
            <a:tbl>
              <a:tblPr/>
              <a:tblGrid>
                <a:gridCol w="338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76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68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匯出的檔案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CloudSAMS</a:t>
                      </a:r>
                      <a:r>
                        <a:rPr kumimoji="0" lang="en-US" altLang="zh-TW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資料表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在成績表 </a:t>
                      </a:r>
                      <a:r>
                        <a:rPr kumimoji="0" lang="en-US" altLang="zh-TW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 </a:t>
                      </a: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用途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270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STUDENT.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TB_ASR_RPTPSTUDENT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學生基本資料、平均分、出席資料、整體評語、備註欄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活動、獎勵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 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等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270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SCORE.XLS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TB_ASR_RPTPSCORE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: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Subject And Assessment Group With Print </a:t>
                      </a: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Seq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 &lt;&gt; 0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成績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28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CONDUCT.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TB_ASR_RPTPCONDUCT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: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Conduct - Horizontal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,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Conduct - Vertical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,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Conduct – By Grade, Vertical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操行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17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4.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AWARD.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TB_ASR_RPTPAWARD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Subreport: 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Award 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獎勵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17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5.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PUNISHMENT.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TB_ASR_RPTPPUNISH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Subreport: 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Punish 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懲罰</a:t>
                      </a: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270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6.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OTHERASS.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TB_ASR_RPTPOTHERASS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: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Other Assessment             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其他考績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270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7.</a:t>
                      </a:r>
                    </a:p>
                  </a:txBody>
                  <a:tcPr marT="45691" marB="4569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SUBJREMARK. XLS</a:t>
                      </a:r>
                    </a:p>
                  </a:txBody>
                  <a:tcPr marL="18000" marR="18000" marT="46767" marB="4676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TB_ASR_RPTPSUBJRMK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: </a:t>
                      </a: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subjectremark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科目備註，在「成績表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 - 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科目備註」出現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67" marB="467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217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8.</a:t>
                      </a:r>
                    </a:p>
                  </a:txBody>
                  <a:tcPr marT="45737" marB="4573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ATADEFINITION. XLS</a:t>
                      </a:r>
                    </a:p>
                  </a:txBody>
                  <a:tcPr marL="18000" marR="18000" marT="46817" marB="4681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TB_ASR_RPTPATADEF</a:t>
                      </a:r>
                    </a:p>
                  </a:txBody>
                  <a:tcPr marL="18000" marR="18000" marT="46817" marB="468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列出系統計算每級的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 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編號</a:t>
                      </a:r>
                    </a:p>
                  </a:txBody>
                  <a:tcPr marL="18000" marR="18000" marT="46817" marB="468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F8DCD3E-7654-414D-81C8-438C3454B5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資料輸出的檔案</a:t>
            </a:r>
            <a:r>
              <a:rPr lang="zh-TW" altLang="en-US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(9-14)</a:t>
            </a:r>
            <a:endParaRPr lang="zh-TW" altLang="en-US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charset="-120"/>
            </a:endParaRPr>
          </a:p>
        </p:txBody>
      </p:sp>
      <p:graphicFrame>
        <p:nvGraphicFramePr>
          <p:cNvPr id="315780" name="Group 38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7473277"/>
              </p:ext>
            </p:extLst>
          </p:nvPr>
        </p:nvGraphicFramePr>
        <p:xfrm>
          <a:off x="1524000" y="1222375"/>
          <a:ext cx="9144000" cy="5042022"/>
        </p:xfrm>
        <a:graphic>
          <a:graphicData uri="http://schemas.openxmlformats.org/drawingml/2006/table">
            <a:tbl>
              <a:tblPr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57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692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匯出的檔案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CloudSAMS</a:t>
                      </a:r>
                      <a:r>
                        <a:rPr kumimoji="0" lang="en-US" altLang="zh-TW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資料表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在成績表 </a:t>
                      </a:r>
                      <a:r>
                        <a:rPr kumimoji="0" lang="en-US" altLang="zh-TW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 </a:t>
                      </a:r>
                      <a:r>
                        <a:rPr kumimoji="0" lang="zh-TW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用途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32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 9.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COLDEFINITION. XLS</a:t>
                      </a: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每個欄位的詳細資料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268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ASSESSMENTGROUP. XLS</a:t>
                      </a: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TB_ASR_RPTPASSGRPSCORE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HK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包含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學生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的評核組別分數、等級、名次及評語考績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68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ACTIVITY. XLS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HK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由</a:t>
                      </a:r>
                      <a:r>
                        <a:rPr kumimoji="0" lang="en-US" altLang="zh-HK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3.0.0.07072017</a:t>
                      </a:r>
                      <a:r>
                        <a:rPr kumimoji="0" lang="zh-HK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版本起</a:t>
                      </a: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TB_ASR_RPTPSTUACT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包含學生的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課外活動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紀錄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修改此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Excel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檔案，對</a:t>
                      </a:r>
                      <a:r>
                        <a:rPr kumimoji="0" lang="zh-TW" altLang="en-US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成績表 </a:t>
                      </a:r>
                      <a:r>
                        <a:rPr kumimoji="0" lang="en-US" altLang="zh-TW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P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不會有作用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B2B2B2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268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EVENT. XLS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(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由</a:t>
                      </a:r>
                      <a:r>
                        <a:rPr kumimoji="0" lang="en-US" altLang="zh-HK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3.0.0.07072017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版本起</a:t>
                      </a: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TB_ASR_RPTPSTUEVT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TB_ASR_RPTPSTUACH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包含學生的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活動項目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紀錄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修改此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Excel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檔案，對</a:t>
                      </a:r>
                      <a:r>
                        <a:rPr kumimoji="0" lang="zh-TW" altLang="en-US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成績表 </a:t>
                      </a:r>
                      <a:r>
                        <a:rPr kumimoji="0" lang="en-US" altLang="zh-TW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新細明體" pitchFamily="18" charset="-120"/>
                          <a:cs typeface="+mn-cs"/>
                        </a:rPr>
                        <a:t>P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不會有作用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B2B2B2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134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13.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REMARK. XLS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(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由</a:t>
                      </a:r>
                      <a:r>
                        <a:rPr kumimoji="0" lang="en-US" altLang="zh-HK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3.0.0.07072017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版本起</a:t>
                      </a: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TB_ASR_RPTPSTUREMARKS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Subreport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: </a:t>
                      </a:r>
                      <a:r>
                        <a:rPr kumimoji="0" lang="en-US" altLang="zh-TW" sz="19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newOthInfoFirstCol</a:t>
                      </a:r>
                      <a:r>
                        <a:rPr kumimoji="0" lang="en-US" altLang="zh-TW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, </a:t>
                      </a:r>
                      <a:r>
                        <a:rPr kumimoji="0" lang="en-US" altLang="zh-TW" sz="19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newOthInfoSecondCol</a:t>
                      </a:r>
                      <a:r>
                        <a:rPr kumimoji="0" lang="en-US" altLang="zh-TW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, </a:t>
                      </a:r>
                      <a:r>
                        <a:rPr kumimoji="0" lang="en-US" altLang="zh-TW" sz="19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newOthInfoThirdCol</a:t>
                      </a:r>
                      <a:r>
                        <a:rPr kumimoji="0" lang="en-US" altLang="zh-TW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,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newOthInfo1Col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包含學生的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課外活動紀錄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活動項目紀錄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服務紀錄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B2B2B2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2684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14.</a:t>
                      </a:r>
                    </a:p>
                  </a:txBody>
                  <a:tcPr marT="45711" marB="4571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SERVICE. XLS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F01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(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由</a:t>
                      </a:r>
                      <a:r>
                        <a:rPr kumimoji="0" lang="en-US" altLang="zh-HK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3.0.0.07072017</a:t>
                      </a:r>
                      <a:r>
                        <a:rPr kumimoji="0" lang="zh-HK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版本起</a:t>
                      </a:r>
                      <a:r>
                        <a:rPr kumimoji="0" lang="en-US" altLang="zh-TW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新細明體" pitchFamily="18" charset="-120"/>
                          <a:cs typeface="+mn-cs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TB_ASR_RPTPSTUSERVICES</a:t>
                      </a: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包含學生的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服務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紀錄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修改此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Excel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檔案，對成績表 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</a:t>
                      </a:r>
                      <a:r>
                        <a:rPr kumimoji="0" lang="zh-TW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不會有作用</a:t>
                      </a:r>
                      <a:r>
                        <a:rPr kumimoji="0" lang="en-US" altLang="zh-TW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  <a:endParaRPr kumimoji="0" lang="en-US" altLang="zh-TW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B2B2B2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46790" marB="46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3098520-E2D9-46F7-BDD1-7C9A13BBA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62D809F9-E7EB-4C0B-B4B5-0CB3F01CC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95" y="2470967"/>
            <a:ext cx="7125694" cy="4115374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65037301-E5F6-4D2B-B7AC-73A0D991E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28" y="2680266"/>
            <a:ext cx="6503966" cy="3309520"/>
          </a:xfrm>
          <a:prstGeom prst="rect">
            <a:avLst/>
          </a:prstGeom>
        </p:spPr>
      </p:pic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下載工作坊教材</a:t>
            </a:r>
            <a:endParaRPr lang="en-US" altLang="zh-TW" sz="3200">
              <a:ea typeface="新細明體" panose="02020500000000000000" pitchFamily="18" charset="-120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1992313" y="5648920"/>
            <a:ext cx="2262815" cy="431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992314" y="1341438"/>
            <a:ext cx="5545137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US" altLang="zh-TW" dirty="0"/>
              <a:t>PowerPoint, reference material and exercise</a:t>
            </a:r>
            <a:r>
              <a:rPr lang="zh-TW" altLang="en-US" dirty="0"/>
              <a:t>可下載於</a:t>
            </a:r>
            <a:r>
              <a:rPr lang="en-US" altLang="zh-TW" dirty="0"/>
              <a:t>: </a:t>
            </a:r>
          </a:p>
          <a:p>
            <a:pPr>
              <a:spcBef>
                <a:spcPct val="50000"/>
              </a:spcBef>
              <a:buClr>
                <a:schemeClr val="bg1"/>
              </a:buClr>
              <a:buSzPct val="100000"/>
              <a:defRPr/>
            </a:pPr>
            <a:r>
              <a:rPr lang="zh-TW" altLang="en-US" dirty="0">
                <a:solidFill>
                  <a:srgbClr val="0000FF"/>
                </a:solidFill>
                <a:latin typeface="+mj-ea"/>
                <a:ea typeface="+mj-ea"/>
              </a:rPr>
              <a:t>網上校管系統資料庫</a:t>
            </a:r>
            <a:br>
              <a:rPr lang="en-US" altLang="zh-TW" dirty="0"/>
            </a:br>
            <a:r>
              <a:rPr lang="en-US" altLang="zh-TW" dirty="0">
                <a:solidFill>
                  <a:srgbClr val="FF0000"/>
                </a:solidFill>
              </a:rPr>
              <a:t>https://cdrcloudsams.edb.gov.hk</a:t>
            </a:r>
            <a:endParaRPr lang="en-US" altLang="zh-TW" sz="1800" dirty="0">
              <a:solidFill>
                <a:srgbClr val="FF0000"/>
              </a:solidFill>
            </a:endParaRP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8041082" y="4619651"/>
            <a:ext cx="1008063" cy="1341438"/>
            <a:chOff x="6485707" y="4372561"/>
            <a:chExt cx="1008112" cy="1340852"/>
          </a:xfrm>
        </p:grpSpPr>
        <p:sp>
          <p:nvSpPr>
            <p:cNvPr id="7177" name="Rectangle 6"/>
            <p:cNvSpPr>
              <a:spLocks noChangeArrowheads="1"/>
            </p:cNvSpPr>
            <p:nvPr/>
          </p:nvSpPr>
          <p:spPr bwMode="auto">
            <a:xfrm>
              <a:off x="6599238" y="4806950"/>
              <a:ext cx="781050" cy="9064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zh-HK" altLang="en-US" sz="20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" name="文字方塊 1"/>
            <p:cNvSpPr txBox="1"/>
            <p:nvPr/>
          </p:nvSpPr>
          <p:spPr>
            <a:xfrm>
              <a:off x="6485707" y="4372561"/>
              <a:ext cx="1008112" cy="33799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  <a:defRPr/>
              </a:pPr>
              <a:r>
                <a:rPr lang="zh-TW" altLang="en-US" sz="1600" dirty="0"/>
                <a:t>培訓課程</a:t>
              </a:r>
              <a:endParaRPr lang="en-US" sz="1600" dirty="0"/>
            </a:p>
          </p:txBody>
        </p:sp>
      </p:grp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FF611BE-4C0C-4820-83B2-477357963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「額外資料」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charset="-120"/>
                <a:ea typeface="新細明體" charset="-120"/>
              </a:rPr>
              <a:t>欄位</a:t>
            </a:r>
          </a:p>
        </p:txBody>
      </p:sp>
      <p:graphicFrame>
        <p:nvGraphicFramePr>
          <p:cNvPr id="253085" name="Group 1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85773864"/>
              </p:ext>
            </p:extLst>
          </p:nvPr>
        </p:nvGraphicFramePr>
        <p:xfrm>
          <a:off x="2025651" y="1211264"/>
          <a:ext cx="8328025" cy="5322886"/>
        </p:xfrm>
        <a:graphic>
          <a:graphicData uri="http://schemas.openxmlformats.org/drawingml/2006/table">
            <a:tbl>
              <a:tblPr/>
              <a:tblGrid>
                <a:gridCol w="484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1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24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08110">
                <a:tc gridSpan="4"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這些欄位可讓學校加入一些 </a:t>
                      </a:r>
                      <a:r>
                        <a:rPr kumimoji="0" lang="en-US" altLang="zh-TW" sz="3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CloudSAMS</a:t>
                      </a:r>
                      <a:r>
                        <a:rPr kumimoji="0" lang="en-US" altLang="zh-TW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zh-TW" altLang="en-US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系統沒有</a:t>
                      </a:r>
                      <a:r>
                        <a:rPr lang="zh-TW" altLang="en-US" sz="3000" dirty="0">
                          <a:solidFill>
                            <a:schemeClr val="folHlink"/>
                          </a:solidFill>
                          <a:latin typeface="Times New Roman" pitchFamily="18" charset="0"/>
                          <a:ea typeface="新細明體" charset="-120"/>
                        </a:rPr>
                        <a:t>儲存</a:t>
                      </a:r>
                      <a:r>
                        <a:rPr kumimoji="0" lang="zh-TW" altLang="en-US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，但學校希望列印在成績表</a:t>
                      </a:r>
                      <a:r>
                        <a:rPr kumimoji="0" lang="en-US" altLang="zh-TW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</a:t>
                      </a:r>
                      <a:r>
                        <a:rPr kumimoji="0" lang="zh-TW" altLang="en-US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的資料</a:t>
                      </a:r>
                    </a:p>
                  </a:txBody>
                  <a:tcPr marT="45704" marB="4570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36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04" marB="45704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匯出的檔案</a:t>
                      </a:r>
                    </a:p>
                  </a:txBody>
                  <a:tcPr marT="45704" marB="4570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CloudSAMS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資料表</a:t>
                      </a:r>
                    </a:p>
                  </a:txBody>
                  <a:tcPr marT="45704" marB="4570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欄位名稱</a:t>
                      </a:r>
                    </a:p>
                  </a:txBody>
                  <a:tcPr marT="45704" marB="4570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832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1.</a:t>
                      </a:r>
                    </a:p>
                  </a:txBody>
                  <a:tcPr marT="45704" marB="45704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STUDENT.XLS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TB_ASR_RPTPSTUDENT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Extra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_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1, Extra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_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2,… Extra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_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8320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2.</a:t>
                      </a:r>
                    </a:p>
                  </a:txBody>
                  <a:tcPr marT="45704" marB="45704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SCORE.XLS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TB_ASR_RPTPSCORE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VW_ASR_RptPScoreAssGrp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Extra1, Extra2,  … Extra20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0473F9A-B058-4630-833F-201BC0DDB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「成績表</a:t>
            </a:r>
            <a:r>
              <a:rPr lang="en-US" altLang="zh-TW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P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資料」讀入資料功能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修改以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Excel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格式匯出的成績表Ｐ資料  ─「額外資料」欄位，然後匯入回成績表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P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資料的暫存檔，使列印成績表Ｐ時可印出系統中沒有儲存的學生個人 </a:t>
            </a:r>
            <a:r>
              <a:rPr lang="en-US" altLang="zh-TW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/</a:t>
            </a:r>
            <a:r>
              <a:rPr lang="zh-TW" altLang="en-US" sz="300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成績表資料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endParaRPr lang="zh-TW" altLang="en-US" sz="300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4BD22F2-E91A-482E-A100-56254CAF5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117425" y="198438"/>
            <a:ext cx="9069917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charset="-120"/>
                <a:ea typeface="新細明體" charset="-120"/>
              </a:rPr>
              <a:t>常見的欄位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名稱</a:t>
            </a:r>
          </a:p>
        </p:txBody>
      </p:sp>
      <p:graphicFrame>
        <p:nvGraphicFramePr>
          <p:cNvPr id="249188" name="Group 356"/>
          <p:cNvGraphicFramePr>
            <a:graphicFrameLocks noGrp="1"/>
          </p:cNvGraphicFramePr>
          <p:nvPr>
            <p:ph type="tbl" idx="1"/>
          </p:nvPr>
        </p:nvGraphicFramePr>
        <p:xfrm>
          <a:off x="1793875" y="1266826"/>
          <a:ext cx="8616950" cy="5197472"/>
        </p:xfrm>
        <a:graphic>
          <a:graphicData uri="http://schemas.openxmlformats.org/drawingml/2006/table">
            <a:tbl>
              <a:tblPr/>
              <a:tblGrid>
                <a:gridCol w="1724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9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1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欄位名稱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代表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欄位名稱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代表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ABS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缺席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EN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英文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ATA#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考績編號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GRP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組別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65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ATT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出席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IND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指示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ANP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獎懲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OM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名次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AVG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平均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OTHERASS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其他考績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中文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學生註冊編號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COMP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分卷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RMK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備註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COND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操行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SUBJ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科目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8223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ECA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課外活動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200B019-744B-40D5-868A-662A6ED1B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96AA2-E544-4D92-91E5-32E73B6EB472}" type="slidenum">
              <a:rPr lang="en-US" altLang="zh-TW" smtClean="0"/>
              <a:pPr>
                <a:defRPr/>
              </a:pPr>
              <a:t>22</a:t>
            </a:fld>
            <a:endParaRPr lang="en-US" altLang="zh-TW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常見的欄位名稱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1816100" y="1241426"/>
            <a:ext cx="8674100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r>
              <a:rPr lang="zh-TW" altLang="en-US" sz="3000">
                <a:solidFill>
                  <a:srgbClr val="000000"/>
                </a:solidFill>
                <a:latin typeface="Times New Roman" panose="02020603050405020304" pitchFamily="18" charset="0"/>
              </a:rPr>
              <a:t>一般欄位 </a:t>
            </a:r>
            <a:b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  <a:t>適用於任何一次考績或學期，如學校名稱、           科目名稱、學生基本資料、備註欄等</a:t>
            </a:r>
          </a:p>
          <a:p>
            <a:pPr eaLnBrk="1" hangingPunct="1">
              <a:spcBef>
                <a:spcPct val="50000"/>
              </a:spcBef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r>
              <a:rPr lang="zh-TW" altLang="en-US" sz="3000">
                <a:solidFill>
                  <a:srgbClr val="000000"/>
                </a:solidFill>
                <a:latin typeface="Times New Roman" panose="02020603050405020304" pitchFamily="18" charset="0"/>
              </a:rPr>
              <a:t>兩段式欄位</a:t>
            </a:r>
            <a:b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  <a:t>適用於指定的考績或學期，如學生在某考績的       評語、等級、名次、成績                                                                    欄位格式：</a:t>
            </a:r>
            <a:r>
              <a:rPr lang="en-US" altLang="zh-TW" sz="2800">
                <a:solidFill>
                  <a:srgbClr val="3333CC"/>
                </a:solidFill>
                <a:latin typeface="Times New Roman" panose="02020603050405020304" pitchFamily="18" charset="0"/>
              </a:rPr>
              <a:t>								</a:t>
            </a:r>
            <a: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  <a:t>資料內容名稱 </a:t>
            </a:r>
            <a:r>
              <a:rPr lang="en-US" altLang="zh-TW" sz="28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zh-HK" altLang="en-US" sz="2800">
                <a:solidFill>
                  <a:srgbClr val="CC6600"/>
                </a:solidFill>
                <a:latin typeface="Times New Roman" panose="02020603050405020304" pitchFamily="18" charset="0"/>
              </a:rPr>
              <a:t>成績表</a:t>
            </a:r>
            <a:r>
              <a:rPr lang="zh-TW" altLang="en-US" sz="2800">
                <a:solidFill>
                  <a:srgbClr val="CC6600"/>
                </a:solidFill>
                <a:latin typeface="Times New Roman" panose="02020603050405020304" pitchFamily="18" charset="0"/>
              </a:rPr>
              <a:t>Ｐ考績編號</a:t>
            </a:r>
            <a:r>
              <a:rPr lang="zh-TW" altLang="en-US" sz="2800">
                <a:solidFill>
                  <a:srgbClr val="3333CC"/>
                </a:solidFill>
                <a:latin typeface="Times New Roman" panose="02020603050405020304" pitchFamily="18" charset="0"/>
              </a:rPr>
              <a:t>，如</a:t>
            </a:r>
          </a:p>
          <a:p>
            <a:pPr lvl="2" eaLnBrk="1" hangingPunct="1">
              <a:spcBef>
                <a:spcPct val="0"/>
              </a:spcBef>
              <a:buClr>
                <a:srgbClr val="00E4A8"/>
              </a:buClr>
              <a:buSzPct val="60000"/>
              <a:buFont typeface="Wingdings" panose="05000000000000000000" pitchFamily="2" charset="2"/>
              <a:buChar char="u"/>
            </a:pP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ChComment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ATA1</a:t>
            </a:r>
            <a:r>
              <a:rPr lang="en-US" altLang="zh-TW" sz="26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 EnComment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ATA1</a:t>
            </a:r>
          </a:p>
          <a:p>
            <a:pPr lvl="2" eaLnBrk="1" hangingPunct="1">
              <a:spcBef>
                <a:spcPct val="0"/>
              </a:spcBef>
              <a:buClr>
                <a:srgbClr val="00E4A8"/>
              </a:buClr>
              <a:buSzPct val="60000"/>
              <a:buFont typeface="Wingdings" panose="05000000000000000000" pitchFamily="2" charset="2"/>
              <a:buChar char="u"/>
            </a:pP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ChGrade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ATA2</a:t>
            </a:r>
            <a:r>
              <a:rPr lang="en-US" altLang="zh-TW" sz="26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TW" altLang="en-US" sz="26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EnGrade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ATA2</a:t>
            </a:r>
          </a:p>
          <a:p>
            <a:pPr lvl="2" eaLnBrk="1" hangingPunct="1">
              <a:spcBef>
                <a:spcPct val="0"/>
              </a:spcBef>
              <a:buClr>
                <a:srgbClr val="00E4A8"/>
              </a:buClr>
              <a:buSzPct val="60000"/>
              <a:buFont typeface="Wingdings" panose="05000000000000000000" pitchFamily="2" charset="2"/>
              <a:buChar char="u"/>
            </a:pP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OM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ATA12</a:t>
            </a:r>
            <a:r>
              <a:rPr lang="en-US" altLang="zh-TW" sz="26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TW" altLang="en-US" sz="26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OM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ATA13</a:t>
            </a:r>
          </a:p>
          <a:p>
            <a:pPr lvl="2" eaLnBrk="1" hangingPunct="1">
              <a:spcBef>
                <a:spcPct val="0"/>
              </a:spcBef>
              <a:buClr>
                <a:srgbClr val="00E4A8"/>
              </a:buClr>
              <a:buSzPct val="60000"/>
              <a:buFont typeface="Wingdings" panose="05000000000000000000" pitchFamily="2" charset="2"/>
              <a:buChar char="u"/>
            </a:pP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Score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ATA1</a:t>
            </a:r>
            <a:r>
              <a:rPr lang="en-US" altLang="zh-TW" sz="26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TW" altLang="en-US" sz="26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rgbClr val="3333CC"/>
                </a:solidFill>
                <a:latin typeface="Times New Roman" panose="02020603050405020304" pitchFamily="18" charset="0"/>
              </a:rPr>
              <a:t>Score</a:t>
            </a:r>
            <a:r>
              <a:rPr lang="en-US" altLang="zh-TW" sz="2600">
                <a:solidFill>
                  <a:srgbClr val="C00000"/>
                </a:solidFill>
                <a:latin typeface="Times New Roman" panose="02020603050405020304" pitchFamily="18" charset="0"/>
              </a:rPr>
              <a:t>_</a:t>
            </a:r>
            <a: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  <a:t>ATA2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75E70FE-97E9-4494-8175-55FB2A898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30373A9C-4AC3-429B-B78E-EB08285E8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88" y="1096962"/>
            <a:ext cx="7437044" cy="56488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73D775E-F06D-48B6-8896-F17865193723}"/>
              </a:ext>
            </a:extLst>
          </p:cNvPr>
          <p:cNvSpPr/>
          <p:nvPr/>
        </p:nvSpPr>
        <p:spPr bwMode="auto">
          <a:xfrm>
            <a:off x="3795060" y="1749370"/>
            <a:ext cx="355720" cy="1450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的課外活動、</a:t>
            </a:r>
            <a:r>
              <a:rPr lang="zh-TW" alt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活動項目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</a:t>
            </a:r>
          </a:p>
        </p:txBody>
      </p:sp>
      <p:sp>
        <p:nvSpPr>
          <p:cNvPr id="12" name="Rounded Rectangle 4"/>
          <p:cNvSpPr>
            <a:spLocks noChangeArrowheads="1"/>
          </p:cNvSpPr>
          <p:nvPr/>
        </p:nvSpPr>
        <p:spPr bwMode="auto">
          <a:xfrm>
            <a:off x="2135189" y="5334000"/>
            <a:ext cx="4897437" cy="102145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None/>
              <a:defRPr/>
            </a:pPr>
            <a:endParaRPr kumimoji="1" lang="zh-HK" altLang="en-US" b="0" kern="0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13" name="6-Point Star 12">
            <a:extLst/>
          </p:cNvPr>
          <p:cNvSpPr/>
          <p:nvPr/>
        </p:nvSpPr>
        <p:spPr bwMode="auto">
          <a:xfrm>
            <a:off x="1522412" y="5092700"/>
            <a:ext cx="757238" cy="668338"/>
          </a:xfrm>
          <a:prstGeom prst="star6">
            <a:avLst/>
          </a:prstGeom>
          <a:solidFill>
            <a:srgbClr val="FFFF00"/>
          </a:solidFill>
          <a:ln w="381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kumimoji="1" lang="zh-TW" altLang="en-US" sz="18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</a:t>
            </a:r>
            <a:endParaRPr kumimoji="1" lang="zh-HK" altLang="en-US" sz="18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32626" y="4316413"/>
            <a:ext cx="3502025" cy="1477962"/>
          </a:xfrm>
          <a:prstGeom prst="rect">
            <a:avLst/>
          </a:prstGeom>
          <a:solidFill>
            <a:srgbClr val="FFFFFF"/>
          </a:solidFill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由 </a:t>
            </a:r>
            <a:r>
              <a:rPr kumimoji="1" lang="en-US" altLang="zh-TW" sz="1800" b="0" kern="0" dirty="0">
                <a:solidFill>
                  <a:srgbClr val="0070C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3.0.0.07072017</a:t>
            </a:r>
            <a:r>
              <a:rPr kumimoji="1" lang="zh-TW" altLang="en-US" sz="1800" b="0" kern="0" dirty="0">
                <a:solidFill>
                  <a:srgbClr val="0070C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kumimoji="1" lang="zh-TW" altLang="en-US" sz="1800" b="0" kern="0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版本 </a:t>
            </a: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起用戶在產生成績表</a:t>
            </a:r>
            <a:r>
              <a:rPr kumimoji="1" lang="en-US" altLang="zh-TW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P</a:t>
            </a: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資料的時候，可以：</a:t>
            </a:r>
            <a:endParaRPr kumimoji="1" lang="en-US" altLang="zh-TW" sz="1800" b="0" kern="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提取活動項目的資料</a:t>
            </a:r>
            <a:endParaRPr kumimoji="1" lang="en-US" altLang="zh-TW" sz="1800" b="0" kern="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提取活動項目所屬的課外活動</a:t>
            </a:r>
            <a:endParaRPr kumimoji="1" lang="en-US" altLang="zh-TW" sz="1800" b="0" kern="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存取英文 </a:t>
            </a:r>
            <a:r>
              <a:rPr kumimoji="1" lang="en-US" altLang="zh-TW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 </a:t>
            </a:r>
            <a:r>
              <a:rPr kumimoji="1" lang="zh-TW" altLang="en-US" sz="1800" b="0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中文內容 </a:t>
            </a:r>
            <a:endParaRPr kumimoji="1" lang="zh-HK" altLang="en-US" sz="1800" b="0" kern="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A653CC6-3134-4456-985A-23450DFF9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24</a:t>
            </a:fld>
            <a:endParaRPr lang="en-US" dirty="0"/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814523E4-B79E-4977-B098-B305EE702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476" y="1709838"/>
            <a:ext cx="552450" cy="313690"/>
          </a:xfrm>
          <a:prstGeom prst="rect">
            <a:avLst/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9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(2024)</a:t>
            </a:r>
            <a:endParaRPr lang="en-US" sz="12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的課外活動、</a:t>
            </a:r>
            <a:r>
              <a:rPr lang="zh-TW" alt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活動項目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</a:t>
            </a:r>
          </a:p>
        </p:txBody>
      </p:sp>
      <p:pic>
        <p:nvPicPr>
          <p:cNvPr id="30724" name="Picture 13" descr="Screenshot - 21_10_2008 , 15_59_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89" y="3575051"/>
            <a:ext cx="8110537" cy="492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14" descr="Screenshot - 21_10_2008 , 16_00_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1625600"/>
            <a:ext cx="2673350" cy="1917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Text Box 15"/>
          <p:cNvSpPr txBox="1">
            <a:spLocks noChangeArrowheads="1"/>
          </p:cNvSpPr>
          <p:nvPr/>
        </p:nvSpPr>
        <p:spPr bwMode="auto">
          <a:xfrm>
            <a:off x="4743451" y="1331914"/>
            <a:ext cx="5800725" cy="107632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成績表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P 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共有三款跟課外活動、活動項目資料的顯示</a:t>
            </a:r>
          </a:p>
        </p:txBody>
      </p:sp>
      <p:sp>
        <p:nvSpPr>
          <p:cNvPr id="30727" name="Text Box 16"/>
          <p:cNvSpPr txBox="1">
            <a:spLocks noChangeArrowheads="1"/>
          </p:cNvSpPr>
          <p:nvPr/>
        </p:nvSpPr>
        <p:spPr bwMode="auto">
          <a:xfrm>
            <a:off x="1927226" y="1146176"/>
            <a:ext cx="12620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TW" altLang="en-US" sz="2800">
                <a:solidFill>
                  <a:srgbClr val="0000FF"/>
                </a:solidFill>
                <a:cs typeface="Times New Roman" panose="02020603050405020304" pitchFamily="18" charset="0"/>
              </a:rPr>
              <a:t>備註</a:t>
            </a:r>
          </a:p>
        </p:txBody>
      </p:sp>
      <p:sp>
        <p:nvSpPr>
          <p:cNvPr id="30728" name="Text Box 17"/>
          <p:cNvSpPr txBox="1">
            <a:spLocks noChangeArrowheads="1"/>
          </p:cNvSpPr>
          <p:nvPr/>
        </p:nvSpPr>
        <p:spPr bwMode="auto">
          <a:xfrm>
            <a:off x="4819651" y="3055939"/>
            <a:ext cx="55530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TW" altLang="en-US" sz="2800">
                <a:solidFill>
                  <a:srgbClr val="0000FF"/>
                </a:solidFill>
                <a:cs typeface="Times New Roman" panose="02020603050405020304" pitchFamily="18" charset="0"/>
              </a:rPr>
              <a:t>「活動」、「服務」分開的欄位</a:t>
            </a:r>
          </a:p>
        </p:txBody>
      </p:sp>
      <p:cxnSp>
        <p:nvCxnSpPr>
          <p:cNvPr id="30729" name="Straight Arrow Connector 2"/>
          <p:cNvCxnSpPr>
            <a:cxnSpLocks noChangeShapeType="1"/>
          </p:cNvCxnSpPr>
          <p:nvPr/>
        </p:nvCxnSpPr>
        <p:spPr bwMode="auto">
          <a:xfrm flipH="1">
            <a:off x="2773364" y="1870075"/>
            <a:ext cx="568325" cy="0"/>
          </a:xfrm>
          <a:prstGeom prst="straightConnector1">
            <a:avLst/>
          </a:prstGeom>
          <a:noFill/>
          <a:ln w="28575" algn="ctr">
            <a:solidFill>
              <a:schemeClr val="hlink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0" name="Straight Arrow Connector 4"/>
          <p:cNvCxnSpPr>
            <a:cxnSpLocks noChangeShapeType="1"/>
          </p:cNvCxnSpPr>
          <p:nvPr/>
        </p:nvCxnSpPr>
        <p:spPr bwMode="auto">
          <a:xfrm flipH="1">
            <a:off x="2466975" y="2314575"/>
            <a:ext cx="611188" cy="0"/>
          </a:xfrm>
          <a:prstGeom prst="straightConnector1">
            <a:avLst/>
          </a:prstGeom>
          <a:noFill/>
          <a:ln w="28575" algn="ctr">
            <a:solidFill>
              <a:schemeClr val="hlink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0731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4838701"/>
            <a:ext cx="84264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Text Box 17"/>
          <p:cNvSpPr txBox="1">
            <a:spLocks noChangeArrowheads="1"/>
          </p:cNvSpPr>
          <p:nvPr/>
        </p:nvSpPr>
        <p:spPr bwMode="auto">
          <a:xfrm>
            <a:off x="2611438" y="4335464"/>
            <a:ext cx="693261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TW" altLang="en-US" sz="2800">
                <a:solidFill>
                  <a:srgbClr val="0000FF"/>
                </a:solidFill>
                <a:cs typeface="Times New Roman" panose="02020603050405020304" pitchFamily="18" charset="0"/>
              </a:rPr>
              <a:t>其他資料 </a:t>
            </a:r>
            <a:r>
              <a:rPr lang="en-US" altLang="zh-TW" sz="2800">
                <a:solidFill>
                  <a:srgbClr val="0000FF"/>
                </a:solidFill>
                <a:cs typeface="Times New Roman" panose="02020603050405020304" pitchFamily="18" charset="0"/>
              </a:rPr>
              <a:t>(</a:t>
            </a:r>
            <a:r>
              <a:rPr lang="zh-TW" altLang="en-US" sz="2800">
                <a:solidFill>
                  <a:srgbClr val="0000FF"/>
                </a:solidFill>
                <a:cs typeface="Times New Roman" panose="02020603050405020304" pitchFamily="18" charset="0"/>
              </a:rPr>
              <a:t>由</a:t>
            </a:r>
            <a:r>
              <a:rPr lang="en-US" altLang="zh-TW" sz="2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3.0.0.07072017</a:t>
            </a:r>
            <a:r>
              <a:rPr lang="zh-TW" altLang="en-US" sz="2800">
                <a:solidFill>
                  <a:srgbClr val="0070C0"/>
                </a:solidFill>
                <a:cs typeface="Times New Roman" panose="02020603050405020304" pitchFamily="18" charset="0"/>
              </a:rPr>
              <a:t>版本</a:t>
            </a:r>
            <a:r>
              <a:rPr lang="zh-TW" altLang="en-US" sz="2800">
                <a:solidFill>
                  <a:srgbClr val="0000FF"/>
                </a:solidFill>
                <a:cs typeface="Times New Roman" panose="02020603050405020304" pitchFamily="18" charset="0"/>
              </a:rPr>
              <a:t>起</a:t>
            </a:r>
            <a:r>
              <a:rPr lang="en-US" altLang="zh-TW" sz="280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  <a:endParaRPr lang="zh-TW" altLang="en-US" sz="280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6ECFB30-E8E9-4B4E-9BF3-AB74AC4F4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的操行紀錄</a:t>
            </a:r>
          </a:p>
        </p:txBody>
      </p:sp>
      <p:pic>
        <p:nvPicPr>
          <p:cNvPr id="32772" name="Picture 29" descr="Screenshot - 21_10_2008 , 16_14_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439" y="1295401"/>
            <a:ext cx="8142287" cy="1343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30" descr="Screenshot - 21_10_2008 , 16_14_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9" y="2962275"/>
            <a:ext cx="36544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31" descr="Screenshot - 21_10_2008 , 16_16_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2808289"/>
            <a:ext cx="4030662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 Box 32"/>
          <p:cNvSpPr txBox="1">
            <a:spLocks noChangeArrowheads="1"/>
          </p:cNvSpPr>
          <p:nvPr/>
        </p:nvSpPr>
        <p:spPr bwMode="auto">
          <a:xfrm>
            <a:off x="2109789" y="5689600"/>
            <a:ext cx="8104187" cy="579438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rgbClr val="FFFFFF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成績表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P 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共有三個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subreport 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顯示操行紀錄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C91749A-1B20-4B6F-8F3F-86D5F6B5A9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的獎懲資料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965325" y="1119189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1. </a:t>
            </a:r>
            <a:r>
              <a:rPr lang="zh-TW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備註</a:t>
            </a:r>
          </a:p>
        </p:txBody>
      </p:sp>
      <p:pic>
        <p:nvPicPr>
          <p:cNvPr id="34821" name="Picture 4" descr="Screenshot - 21_10_2008 , 14_28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738" y="1543050"/>
            <a:ext cx="2825750" cy="2133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1847851" y="4287839"/>
            <a:ext cx="1870075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3. Subreport: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Award,  Punish</a:t>
            </a:r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5297489" y="2409826"/>
            <a:ext cx="4733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2. </a:t>
            </a:r>
            <a:r>
              <a:rPr lang="zh-TW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合併數目 </a:t>
            </a: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功過制及操行分表格各一個</a:t>
            </a: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)</a:t>
            </a:r>
          </a:p>
        </p:txBody>
      </p:sp>
      <p:pic>
        <p:nvPicPr>
          <p:cNvPr id="34824" name="Picture 7" descr="Screenshot - 21_10_2008 , 14_38_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5067300"/>
            <a:ext cx="84074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8" descr="Screenshot - 21_10_2008 , 15_13_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151" y="2828925"/>
            <a:ext cx="51530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4914901" y="1231900"/>
            <a:ext cx="5648325" cy="1066800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成績表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P 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共有三款跟獎懲資料的顯示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0A5E87D-3634-4212-8256-32D12C5D0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Screenshot - 21_10_2008 , 14_28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88" y="1743075"/>
            <a:ext cx="2825750" cy="20066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6D62D651-6FC1-41C5-8D70-FD03F1D181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72" y="3182938"/>
            <a:ext cx="4204702" cy="3440112"/>
          </a:xfrm>
          <a:prstGeom prst="rect">
            <a:avLst/>
          </a:prstGeom>
          <a:effectLst>
            <a:outerShdw blurRad="50800" dist="114300" dir="8160000" algn="ctr" rotWithShape="0">
              <a:schemeClr val="tx1">
                <a:alpha val="43000"/>
              </a:schemeClr>
            </a:outerShdw>
          </a:effectLst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0CAA4695-7302-49A9-918A-D8464A3919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791" y="1219279"/>
            <a:ext cx="4540522" cy="4073315"/>
          </a:xfrm>
          <a:prstGeom prst="rect">
            <a:avLst/>
          </a:prstGeom>
          <a:effectLst>
            <a:outerShdw blurRad="50800" dist="101600" dir="84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90E209EA-1554-45D8-A377-C9C1C2B74741}"/>
              </a:ext>
            </a:extLst>
          </p:cNvPr>
          <p:cNvSpPr/>
          <p:nvPr/>
        </p:nvSpPr>
        <p:spPr bwMode="auto">
          <a:xfrm>
            <a:off x="6737215" y="1665289"/>
            <a:ext cx="431956" cy="806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1E83AA1-35EC-494F-8C2C-7621D5F16AB9}"/>
              </a:ext>
            </a:extLst>
          </p:cNvPr>
          <p:cNvSpPr/>
          <p:nvPr/>
        </p:nvSpPr>
        <p:spPr bwMode="auto">
          <a:xfrm>
            <a:off x="3141585" y="3558078"/>
            <a:ext cx="431956" cy="806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的獎懲資料</a:t>
            </a:r>
          </a:p>
        </p:txBody>
      </p:sp>
      <p:sp>
        <p:nvSpPr>
          <p:cNvPr id="36870" name="Text Box 3"/>
          <p:cNvSpPr txBox="1">
            <a:spLocks noChangeArrowheads="1"/>
          </p:cNvSpPr>
          <p:nvPr/>
        </p:nvSpPr>
        <p:spPr bwMode="auto">
          <a:xfrm>
            <a:off x="2040513" y="1146176"/>
            <a:ext cx="895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 dirty="0">
                <a:solidFill>
                  <a:srgbClr val="0000FF"/>
                </a:solidFill>
              </a:rPr>
              <a:t>備註</a:t>
            </a:r>
          </a:p>
        </p:txBody>
      </p:sp>
      <p:sp>
        <p:nvSpPr>
          <p:cNvPr id="36871" name="Rectangle 10"/>
          <p:cNvSpPr>
            <a:spLocks noChangeArrowheads="1"/>
          </p:cNvSpPr>
          <p:nvPr/>
        </p:nvSpPr>
        <p:spPr bwMode="auto">
          <a:xfrm>
            <a:off x="2887270" y="4398962"/>
            <a:ext cx="518403" cy="2667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36872" name="Rectangle 11"/>
          <p:cNvSpPr>
            <a:spLocks noChangeArrowheads="1"/>
          </p:cNvSpPr>
          <p:nvPr/>
        </p:nvSpPr>
        <p:spPr bwMode="auto">
          <a:xfrm>
            <a:off x="2882601" y="4761635"/>
            <a:ext cx="1618868" cy="54379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36873" name="Text Box 17"/>
          <p:cNvSpPr txBox="1">
            <a:spLocks noChangeArrowheads="1"/>
          </p:cNvSpPr>
          <p:nvPr/>
        </p:nvSpPr>
        <p:spPr bwMode="auto">
          <a:xfrm>
            <a:off x="6026150" y="5305425"/>
            <a:ext cx="3841750" cy="1569660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由「學生成績模組」會按「學生成績 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數據輸入 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其他考績」中某次指定的考績提取獎懲紀錄</a:t>
            </a:r>
          </a:p>
        </p:txBody>
      </p:sp>
      <p:sp>
        <p:nvSpPr>
          <p:cNvPr id="36875" name="Text Box 16"/>
          <p:cNvSpPr txBox="1">
            <a:spLocks noChangeArrowheads="1"/>
          </p:cNvSpPr>
          <p:nvPr/>
        </p:nvSpPr>
        <p:spPr bwMode="auto">
          <a:xfrm>
            <a:off x="7608085" y="3722166"/>
            <a:ext cx="3540125" cy="831850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dirty="0">
                <a:solidFill>
                  <a:srgbClr val="0000FF"/>
                </a:solidFill>
                <a:latin typeface="Times New Roman" panose="02020603050405020304" pitchFamily="18" charset="0"/>
              </a:rPr>
              <a:t>由「獎懲資料模組」會提取該年度所有的獎懲紀錄</a:t>
            </a:r>
          </a:p>
        </p:txBody>
      </p:sp>
      <p:sp>
        <p:nvSpPr>
          <p:cNvPr id="36876" name="Rectangle 15"/>
          <p:cNvSpPr>
            <a:spLocks noChangeArrowheads="1"/>
          </p:cNvSpPr>
          <p:nvPr/>
        </p:nvSpPr>
        <p:spPr bwMode="auto">
          <a:xfrm>
            <a:off x="6459368" y="3137249"/>
            <a:ext cx="1714020" cy="5316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36877" name="Rectangle 14"/>
          <p:cNvSpPr>
            <a:spLocks noChangeArrowheads="1"/>
          </p:cNvSpPr>
          <p:nvPr/>
        </p:nvSpPr>
        <p:spPr bwMode="auto">
          <a:xfrm>
            <a:off x="6923313" y="2727325"/>
            <a:ext cx="684771" cy="2667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8D650E3-02F6-41CA-BC9E-86C70DFA2F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28</a:t>
            </a:fld>
            <a:endParaRPr lang="en-US" dirty="0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C1939421-612C-48BA-B864-0587D005C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7088" y="1586230"/>
            <a:ext cx="552450" cy="313690"/>
          </a:xfrm>
          <a:prstGeom prst="rect">
            <a:avLst/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9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(2024)</a:t>
            </a:r>
            <a:endParaRPr lang="en-US" sz="12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391D2DDC-5512-4209-8E98-157768605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6512" y="3476258"/>
            <a:ext cx="552450" cy="313690"/>
          </a:xfrm>
          <a:prstGeom prst="rect">
            <a:avLst/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9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(2024)</a:t>
            </a:r>
            <a:endParaRPr lang="en-US" sz="12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18" descr="Screenshot - 21_10_2008 , 14_38_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06"/>
          <a:stretch>
            <a:fillRect/>
          </a:stretch>
        </p:blipFill>
        <p:spPr bwMode="auto">
          <a:xfrm>
            <a:off x="1958975" y="4083050"/>
            <a:ext cx="3951288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A0BEDEE4-8BF6-4615-9428-4D04329BEE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587" y="1179513"/>
            <a:ext cx="4629150" cy="3741740"/>
          </a:xfrm>
          <a:prstGeom prst="rect">
            <a:avLst/>
          </a:prstGeom>
          <a:effectLst>
            <a:outerShdw blurRad="50800" dist="101600" dir="906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8026FBFF-29C9-4F1D-984B-92C53291A5D5}"/>
              </a:ext>
            </a:extLst>
          </p:cNvPr>
          <p:cNvSpPr/>
          <p:nvPr/>
        </p:nvSpPr>
        <p:spPr bwMode="auto">
          <a:xfrm>
            <a:off x="6259513" y="1594352"/>
            <a:ext cx="317500" cy="6210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的獎懲資料</a:t>
            </a:r>
          </a:p>
        </p:txBody>
      </p:sp>
      <p:sp>
        <p:nvSpPr>
          <p:cNvPr id="38916" name="Rectangle 11"/>
          <p:cNvSpPr>
            <a:spLocks noChangeArrowheads="1"/>
          </p:cNvSpPr>
          <p:nvPr/>
        </p:nvSpPr>
        <p:spPr bwMode="auto">
          <a:xfrm>
            <a:off x="2003877" y="1179513"/>
            <a:ext cx="1606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 dirty="0">
                <a:solidFill>
                  <a:srgbClr val="0000FF"/>
                </a:solidFill>
              </a:rPr>
              <a:t>合併數目</a:t>
            </a:r>
          </a:p>
        </p:txBody>
      </p:sp>
      <p:pic>
        <p:nvPicPr>
          <p:cNvPr id="38917" name="Picture 12" descr="Screenshot - 21_10_2008 , 15_13_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52"/>
          <a:stretch>
            <a:fillRect/>
          </a:stretch>
        </p:blipFill>
        <p:spPr bwMode="auto">
          <a:xfrm>
            <a:off x="1958975" y="1752600"/>
            <a:ext cx="3022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38919" name="Rectangle 17"/>
          <p:cNvSpPr>
            <a:spLocks noChangeArrowheads="1"/>
          </p:cNvSpPr>
          <p:nvPr/>
        </p:nvSpPr>
        <p:spPr bwMode="auto">
          <a:xfrm>
            <a:off x="1958975" y="3559176"/>
            <a:ext cx="41211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Subreport: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Award,Punish</a:t>
            </a:r>
          </a:p>
        </p:txBody>
      </p:sp>
      <p:pic>
        <p:nvPicPr>
          <p:cNvPr id="38920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976" y="5568951"/>
            <a:ext cx="39338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22" name="Group 19"/>
          <p:cNvGrpSpPr>
            <a:grpSpLocks/>
          </p:cNvGrpSpPr>
          <p:nvPr/>
        </p:nvGrpSpPr>
        <p:grpSpPr bwMode="auto">
          <a:xfrm>
            <a:off x="5210175" y="2408238"/>
            <a:ext cx="4343400" cy="1258693"/>
            <a:chOff x="2298" y="2460"/>
            <a:chExt cx="2718" cy="720"/>
          </a:xfrm>
        </p:grpSpPr>
        <p:sp>
          <p:nvSpPr>
            <p:cNvPr id="38924" name="Rectangle 14"/>
            <p:cNvSpPr>
              <a:spLocks noChangeArrowheads="1"/>
            </p:cNvSpPr>
            <p:nvPr/>
          </p:nvSpPr>
          <p:spPr bwMode="auto">
            <a:xfrm>
              <a:off x="2316" y="2460"/>
              <a:ext cx="2700" cy="720"/>
            </a:xfrm>
            <a:prstGeom prst="rect">
              <a:avLst/>
            </a:prstGeom>
            <a:noFill/>
            <a:ln w="28575" algn="ctr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zh-HK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38925" name="Line 15"/>
            <p:cNvSpPr>
              <a:spLocks noChangeShapeType="1"/>
            </p:cNvSpPr>
            <p:nvPr/>
          </p:nvSpPr>
          <p:spPr bwMode="auto">
            <a:xfrm flipH="1">
              <a:off x="2298" y="2496"/>
              <a:ext cx="2712" cy="67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38926" name="Line 16"/>
            <p:cNvSpPr>
              <a:spLocks noChangeShapeType="1"/>
            </p:cNvSpPr>
            <p:nvPr/>
          </p:nvSpPr>
          <p:spPr bwMode="auto">
            <a:xfrm>
              <a:off x="2304" y="2460"/>
              <a:ext cx="2712" cy="69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  <p:sp>
        <p:nvSpPr>
          <p:cNvPr id="38923" name="Text Box 20"/>
          <p:cNvSpPr txBox="1">
            <a:spLocks noChangeArrowheads="1"/>
          </p:cNvSpPr>
          <p:nvPr/>
        </p:nvSpPr>
        <p:spPr bwMode="auto">
          <a:xfrm>
            <a:off x="6026150" y="4449763"/>
            <a:ext cx="4375150" cy="1938992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合併紀錄及兩個 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subreport </a:t>
            </a: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會按「學生成績 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數據輸入 </a:t>
            </a:r>
            <a:r>
              <a:rPr lang="en-US" altLang="zh-TW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>
                <a:solidFill>
                  <a:srgbClr val="0000FF"/>
                </a:solidFill>
                <a:latin typeface="Times New Roman" panose="02020603050405020304" pitchFamily="18" charset="0"/>
              </a:rPr>
              <a:t>其他考績」的「獎懲資料」所有紀錄提取資料，跟「產生資料」的選項無關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01F3593-D340-40AF-BDE1-D6A7FD4E2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29</a:t>
            </a:fld>
            <a:endParaRPr lang="en-US" dirty="0"/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797E73C6-1B41-41D9-9391-EE7C0A0AF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7308" y="1511331"/>
            <a:ext cx="552450" cy="313690"/>
          </a:xfrm>
          <a:prstGeom prst="rect">
            <a:avLst/>
          </a:prstGeom>
          <a:gradFill rotWithShape="0">
            <a:gsLst>
              <a:gs pos="0">
                <a:srgbClr val="FFFFFF">
                  <a:alpha val="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9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(2024)</a:t>
            </a:r>
            <a:endParaRPr lang="en-US" sz="12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D492539F-69EB-4623-B3B1-95F6F64AE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43" y="1248860"/>
            <a:ext cx="8261514" cy="5374272"/>
          </a:xfrm>
          <a:prstGeom prst="rect">
            <a:avLst/>
          </a:prstGeom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itchFamily="18" charset="-120"/>
              </a:rPr>
              <a:t>下載工作坊教材</a:t>
            </a:r>
            <a:endParaRPr lang="en-US" altLang="zh-TW" sz="320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225484" y="5874944"/>
            <a:ext cx="7741032" cy="40348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3" name="向下箭號 2"/>
          <p:cNvSpPr/>
          <p:nvPr/>
        </p:nvSpPr>
        <p:spPr bwMode="auto">
          <a:xfrm>
            <a:off x="4205748" y="2078821"/>
            <a:ext cx="360362" cy="576263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20472B-E70F-40E8-9BF4-557C8FDC21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FC22EB5-647D-41F4-B61D-6C72F6BFE2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23360" y="1677132"/>
            <a:ext cx="7969250" cy="56832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3"/>
              </a:rPr>
              <a:t>https://cdrcloudsams.edb.gov.hk</a:t>
            </a:r>
            <a:endParaRPr lang="en-US" altLang="zh-TW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33944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148BB2A-9AD8-4536-A7F4-3B5214A95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88" y="1698626"/>
            <a:ext cx="8348663" cy="4185463"/>
          </a:xfrm>
          <a:prstGeom prst="rect">
            <a:avLst/>
          </a:prstGeom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下載成績表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範本</a:t>
            </a:r>
            <a:endParaRPr lang="zh-TW" altLang="en-US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charset="-120"/>
            </a:endParaRPr>
          </a:p>
        </p:txBody>
      </p:sp>
      <p:sp>
        <p:nvSpPr>
          <p:cNvPr id="40965" name="Rectangle 15"/>
          <p:cNvSpPr>
            <a:spLocks noChangeArrowheads="1"/>
          </p:cNvSpPr>
          <p:nvPr/>
        </p:nvSpPr>
        <p:spPr bwMode="auto">
          <a:xfrm>
            <a:off x="2248676" y="5159376"/>
            <a:ext cx="427037" cy="342139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rgbClr val="FFFFFF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40966" name="Text Box 16"/>
          <p:cNvSpPr txBox="1">
            <a:spLocks noChangeArrowheads="1"/>
          </p:cNvSpPr>
          <p:nvPr/>
        </p:nvSpPr>
        <p:spPr bwMode="auto">
          <a:xfrm>
            <a:off x="7033701" y="2480082"/>
            <a:ext cx="2752725" cy="13112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rgbClr val="FFFFFF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下載範本</a:t>
            </a:r>
            <a:b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R-ASR049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66C765D-F85C-4C16-9565-50797B2C5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用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Crystal Reports</a:t>
            </a:r>
            <a:r>
              <a:rPr lang="zh-HK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預覽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</a:t>
            </a:r>
          </a:p>
        </p:txBody>
      </p:sp>
      <p:graphicFrame>
        <p:nvGraphicFramePr>
          <p:cNvPr id="287956" name="Group 2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61561157"/>
              </p:ext>
            </p:extLst>
          </p:nvPr>
        </p:nvGraphicFramePr>
        <p:xfrm>
          <a:off x="1866901" y="1820863"/>
          <a:ext cx="8753475" cy="4138666"/>
        </p:xfrm>
        <a:graphic>
          <a:graphicData uri="http://schemas.openxmlformats.org/drawingml/2006/table">
            <a:tbl>
              <a:tblPr/>
              <a:tblGrid>
                <a:gridCol w="390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Wingdings" pitchFamily="2" charset="2"/>
                          <a:ea typeface="新細明體" pitchFamily="18" charset="-120"/>
                        </a:rPr>
                        <a:t></a:t>
                      </a: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itchFamily="18" charset="-120"/>
                          <a:cs typeface="Arial" panose="020B0604020202020204" pitchFamily="34" charset="0"/>
                        </a:rPr>
                        <a:t>SUID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學校的 </a:t>
                      </a:r>
                      <a:r>
                        <a:rPr kumimoji="0" lang="en-US" altLang="zh-TW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CloudSAMS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ID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Wingdings" pitchFamily="2" charset="2"/>
                          <a:ea typeface="新細明體" pitchFamily="18" charset="-120"/>
                        </a:rPr>
                        <a:t></a:t>
                      </a: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itchFamily="18" charset="-120"/>
                          <a:cs typeface="Arial" panose="020B0604020202020204" pitchFamily="34" charset="0"/>
                        </a:rPr>
                        <a:t>RPTPID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資料所屬的欄位 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(slot)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0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Wingdings" pitchFamily="2" charset="2"/>
                          <a:ea typeface="新細明體" pitchFamily="18" charset="-120"/>
                        </a:rPr>
                        <a:t></a:t>
                      </a: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itchFamily="18" charset="-120"/>
                          <a:cs typeface="Arial" panose="020B0604020202020204" pitchFamily="34" charset="0"/>
                        </a:rPr>
                        <a:t>MAXLINE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每頁最小列印科目行數</a:t>
                      </a:r>
                      <a:endParaRPr kumimoji="0" lang="en-US" altLang="zh-TW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一般會輸入 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即自動調節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Wingdings" pitchFamily="2" charset="2"/>
                          <a:ea typeface="新細明體" pitchFamily="18" charset="-120"/>
                        </a:rPr>
                        <a:t></a:t>
                      </a: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新細明體" pitchFamily="18" charset="-12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B2B2B2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0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Wingdings" pitchFamily="2" charset="2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：全級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要另外輸入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CLASSLEVEL)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2" charset="2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：全班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要另外輸入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CLASSLEVEL,CLASSCODE)</a:t>
                      </a: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079"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ingdings" pitchFamily="2" charset="2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</a:t>
                      </a:r>
                      <a:r>
                        <a:rPr kumimoji="0" lang="zh-TW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：個人</a:t>
                      </a:r>
                      <a:endParaRPr kumimoji="0" lang="zh-TW" alt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rebuchet MS" pitchFamily="34" charset="0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buClr>
                          <a:schemeClr val="accent2"/>
                        </a:buClr>
                        <a:buSzPct val="60000"/>
                        <a:defRPr sz="2000" b="1">
                          <a:solidFill>
                            <a:srgbClr val="660066"/>
                          </a:solidFill>
                          <a:latin typeface="Trebuchet MS" pitchFamily="34" charset="0"/>
                        </a:defRPr>
                      </a:lvl1pPr>
                      <a:lvl2pPr algn="l">
                        <a:buClr>
                          <a:srgbClr val="CC0099"/>
                        </a:buClr>
                        <a:buSzPct val="55000"/>
                        <a:defRPr sz="2000" b="1">
                          <a:solidFill>
                            <a:srgbClr val="9900CC"/>
                          </a:solidFill>
                          <a:latin typeface="Trebuchet MS" pitchFamily="34" charset="0"/>
                        </a:defRPr>
                      </a:lvl2pPr>
                      <a:lvl3pPr algn="l">
                        <a:buClr>
                          <a:schemeClr val="accent1"/>
                        </a:buClr>
                        <a:buSzPct val="50000"/>
                        <a:defRPr b="1">
                          <a:solidFill>
                            <a:srgbClr val="6600CC"/>
                          </a:solidFill>
                          <a:latin typeface="Trebuchet MS" pitchFamily="34" charset="0"/>
                        </a:defRPr>
                      </a:lvl3pPr>
                      <a:lvl4pPr algn="l">
                        <a:buClr>
                          <a:schemeClr val="folHlink"/>
                        </a:buClr>
                        <a:buSzPct val="55000"/>
                        <a:defRPr sz="1600" b="1">
                          <a:solidFill>
                            <a:srgbClr val="333399"/>
                          </a:solidFill>
                          <a:latin typeface="Trebuchet MS" pitchFamily="34" charset="0"/>
                        </a:defRPr>
                      </a:lvl4pPr>
                      <a:lvl5pPr algn="l">
                        <a:buClr>
                          <a:schemeClr val="accent1"/>
                        </a:buClr>
                        <a:buSzPct val="50000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要另外輸入</a:t>
                      </a:r>
                      <a:r>
                        <a:rPr kumimoji="0" lang="en-US" altLang="zh-TW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 REGNO)</a:t>
                      </a:r>
                      <a:endParaRPr kumimoji="0" lang="en-US" altLang="zh-TW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T="45683" marB="4568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3034" name="TextBox 1"/>
          <p:cNvSpPr txBox="1">
            <a:spLocks noChangeArrowheads="1"/>
          </p:cNvSpPr>
          <p:nvPr/>
        </p:nvSpPr>
        <p:spPr bwMode="auto">
          <a:xfrm>
            <a:off x="1819275" y="1266825"/>
            <a:ext cx="74104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rgbClr val="FFFFFF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000">
                <a:solidFill>
                  <a:srgbClr val="3333CC"/>
                </a:solidFill>
              </a:rPr>
              <a:t>需要輸入的部分參數</a:t>
            </a:r>
            <a:endParaRPr lang="zh-HK" altLang="en-US" sz="3000">
              <a:solidFill>
                <a:srgbClr val="3333CC"/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82008BA-44DB-4A1E-9CA0-6E4CAEF68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259014"/>
            <a:ext cx="9144000" cy="1716087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修改成績表 </a:t>
            </a:r>
            <a: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P </a:t>
            </a:r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範本</a:t>
            </a:r>
            <a:endParaRPr lang="zh-TW" altLang="en-GB" sz="5400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2067611" y="196851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條件格式化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(Conditional Formatting)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987550" y="1316039"/>
            <a:ext cx="8248650" cy="53228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30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以紅色字體顯示不及格科目</a:t>
            </a:r>
          </a:p>
          <a:p>
            <a:pPr lvl="1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</a:pP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按右鍵選擇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Format Field</a:t>
            </a:r>
          </a:p>
          <a:p>
            <a:pPr lvl="1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Ø"/>
            </a:pP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在 </a:t>
            </a:r>
            <a: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Font </a:t>
            </a: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版面的 </a:t>
            </a:r>
            <a: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Color </a:t>
            </a: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輸入以下公式</a:t>
            </a:r>
            <a:b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b="1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if</a:t>
            </a:r>
            <a:r>
              <a:rPr lang="en-US" altLang="zh-TW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{@#SETTING_ATA2_PASSIND} =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N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br>
              <a:rPr lang="en-US" altLang="zh-TW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b="1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then</a:t>
            </a:r>
            <a:r>
              <a:rPr lang="en-US" altLang="zh-TW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b="1" dirty="0" err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crRed</a:t>
            </a:r>
            <a:endParaRPr lang="en-US" altLang="zh-TW" sz="2800" b="1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30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以底線顯示不及格科目</a:t>
            </a:r>
            <a:br>
              <a:rPr lang="zh-TW" altLang="en-US" sz="30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在 </a:t>
            </a:r>
            <a: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Font </a:t>
            </a: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版面的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Underline</a:t>
            </a:r>
            <a: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輸入以下公式</a:t>
            </a:r>
            <a:b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{@#SETTING_ATA2_PASSIND} =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N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br>
              <a:rPr lang="en-US" altLang="zh-TW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b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*ATA</a:t>
            </a:r>
            <a:r>
              <a:rPr lang="zh-TW" altLang="en-US" sz="2800" b="1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的編號需要按不同情況而更改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B29C47C-281E-4763-97B7-3A1A307F3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7611" y="196851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條件格式化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(Conditional Formatting)</a:t>
            </a:r>
          </a:p>
        </p:txBody>
      </p:sp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9" y="1366839"/>
            <a:ext cx="774382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72545EB-39C9-419A-80C0-C2B452E87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7611" y="196851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條件格式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charset="-120"/>
                <a:ea typeface="新細明體" charset="-120"/>
              </a:rPr>
              <a:t>化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(Conditional Formatting)</a:t>
            </a:r>
          </a:p>
        </p:txBody>
      </p:sp>
      <p:sp>
        <p:nvSpPr>
          <p:cNvPr id="48132" name="Line 8"/>
          <p:cNvSpPr>
            <a:spLocks noChangeShapeType="1"/>
          </p:cNvSpPr>
          <p:nvPr/>
        </p:nvSpPr>
        <p:spPr bwMode="auto">
          <a:xfrm flipH="1" flipV="1">
            <a:off x="6469064" y="2913063"/>
            <a:ext cx="1889125" cy="6731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48133" name="Line 9"/>
          <p:cNvSpPr>
            <a:spLocks noChangeShapeType="1"/>
          </p:cNvSpPr>
          <p:nvPr/>
        </p:nvSpPr>
        <p:spPr bwMode="auto">
          <a:xfrm flipH="1">
            <a:off x="6469063" y="3586164"/>
            <a:ext cx="1936750" cy="8413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8310564" y="3079751"/>
            <a:ext cx="17684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>
                <a:solidFill>
                  <a:srgbClr val="0000FF"/>
                </a:solidFill>
              </a:rPr>
              <a:t>按此按鈕進入</a:t>
            </a:r>
            <a:r>
              <a:rPr lang="en-US" altLang="zh-TW" sz="2000">
                <a:solidFill>
                  <a:srgbClr val="0000FF"/>
                </a:solidFill>
              </a:rPr>
              <a:t>Formula Workshop</a:t>
            </a:r>
          </a:p>
        </p:txBody>
      </p:sp>
      <p:pic>
        <p:nvPicPr>
          <p:cNvPr id="4813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1" y="1409701"/>
            <a:ext cx="4257675" cy="50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E03A126-1A79-4D86-8F2B-0C04FD55B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068083" y="206376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修改科目級名次方程式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851026" y="1311276"/>
            <a:ext cx="8702675" cy="521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buClr>
                <a:schemeClr val="accent2"/>
              </a:buClr>
              <a:buSzPct val="60000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 algn="l" eaLnBrk="0" hangingPunct="0">
              <a:buClr>
                <a:srgbClr val="CC0099"/>
              </a:buClr>
              <a:buSzPct val="55000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 algn="l" eaLnBrk="0" hangingPunct="0">
              <a:buClr>
                <a:schemeClr val="accent1"/>
              </a:buClr>
              <a:buSzPct val="50000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 algn="l" eaLnBrk="0" hangingPunct="0">
              <a:buClr>
                <a:schemeClr val="folHlink"/>
              </a:buClr>
              <a:buSzPct val="55000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 algn="l" eaLnBrk="0" hangingPunct="0">
              <a:buClr>
                <a:schemeClr val="accent1"/>
              </a:buClr>
              <a:buSzPct val="50000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defRPr/>
            </a:pPr>
            <a:r>
              <a:rPr lang="zh-TW" altLang="en-US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修改成績表 </a:t>
            </a:r>
            <a:r>
              <a:rPr lang="en-US" altLang="zh-TW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內建科目級名次公式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#OM_ATA7_OMBYCLASSLEVEL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，只顯示首十名</a:t>
            </a:r>
            <a:endParaRPr lang="en-US" altLang="zh-TW" sz="2800" dirty="0">
              <a:solidFill>
                <a:schemeClr val="tx1"/>
              </a:solidFill>
              <a:latin typeface="Times New Roman" pitchFamily="18" charset="0"/>
              <a:ea typeface="新細明體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defRPr/>
            </a:pPr>
            <a:r>
              <a:rPr lang="zh-TW" altLang="en-US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使用函數 </a:t>
            </a:r>
            <a:r>
              <a:rPr lang="en-US" altLang="zh-TW" sz="3000" dirty="0" err="1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val</a:t>
            </a:r>
            <a:r>
              <a:rPr lang="en-US" altLang="zh-TW" sz="30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()</a:t>
            </a:r>
            <a:r>
              <a:rPr lang="zh-TW" altLang="en-US" sz="30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 </a:t>
            </a:r>
            <a:r>
              <a:rPr lang="zh-TW" altLang="en-US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把字串開頭出現的數字轉換為數字                 </a:t>
            </a:r>
            <a:r>
              <a:rPr lang="en-US" altLang="zh-TW" sz="2800" dirty="0">
                <a:solidFill>
                  <a:srgbClr val="0070C0"/>
                </a:solidFill>
                <a:ea typeface="新細明體" charset="-120"/>
              </a:rPr>
              <a:t>[</a:t>
            </a:r>
            <a:r>
              <a:rPr lang="zh-HK" altLang="en-US" sz="2800" dirty="0">
                <a:solidFill>
                  <a:srgbClr val="0070C0"/>
                </a:solidFill>
                <a:ea typeface="新細明體" charset="-120"/>
              </a:rPr>
              <a:t>函數</a:t>
            </a:r>
            <a:r>
              <a:rPr lang="zh-TW" altLang="zh-HK" sz="2800" dirty="0">
                <a:solidFill>
                  <a:srgbClr val="0070C0"/>
                </a:solidFill>
                <a:ea typeface="新細明體" charset="-120"/>
              </a:rPr>
              <a:t>只對以數字</a:t>
            </a:r>
            <a:r>
              <a:rPr lang="zh-TW" altLang="en-US" sz="2800" dirty="0">
                <a:solidFill>
                  <a:srgbClr val="0070C0"/>
                </a:solidFill>
                <a:ea typeface="新細明體" charset="-120"/>
              </a:rPr>
              <a:t>為首的</a:t>
            </a:r>
            <a:r>
              <a:rPr lang="zh-TW" altLang="zh-HK" sz="2800" dirty="0">
                <a:solidFill>
                  <a:srgbClr val="0070C0"/>
                </a:solidFill>
                <a:ea typeface="新細明體" charset="-120"/>
              </a:rPr>
              <a:t>字串才適</a:t>
            </a:r>
            <a:r>
              <a:rPr lang="zh-TW" altLang="en-US" sz="2800" dirty="0">
                <a:solidFill>
                  <a:srgbClr val="0070C0"/>
                </a:solidFill>
                <a:ea typeface="新細明體" charset="-120"/>
              </a:rPr>
              <a:t>用</a:t>
            </a:r>
            <a:r>
              <a:rPr lang="en-US" altLang="zh-TW" sz="2800" dirty="0">
                <a:solidFill>
                  <a:srgbClr val="0070C0"/>
                </a:solidFill>
                <a:ea typeface="新細明體" charset="-120"/>
              </a:rPr>
              <a:t>,             </a:t>
            </a:r>
            <a:r>
              <a:rPr lang="zh-TW" altLang="en-US" sz="2800" dirty="0">
                <a:solidFill>
                  <a:srgbClr val="0070C0"/>
                </a:solidFill>
                <a:ea typeface="新細明體" charset="-120"/>
              </a:rPr>
              <a:t>        </a:t>
            </a:r>
            <a:r>
              <a:rPr lang="en-US" altLang="zh-TW" sz="2800" dirty="0">
                <a:solidFill>
                  <a:srgbClr val="0070C0"/>
                </a:solidFill>
                <a:ea typeface="新細明體" charset="-120"/>
              </a:rPr>
              <a:t>e.g. </a:t>
            </a:r>
            <a:r>
              <a:rPr lang="en-US" altLang="zh-TW" sz="2800" dirty="0" err="1">
                <a:solidFill>
                  <a:srgbClr val="3333CC"/>
                </a:solidFill>
                <a:ea typeface="新細明體" charset="-120"/>
              </a:rPr>
              <a:t>val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(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18/120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) = 18.00 </a:t>
            </a:r>
            <a:r>
              <a:rPr lang="en-US" altLang="zh-TW" sz="2800" dirty="0">
                <a:solidFill>
                  <a:srgbClr val="0070C0"/>
                </a:solidFill>
                <a:ea typeface="新細明體" charset="-120"/>
              </a:rPr>
              <a:t>but </a:t>
            </a:r>
            <a:r>
              <a:rPr lang="en-US" altLang="zh-TW" sz="2800" dirty="0" err="1">
                <a:solidFill>
                  <a:srgbClr val="3333CC"/>
                </a:solidFill>
                <a:ea typeface="新細明體" charset="-120"/>
              </a:rPr>
              <a:t>val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(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S7n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800" dirty="0">
                <a:solidFill>
                  <a:schemeClr val="tx1"/>
                </a:solidFill>
                <a:ea typeface="新細明體" charset="-120"/>
              </a:rPr>
              <a:t>) = 0.00</a:t>
            </a:r>
            <a:r>
              <a:rPr lang="en-US" altLang="zh-TW" sz="2800" dirty="0">
                <a:solidFill>
                  <a:srgbClr val="0070C0"/>
                </a:solidFill>
                <a:ea typeface="新細明體" charset="-120"/>
              </a:rPr>
              <a:t>]</a:t>
            </a:r>
            <a:endParaRPr lang="zh-TW" altLang="en-US" sz="2800" dirty="0">
              <a:solidFill>
                <a:srgbClr val="0070C0"/>
              </a:solidFill>
              <a:latin typeface="Times New Roman" pitchFamily="18" charset="0"/>
              <a:ea typeface="新細明體" charset="-120"/>
            </a:endParaRP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defRPr/>
            </a:pPr>
            <a:r>
              <a:rPr lang="zh-TW" altLang="en-US" sz="30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公式修改後之內容：</a:t>
            </a:r>
            <a:br>
              <a:rPr lang="zh-TW" altLang="en-US" sz="30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</a:b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if </a:t>
            </a:r>
            <a:r>
              <a:rPr lang="en-US" altLang="zh-TW" sz="2200" dirty="0" err="1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val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</a:t>
            </a: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trim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</a:t>
            </a: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mid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({VW_ASR_RptPScoreAssGrp.OM_ATA7}, 11, 10))) &lt;= 10</a:t>
            </a:r>
            <a:r>
              <a:rPr lang="zh-TW" altLang="en-US" sz="2200" dirty="0">
                <a:solidFill>
                  <a:schemeClr val="hlink"/>
                </a:solidFill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then trim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</a:t>
            </a: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mid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({VW_ASR_RptPScoreAssGrp.OM_ATA7}, 11, 10))</a:t>
            </a:r>
            <a:r>
              <a:rPr lang="zh-TW" altLang="en-US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2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else</a:t>
            </a:r>
            <a:r>
              <a:rPr lang="en-US" altLang="zh-TW" sz="2200" dirty="0">
                <a:solidFill>
                  <a:schemeClr val="hlink"/>
                </a:solidFill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---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'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 </a:t>
            </a:r>
            <a:br>
              <a:rPr lang="en-US" altLang="zh-TW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</a:br>
            <a:endParaRPr lang="en-US" altLang="zh-TW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marL="0" indent="0" eaLnBrk="1" hangingPunct="1">
              <a:spcBef>
                <a:spcPct val="50000"/>
              </a:spcBef>
              <a:buClr>
                <a:schemeClr val="folHlink"/>
              </a:buClr>
              <a:buNone/>
              <a:defRPr/>
            </a:pP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    </a:t>
            </a:r>
            <a:r>
              <a:rPr lang="en-US" altLang="zh-TW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*ATA</a:t>
            </a:r>
            <a:r>
              <a:rPr lang="zh-TW" altLang="en-US" sz="28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的編號需要按不同情況而更改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2D3ADE9-0CB6-4321-9418-99E33D95D3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68084" y="206376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修改科目級名次方程式</a:t>
            </a:r>
          </a:p>
        </p:txBody>
      </p:sp>
      <p:pic>
        <p:nvPicPr>
          <p:cNvPr id="5120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6" y="1304926"/>
            <a:ext cx="81248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0D7986A-B398-4A38-B188-30FB2941F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2077136" y="206376"/>
            <a:ext cx="7315200" cy="7588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修改科目級名次方程式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023EDDA-60BF-4E05-B023-74F3B4596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38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48F41DC-4974-4F57-9145-1903CAAD29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14" y="1246612"/>
            <a:ext cx="10357862" cy="47716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7BCACA1-AD02-4F7E-81BF-EF42C91D5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51" y="1279526"/>
            <a:ext cx="4213841" cy="3566463"/>
          </a:xfrm>
          <a:prstGeom prst="rect">
            <a:avLst/>
          </a:prstGeo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EC1AF38C-81F5-45E4-97DF-AB03DF3860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567" y="3735886"/>
            <a:ext cx="6802053" cy="2901950"/>
          </a:xfrm>
          <a:prstGeom prst="rect">
            <a:avLst/>
          </a:prstGeom>
          <a:effectLst>
            <a:outerShdw dist="107950" dir="8100000" algn="ctr" rotWithShape="0">
              <a:srgbClr val="000000">
                <a:alpha val="50000"/>
              </a:srgbClr>
            </a:outerShdw>
          </a:effectLst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上載及列印成績表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P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範本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charset="-12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05439" y="1420814"/>
            <a:ext cx="4954587" cy="25304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在 </a:t>
            </a:r>
            <a:r>
              <a:rPr lang="en-US" altLang="zh-TW" sz="40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的「報告管理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範本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上載範本」上載至同一個報告編號內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B68E664-5D52-4DCD-A2CA-8B6E1D812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5462" y="1358724"/>
            <a:ext cx="8117239" cy="5220696"/>
          </a:xfrm>
          <a:extLst/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SzTx/>
              <a:buNone/>
            </a:pPr>
            <a:r>
              <a:rPr lang="en-US" altLang="zh-TW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1.</a:t>
            </a: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  連結資料表或檢視表</a:t>
            </a:r>
            <a:endParaRPr lang="en-US" altLang="zh-TW" sz="2800" b="1" dirty="0">
              <a:solidFill>
                <a:schemeClr val="folHlink"/>
              </a:solidFill>
              <a:latin typeface="新細明體" pitchFamily="18" charset="-120"/>
              <a:ea typeface="新細明體" pitchFamily="18" charset="-12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SzTx/>
              <a:buNone/>
            </a:pPr>
            <a:r>
              <a:rPr lang="en-US" altLang="zh-TW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2.</a:t>
            </a: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  列印成績表 </a:t>
            </a:r>
            <a:r>
              <a:rPr lang="en-US" altLang="zh-TW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P </a:t>
            </a: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流程</a:t>
            </a:r>
            <a:endParaRPr lang="en-US" altLang="zh-TW" sz="2800" b="1" dirty="0">
              <a:solidFill>
                <a:schemeClr val="folHlink"/>
              </a:solidFill>
              <a:latin typeface="新細明體" pitchFamily="18" charset="-120"/>
              <a:ea typeface="新細明體" pitchFamily="18" charset="-120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3333CC"/>
              </a:buClr>
              <a:buSzTx/>
              <a:buNone/>
            </a:pPr>
            <a:r>
              <a:rPr lang="en-US" altLang="zh-TW" sz="28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3.</a:t>
            </a:r>
            <a:r>
              <a:rPr lang="zh-TW" altLang="en-US" sz="28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  成績表 </a:t>
            </a:r>
            <a:r>
              <a:rPr lang="en-US" altLang="zh-TW" sz="28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P </a:t>
            </a:r>
            <a:r>
              <a:rPr lang="zh-TW" altLang="en-US" sz="28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資料輸出的檔案</a:t>
            </a:r>
          </a:p>
          <a:p>
            <a:pPr marL="514350" indent="-514350" eaLnBrk="1" hangingPunct="1">
              <a:lnSpc>
                <a:spcPct val="160000"/>
              </a:lnSpc>
              <a:buClr>
                <a:schemeClr val="folHlink"/>
              </a:buClr>
              <a:buSzTx/>
              <a:buFont typeface="Wingdings" pitchFamily="2" charset="2"/>
              <a:buAutoNum type="arabicPeriod" startAt="4"/>
            </a:pP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修改成績表 </a:t>
            </a:r>
            <a:r>
              <a:rPr lang="en-US" altLang="zh-TW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P </a:t>
            </a:r>
            <a:r>
              <a:rPr lang="zh-HK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範本</a:t>
            </a: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en-US" altLang="zh-TW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8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8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endParaRPr lang="zh-HK" altLang="en-US" sz="2800" b="1" dirty="0">
              <a:solidFill>
                <a:schemeClr val="folHlink"/>
              </a:solidFill>
              <a:latin typeface="新細明體" pitchFamily="18" charset="-120"/>
              <a:ea typeface="新細明體" pitchFamily="18" charset="-120"/>
            </a:endParaRP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開啟及預覽報表、增加學生的個人資料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一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修改成績表 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P 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考績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二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修改成績表 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P 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顏色、底線、字型和科目名稱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三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加入支援顯示「評核組別」子報表 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自學部份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r>
              <a:rPr lang="en-US" altLang="zh-TW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-</a:t>
            </a:r>
            <a:r>
              <a:rPr lang="zh-TW" altLang="en-US" sz="2400" b="1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四</a:t>
            </a:r>
            <a:r>
              <a:rPr lang="en-US" altLang="zh-TW" sz="24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endParaRPr lang="en-US" altLang="zh-TW" sz="2400" b="1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lvl="2" indent="-342900" eaLnBrk="1" hangingPunct="1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endParaRPr lang="zh-TW" altLang="en-US" sz="2800" b="1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4451" name="Text Box 4"/>
          <p:cNvSpPr txBox="1">
            <a:spLocks noChangeArrowheads="1"/>
          </p:cNvSpPr>
          <p:nvPr/>
        </p:nvSpPr>
        <p:spPr bwMode="auto">
          <a:xfrm>
            <a:off x="2030413" y="371475"/>
            <a:ext cx="2216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200" dirty="0">
                <a:solidFill>
                  <a:schemeClr val="folHlink"/>
                </a:solidFill>
              </a:rPr>
              <a:t>工作坊內容</a:t>
            </a:r>
            <a:endParaRPr lang="zh-TW" altLang="en-GB" sz="3200" dirty="0">
              <a:solidFill>
                <a:schemeClr val="folHlink"/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9ADAB7D-2CF2-4AAC-8E65-B1AC1ECCC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044077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066925"/>
            <a:ext cx="9144000" cy="4375150"/>
          </a:xfrm>
          <a:noFill/>
        </p:spPr>
        <p:txBody>
          <a:bodyPr anchor="ctr"/>
          <a:lstStyle/>
          <a:p>
            <a:pPr algn="ctr" eaLnBrk="1" hangingPunct="1"/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練習</a:t>
            </a:r>
            <a: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編修成績表</a:t>
            </a:r>
            <a: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P</a:t>
            </a:r>
            <a: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須知</a:t>
            </a:r>
            <a:br>
              <a:rPr lang="zh-TW" altLang="en-US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GB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使成績表 </a:t>
            </a:r>
            <a:r>
              <a:rPr lang="en-US" altLang="zh-TW" sz="32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P</a:t>
            </a:r>
            <a:r>
              <a:rPr lang="en-US" altLang="zh-TW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支援評核組別 </a:t>
            </a:r>
            <a:r>
              <a:rPr lang="en-US" altLang="zh-TW" sz="3200" dirty="0">
                <a:solidFill>
                  <a:srgbClr val="3333CC"/>
                </a:solidFill>
                <a:ea typeface="新細明體" pitchFamily="18" charset="-120"/>
              </a:rPr>
              <a:t>(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自學部份</a:t>
            </a:r>
            <a:r>
              <a:rPr lang="en-US" altLang="zh-TW" sz="3200" dirty="0">
                <a:solidFill>
                  <a:srgbClr val="3333CC"/>
                </a:solidFill>
                <a:ea typeface="新細明體" pitchFamily="18" charset="-120"/>
              </a:rPr>
              <a:t>)</a:t>
            </a:r>
            <a:endParaRPr lang="zh-HK" altLang="en-US" sz="3200" dirty="0">
              <a:solidFill>
                <a:srgbClr val="3333CC"/>
              </a:solidFill>
              <a:ea typeface="新細明體" pitchFamily="18" charset="-120"/>
            </a:endParaRPr>
          </a:p>
        </p:txBody>
      </p:sp>
      <p:sp>
        <p:nvSpPr>
          <p:cNvPr id="55299" name="內容版面配置區 2"/>
          <p:cNvSpPr>
            <a:spLocks noGrp="1"/>
          </p:cNvSpPr>
          <p:nvPr>
            <p:ph idx="1"/>
          </p:nvPr>
        </p:nvSpPr>
        <p:spPr>
          <a:xfrm>
            <a:off x="2241551" y="1192213"/>
            <a:ext cx="7807325" cy="4889500"/>
          </a:xfrm>
        </p:spPr>
        <p:txBody>
          <a:bodyPr/>
          <a:lstStyle/>
          <a:p>
            <a:pPr eaLnBrk="1" hangingPunct="1">
              <a:buClr>
                <a:srgbClr val="3333CC"/>
              </a:buClr>
              <a:buFont typeface="Wingdings" panose="05000000000000000000" pitchFamily="2" charset="2"/>
              <a:buChar char="u"/>
            </a:pP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由 </a:t>
            </a:r>
            <a:r>
              <a:rPr lang="en-US" altLang="zh-TW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2013 -2014 </a:t>
            </a: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年度開始，</a:t>
            </a:r>
            <a:r>
              <a:rPr lang="en-US" altLang="zh-TW" sz="3000" b="1" dirty="0" err="1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CloudSAMS</a:t>
            </a:r>
            <a:r>
              <a:rPr lang="en-US" altLang="zh-TW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新增評核組別功能。</a:t>
            </a:r>
          </a:p>
          <a:p>
            <a:pPr eaLnBrk="1" hangingPunct="1">
              <a:buClr>
                <a:srgbClr val="3333CC"/>
              </a:buClr>
              <a:buFont typeface="Wingdings" panose="05000000000000000000" pitchFamily="2" charset="2"/>
              <a:buChar char="u"/>
            </a:pP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如需要使用評核組別功能，舊有的成績表 </a:t>
            </a:r>
            <a:r>
              <a:rPr lang="en-US" altLang="zh-TW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P </a:t>
            </a: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需作相應修改。</a:t>
            </a:r>
            <a:endParaRPr lang="en-US" altLang="zh-TW" sz="3000" b="1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eaLnBrk="1" hangingPunct="1">
              <a:buClr>
                <a:srgbClr val="3333CC"/>
              </a:buClr>
              <a:buFont typeface="Wingdings" panose="05000000000000000000" pitchFamily="2" charset="2"/>
              <a:buChar char="u"/>
            </a:pP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檢視所用成績表 </a:t>
            </a:r>
            <a:r>
              <a:rPr lang="en-US" altLang="zh-TW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P </a:t>
            </a:r>
            <a:r>
              <a:rPr lang="zh-TW" altLang="en-US" sz="3000" b="1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範本是否已支援評核組別功能</a:t>
            </a:r>
          </a:p>
          <a:p>
            <a:pPr eaLnBrk="1" hangingPunct="1">
              <a:buClr>
                <a:srgbClr val="3333CC"/>
              </a:buClr>
              <a:buFont typeface="Wingdings" panose="05000000000000000000" pitchFamily="2" charset="2"/>
              <a:buChar char="u"/>
            </a:pPr>
            <a:endParaRPr lang="zh-TW" altLang="en-US" sz="30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eaLnBrk="1" hangingPunct="1"/>
            <a:endParaRPr lang="zh-HK" altLang="en-US" sz="3000" dirty="0">
              <a:solidFill>
                <a:srgbClr val="3333CC"/>
              </a:solidFill>
              <a:ea typeface="新細明體" panose="02020500000000000000" pitchFamily="18" charset="-120"/>
            </a:endParaRPr>
          </a:p>
        </p:txBody>
      </p:sp>
      <p:pic>
        <p:nvPicPr>
          <p:cNvPr id="5530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191001"/>
            <a:ext cx="72961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DAA0595-B0C3-4296-A969-645D56EB8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另儲新 </a:t>
            </a:r>
            <a:r>
              <a:rPr lang="en-US" altLang="zh-TW" sz="32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Report Card P 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的 </a:t>
            </a:r>
            <a:r>
              <a:rPr lang="en-US" altLang="zh-TW" sz="32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subreport</a:t>
            </a:r>
            <a:endParaRPr lang="zh-HK" altLang="en-US" sz="3200" dirty="0">
              <a:solidFill>
                <a:srgbClr val="3333CC"/>
              </a:solidFill>
              <a:latin typeface="Times New Roman" panose="02020603050405020304" pitchFamily="18" charset="0"/>
              <a:ea typeface="新細明體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9" y="3662364"/>
            <a:ext cx="75723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8" y="1308101"/>
            <a:ext cx="76581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C88E269-6F0D-495F-85A2-922CC779D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插入</a:t>
            </a:r>
            <a:r>
              <a:rPr lang="en-US" altLang="zh-TW" sz="32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Subreport</a:t>
            </a:r>
            <a:r>
              <a:rPr lang="en-US" altLang="zh-TW" sz="3200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r>
              <a:rPr lang="zh-TW" altLang="en-US" sz="3200" dirty="0">
                <a:solidFill>
                  <a:srgbClr val="3333CC"/>
                </a:solidFill>
                <a:ea typeface="新細明體" pitchFamily="18" charset="-120"/>
              </a:rPr>
              <a:t>及 </a:t>
            </a:r>
            <a:r>
              <a:rPr lang="en-US" altLang="zh-TW" sz="32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Subreport</a:t>
            </a:r>
            <a:r>
              <a:rPr lang="en-US" altLang="zh-TW" sz="32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 Links</a:t>
            </a:r>
            <a:endParaRPr lang="zh-HK" altLang="en-US" sz="3200" dirty="0">
              <a:solidFill>
                <a:srgbClr val="3333CC"/>
              </a:solidFill>
              <a:latin typeface="Times New Roman" panose="02020603050405020304" pitchFamily="18" charset="0"/>
              <a:ea typeface="新細明體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5734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284288"/>
            <a:ext cx="48958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3113089"/>
            <a:ext cx="474345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6BF3795-355D-4049-B611-860E1C88B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152650"/>
            <a:ext cx="9144000" cy="1600200"/>
          </a:xfrm>
        </p:spPr>
        <p:txBody>
          <a:bodyPr/>
          <a:lstStyle/>
          <a:p>
            <a:pPr algn="ctr" eaLnBrk="1" hangingPunct="1"/>
            <a:r>
              <a:rPr lang="zh-TW" altLang="en-US" sz="9600" b="0">
                <a:solidFill>
                  <a:schemeClr val="folHlink"/>
                </a:solidFill>
                <a:effectLst/>
                <a:ea typeface="標楷體" panose="03000509000000000000" pitchFamily="65" charset="-120"/>
              </a:rPr>
              <a:t>完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gray">
          <a:xfrm>
            <a:off x="1524000" y="2291489"/>
            <a:ext cx="91440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連結資料表</a:t>
            </a:r>
            <a:endParaRPr kumimoji="1" lang="en-US" altLang="zh-TW" sz="80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或檢視表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BC3E910-B23E-4440-A405-14D304386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3051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76974" y="181770"/>
            <a:ext cx="6802438" cy="762000"/>
          </a:xfrm>
        </p:spPr>
        <p:txBody>
          <a:bodyPr/>
          <a:lstStyle/>
          <a:p>
            <a:r>
              <a:rPr lang="zh-HK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連結資料表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或檢視表</a:t>
            </a:r>
            <a:endParaRPr lang="zh-HK" altLang="en-US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230804" y="1164035"/>
            <a:ext cx="7364918" cy="4889500"/>
          </a:xfrm>
        </p:spPr>
        <p:txBody>
          <a:bodyPr/>
          <a:lstStyle/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Crystal Reports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可以讓用戶在連結資料表或檢視表時，指定要使用的聯結與連結類型。           可選擇聯結類型為：</a:t>
            </a:r>
            <a:endParaRPr lang="en-US" altLang="zh-TW" sz="2800" b="1" dirty="0">
              <a:solidFill>
                <a:srgbClr val="3333CC"/>
              </a:solidFill>
              <a:ea typeface="新細明體" pitchFamily="18" charset="-120"/>
            </a:endParaRP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600" b="1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	Inner join (</a:t>
            </a:r>
            <a:r>
              <a:rPr lang="zh-HK" altLang="en-US" sz="2600" b="1" dirty="0">
                <a:solidFill>
                  <a:srgbClr val="3333CC"/>
                </a:solidFill>
                <a:ea typeface="新細明體" pitchFamily="18" charset="-120"/>
              </a:rPr>
              <a:t>內部聯結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) 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	</a:t>
            </a:r>
            <a:r>
              <a:rPr lang="en-US" altLang="zh-TW" sz="2600" b="1" dirty="0">
                <a:solidFill>
                  <a:srgbClr val="00B050"/>
                </a:solidFill>
                <a:ea typeface="新細明體" pitchFamily="18" charset="-120"/>
              </a:rPr>
              <a:t>Left Outer join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 (</a:t>
            </a:r>
            <a:r>
              <a:rPr lang="zh-HK" altLang="en-US" sz="2600" b="1" dirty="0">
                <a:solidFill>
                  <a:srgbClr val="00B050"/>
                </a:solidFill>
                <a:ea typeface="新細明體" pitchFamily="18" charset="-120"/>
              </a:rPr>
              <a:t>左外部聯結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) </a:t>
            </a:r>
            <a:r>
              <a:rPr lang="zh-TW" altLang="en-US" sz="2600" b="1" dirty="0">
                <a:solidFill>
                  <a:srgbClr val="3333CC"/>
                </a:solidFill>
                <a:ea typeface="新細明體" pitchFamily="18" charset="-120"/>
              </a:rPr>
              <a:t>                  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&lt;</a:t>
            </a:r>
            <a:r>
              <a:rPr lang="en-US" altLang="zh-TW" sz="2600" b="1" dirty="0" err="1">
                <a:solidFill>
                  <a:srgbClr val="00B0F0"/>
                </a:solidFill>
                <a:ea typeface="新細明體" pitchFamily="18" charset="-120"/>
              </a:rPr>
              <a:t>CloudSAMS</a:t>
            </a:r>
            <a:r>
              <a:rPr lang="zh-TW" altLang="en-US" sz="2600" b="1" dirty="0">
                <a:solidFill>
                  <a:srgbClr val="00B0F0"/>
                </a:solidFill>
                <a:ea typeface="新細明體" pitchFamily="18" charset="-120"/>
              </a:rPr>
              <a:t>範本比較常用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&gt;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	Right Outer (</a:t>
            </a:r>
            <a:r>
              <a:rPr lang="zh-HK" altLang="en-US" sz="2600" b="1" dirty="0">
                <a:solidFill>
                  <a:srgbClr val="3333CC"/>
                </a:solidFill>
                <a:ea typeface="新細明體" pitchFamily="18" charset="-120"/>
              </a:rPr>
              <a:t>右外部聯結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)</a:t>
            </a:r>
            <a:r>
              <a:rPr lang="zh-TW" altLang="en-US" sz="2600" b="1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endParaRPr lang="en-US" altLang="zh-TW" sz="2600" b="1" dirty="0">
              <a:solidFill>
                <a:srgbClr val="3333CC"/>
              </a:solidFill>
              <a:ea typeface="新細明體" pitchFamily="18" charset="-120"/>
            </a:endParaRP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	Full Outer join (</a:t>
            </a:r>
            <a:r>
              <a:rPr lang="zh-TW" altLang="en-US" sz="2600" b="1" dirty="0">
                <a:solidFill>
                  <a:srgbClr val="3333CC"/>
                </a:solidFill>
                <a:ea typeface="新細明體" pitchFamily="18" charset="-120"/>
              </a:rPr>
              <a:t>完整的外部聯結</a:t>
            </a:r>
            <a:r>
              <a:rPr lang="en-US" altLang="zh-TW" sz="2600" b="1" dirty="0">
                <a:solidFill>
                  <a:srgbClr val="3333CC"/>
                </a:solidFill>
                <a:ea typeface="新細明體" pitchFamily="18" charset="-120"/>
              </a:rPr>
              <a:t>)</a:t>
            </a:r>
          </a:p>
          <a:p>
            <a:pPr lvl="1">
              <a:lnSpc>
                <a:spcPts val="800"/>
              </a:lnSpc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endParaRPr lang="en-US" altLang="zh-TW" sz="2600" b="1" dirty="0">
              <a:solidFill>
                <a:srgbClr val="3333CC"/>
              </a:solidFill>
              <a:ea typeface="新細明體" pitchFamily="18" charset="-120"/>
            </a:endParaRPr>
          </a:p>
          <a:p>
            <a:pPr marL="400050" lvl="1" indent="0">
              <a:buClr>
                <a:srgbClr val="FFCF01"/>
              </a:buClr>
              <a:buNone/>
            </a:pP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而連結類型</a:t>
            </a:r>
            <a:r>
              <a:rPr lang="zh-TW" altLang="en-US" sz="2400" b="1" dirty="0">
                <a:solidFill>
                  <a:srgbClr val="3333CC"/>
                </a:solidFill>
                <a:ea typeface="新細明體" pitchFamily="18" charset="-120"/>
              </a:rPr>
              <a:t>，</a:t>
            </a:r>
            <a:r>
              <a:rPr lang="en-US" altLang="zh-TW" sz="2800" b="1" dirty="0" err="1">
                <a:solidFill>
                  <a:srgbClr val="3333CC"/>
                </a:solidFill>
                <a:ea typeface="新細明體" pitchFamily="18" charset="-120"/>
              </a:rPr>
              <a:t>CloudSAMS</a:t>
            </a:r>
            <a:r>
              <a:rPr lang="zh-HK" altLang="en-US" sz="2800" b="1" dirty="0">
                <a:solidFill>
                  <a:srgbClr val="3333CC"/>
                </a:solidFill>
                <a:ea typeface="新細明體" pitchFamily="18" charset="-120"/>
              </a:rPr>
              <a:t>範本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一般都選用   「等於 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</a:t>
            </a:r>
            <a:r>
              <a:rPr lang="en-US" altLang="zh-TW" sz="2800" b="1" dirty="0">
                <a:solidFill>
                  <a:srgbClr val="00B050"/>
                </a:solidFill>
                <a:ea typeface="新細明體" pitchFamily="18" charset="-120"/>
              </a:rPr>
              <a:t>=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連結」，其他連結類型如下：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[&gt;]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[&gt;=]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、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[&lt;]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[&lt;=]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b="1" dirty="0">
                <a:solidFill>
                  <a:srgbClr val="3333CC"/>
                </a:solidFill>
                <a:ea typeface="新細明體" pitchFamily="18" charset="-120"/>
              </a:rPr>
              <a:t>[!=] </a:t>
            </a:r>
            <a:r>
              <a:rPr lang="zh-TW" altLang="en-US" sz="2800" b="1" dirty="0">
                <a:solidFill>
                  <a:srgbClr val="3333CC"/>
                </a:solidFill>
                <a:ea typeface="新細明體" pitchFamily="18" charset="-120"/>
              </a:rPr>
              <a:t>連結</a:t>
            </a:r>
          </a:p>
          <a:p>
            <a:pPr marL="400050" lvl="1" indent="0">
              <a:buClr>
                <a:srgbClr val="FFCF01"/>
              </a:buClr>
              <a:buNone/>
            </a:pPr>
            <a:endParaRPr lang="en-US" altLang="zh-TW" sz="2600" dirty="0">
              <a:solidFill>
                <a:srgbClr val="3333CC"/>
              </a:solidFill>
              <a:ea typeface="新細明體" pitchFamily="18" charset="-120"/>
            </a:endParaRPr>
          </a:p>
          <a:p>
            <a:pPr marL="0" indent="0">
              <a:buClr>
                <a:srgbClr val="FFCF01"/>
              </a:buClr>
              <a:buNone/>
            </a:pPr>
            <a:endParaRPr lang="en-US" altLang="zh-TW" sz="2800" dirty="0">
              <a:solidFill>
                <a:srgbClr val="3333CC"/>
              </a:solidFill>
              <a:ea typeface="新細明體" pitchFamily="18" charset="-120"/>
            </a:endParaRPr>
          </a:p>
          <a:p>
            <a:endParaRPr lang="zh-HK" alt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EC2A363-3EA5-48E8-AE57-641DA343B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9997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oup 31"/>
          <p:cNvGraphicFramePr>
            <a:graphicFrameLocks noGrp="1"/>
          </p:cNvGraphicFramePr>
          <p:nvPr>
            <p:extLst/>
          </p:nvPr>
        </p:nvGraphicFramePr>
        <p:xfrm>
          <a:off x="5393102" y="2072299"/>
          <a:ext cx="2127251" cy="1670049"/>
        </p:xfrm>
        <a:graphic>
          <a:graphicData uri="http://schemas.openxmlformats.org/drawingml/2006/table">
            <a:tbl>
              <a:tblPr/>
              <a:tblGrid>
                <a:gridCol w="673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096128" y="4618649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/>
          </p:nvPr>
        </p:nvGraphicFramePr>
        <p:xfrm>
          <a:off x="6439878" y="5048861"/>
          <a:ext cx="3706813" cy="1266826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Line 25"/>
          <p:cNvSpPr>
            <a:spLocks noChangeShapeType="1"/>
          </p:cNvSpPr>
          <p:nvPr/>
        </p:nvSpPr>
        <p:spPr bwMode="auto">
          <a:xfrm flipV="1">
            <a:off x="4329721" y="2642211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8" name="Line 26"/>
          <p:cNvSpPr>
            <a:spLocks noChangeShapeType="1"/>
          </p:cNvSpPr>
          <p:nvPr/>
        </p:nvSpPr>
        <p:spPr bwMode="auto">
          <a:xfrm flipV="1">
            <a:off x="4334484" y="3077186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9" name="Picture 27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312" y="3291499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8"/>
          <p:cNvSpPr>
            <a:spLocks noGrp="1" noChangeArrowheads="1"/>
          </p:cNvSpPr>
          <p:nvPr>
            <p:ph type="title"/>
          </p:nvPr>
        </p:nvSpPr>
        <p:spPr>
          <a:xfrm>
            <a:off x="2058607" y="210161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Inner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1656495" y="1169011"/>
            <a:ext cx="3260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TB_ASR_RPTPSTUDENT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110654" y="1169012"/>
            <a:ext cx="29812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VW_ASR_RPTPPHOTO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14" name="Group 53"/>
          <p:cNvGraphicFramePr>
            <a:graphicFrameLocks noGrp="1"/>
          </p:cNvGraphicFramePr>
          <p:nvPr>
            <p:extLst/>
          </p:nvPr>
        </p:nvGraphicFramePr>
        <p:xfrm>
          <a:off x="2248020" y="2067537"/>
          <a:ext cx="2058987" cy="2673349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5" name="Picture 83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199" y="2386624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4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37" y="2848587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5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628" y="5440974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6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153" y="5893412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88"/>
          <p:cNvSpPr>
            <a:spLocks noChangeArrowheads="1"/>
          </p:cNvSpPr>
          <p:nvPr/>
        </p:nvSpPr>
        <p:spPr bwMode="auto">
          <a:xfrm rot="10800000" flipH="1">
            <a:off x="7631968" y="3170849"/>
            <a:ext cx="1260475" cy="1260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D0FE28E-96A9-4202-A39D-B92520060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7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132"/>
          <p:cNvGraphicFramePr>
            <a:graphicFrameLocks noGrp="1"/>
          </p:cNvGraphicFramePr>
          <p:nvPr>
            <p:extLst/>
          </p:nvPr>
        </p:nvGraphicFramePr>
        <p:xfrm>
          <a:off x="5551357" y="2037130"/>
          <a:ext cx="2006120" cy="1670049"/>
        </p:xfrm>
        <a:graphic>
          <a:graphicData uri="http://schemas.openxmlformats.org/drawingml/2006/table">
            <a:tbl>
              <a:tblPr/>
              <a:tblGrid>
                <a:gridCol w="553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5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Line 37"/>
          <p:cNvSpPr>
            <a:spLocks noChangeShapeType="1"/>
          </p:cNvSpPr>
          <p:nvPr/>
        </p:nvSpPr>
        <p:spPr bwMode="auto">
          <a:xfrm>
            <a:off x="2806090" y="6471017"/>
            <a:ext cx="95091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6" name="Line 38"/>
          <p:cNvSpPr>
            <a:spLocks noChangeShapeType="1"/>
          </p:cNvSpPr>
          <p:nvPr/>
        </p:nvSpPr>
        <p:spPr bwMode="auto">
          <a:xfrm>
            <a:off x="2806090" y="6015405"/>
            <a:ext cx="0" cy="455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7" name="Line 39"/>
          <p:cNvSpPr>
            <a:spLocks noChangeShapeType="1"/>
          </p:cNvSpPr>
          <p:nvPr/>
        </p:nvSpPr>
        <p:spPr bwMode="auto">
          <a:xfrm>
            <a:off x="6081102" y="5064492"/>
            <a:ext cx="0" cy="455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>
            <a:off x="3757003" y="6471017"/>
            <a:ext cx="12668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9" name="Line 42"/>
          <p:cNvSpPr>
            <a:spLocks noChangeShapeType="1"/>
          </p:cNvSpPr>
          <p:nvPr/>
        </p:nvSpPr>
        <p:spPr bwMode="auto">
          <a:xfrm>
            <a:off x="5023828" y="6471017"/>
            <a:ext cx="11906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0" name="Text Box 104"/>
          <p:cNvSpPr txBox="1">
            <a:spLocks noChangeArrowheads="1"/>
          </p:cNvSpPr>
          <p:nvPr/>
        </p:nvSpPr>
        <p:spPr bwMode="auto">
          <a:xfrm>
            <a:off x="8140741" y="3338086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11" name="Group 214"/>
          <p:cNvGraphicFramePr>
            <a:graphicFrameLocks noGrp="1"/>
          </p:cNvGraphicFramePr>
          <p:nvPr>
            <p:extLst/>
          </p:nvPr>
        </p:nvGraphicFramePr>
        <p:xfrm>
          <a:off x="6502280" y="3769883"/>
          <a:ext cx="3550258" cy="266224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2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Line 127"/>
          <p:cNvSpPr>
            <a:spLocks noChangeShapeType="1"/>
          </p:cNvSpPr>
          <p:nvPr/>
        </p:nvSpPr>
        <p:spPr bwMode="auto">
          <a:xfrm flipV="1">
            <a:off x="4487982" y="2607042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13" name="Line 128"/>
          <p:cNvSpPr>
            <a:spLocks noChangeShapeType="1"/>
          </p:cNvSpPr>
          <p:nvPr/>
        </p:nvSpPr>
        <p:spPr bwMode="auto">
          <a:xfrm flipV="1">
            <a:off x="4492745" y="3042017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14" name="Picture 129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267" y="3256330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30"/>
          <p:cNvSpPr txBox="1">
            <a:spLocks noChangeArrowheads="1"/>
          </p:cNvSpPr>
          <p:nvPr/>
        </p:nvSpPr>
        <p:spPr bwMode="auto">
          <a:xfrm>
            <a:off x="1700461" y="1148130"/>
            <a:ext cx="33162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TB_ASR_RPTPSTUDENT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6" name="Text Box 131"/>
          <p:cNvSpPr txBox="1">
            <a:spLocks noChangeArrowheads="1"/>
          </p:cNvSpPr>
          <p:nvPr/>
        </p:nvSpPr>
        <p:spPr bwMode="auto">
          <a:xfrm>
            <a:off x="5066690" y="1151427"/>
            <a:ext cx="29597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VW_ASR_RPTPPHOTO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18" name="Group 154"/>
          <p:cNvGraphicFramePr>
            <a:graphicFrameLocks noGrp="1"/>
          </p:cNvGraphicFramePr>
          <p:nvPr>
            <p:extLst/>
          </p:nvPr>
        </p:nvGraphicFramePr>
        <p:xfrm>
          <a:off x="2309569" y="2032368"/>
          <a:ext cx="2108075" cy="2673349"/>
        </p:xfrm>
        <a:graphic>
          <a:graphicData uri="http://schemas.openxmlformats.org/drawingml/2006/table">
            <a:tbl>
              <a:tblPr/>
              <a:tblGrid>
                <a:gridCol w="607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0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9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9" name="Picture 184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154" y="2351455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85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692" y="2813418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86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265" y="4137393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87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265" y="5551855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1"/>
          <p:cNvSpPr>
            <a:spLocks noGrp="1" noChangeArrowheads="1"/>
          </p:cNvSpPr>
          <p:nvPr>
            <p:ph type="title"/>
          </p:nvPr>
        </p:nvSpPr>
        <p:spPr>
          <a:xfrm>
            <a:off x="2066357" y="174992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Left Outer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4" name="AutoShape 222"/>
          <p:cNvSpPr>
            <a:spLocks noChangeArrowheads="1"/>
          </p:cNvSpPr>
          <p:nvPr/>
        </p:nvSpPr>
        <p:spPr bwMode="auto">
          <a:xfrm rot="10800000" flipH="1">
            <a:off x="7614992" y="2045128"/>
            <a:ext cx="1260475" cy="1212789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CC50E6E-A762-4FC2-AA04-544C32A9E9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5186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50"/>
          <p:cNvGraphicFramePr>
            <a:graphicFrameLocks noGrp="1"/>
          </p:cNvGraphicFramePr>
          <p:nvPr>
            <p:extLst/>
          </p:nvPr>
        </p:nvGraphicFramePr>
        <p:xfrm>
          <a:off x="5472231" y="2063507"/>
          <a:ext cx="1951404" cy="1670049"/>
        </p:xfrm>
        <a:graphic>
          <a:graphicData uri="http://schemas.openxmlformats.org/drawingml/2006/table">
            <a:tbl>
              <a:tblPr/>
              <a:tblGrid>
                <a:gridCol w="617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0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2797298" y="6497394"/>
            <a:ext cx="95091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797298" y="6041782"/>
            <a:ext cx="0" cy="455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6359648" y="5611569"/>
            <a:ext cx="0" cy="455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748211" y="6497394"/>
            <a:ext cx="12668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929311" y="6497394"/>
            <a:ext cx="11906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120185" y="4152657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11" name="Group 107"/>
          <p:cNvGraphicFramePr>
            <a:graphicFrameLocks noGrp="1"/>
          </p:cNvGraphicFramePr>
          <p:nvPr>
            <p:extLst/>
          </p:nvPr>
        </p:nvGraphicFramePr>
        <p:xfrm>
          <a:off x="6470773" y="4609856"/>
          <a:ext cx="3706812" cy="1731964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Line 45"/>
          <p:cNvSpPr>
            <a:spLocks noChangeShapeType="1"/>
          </p:cNvSpPr>
          <p:nvPr/>
        </p:nvSpPr>
        <p:spPr bwMode="auto">
          <a:xfrm flipV="1">
            <a:off x="4391269" y="2633419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13" name="Line 46"/>
          <p:cNvSpPr>
            <a:spLocks noChangeShapeType="1"/>
          </p:cNvSpPr>
          <p:nvPr/>
        </p:nvSpPr>
        <p:spPr bwMode="auto">
          <a:xfrm flipV="1">
            <a:off x="4396032" y="3068394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14" name="Picture 47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345" y="3282707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8"/>
          <p:cNvSpPr txBox="1">
            <a:spLocks noChangeArrowheads="1"/>
          </p:cNvSpPr>
          <p:nvPr/>
        </p:nvSpPr>
        <p:spPr bwMode="auto">
          <a:xfrm>
            <a:off x="1744421" y="1156923"/>
            <a:ext cx="3217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TB_ASR_RPTPSTUDENT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6" name="Text Box 49"/>
          <p:cNvSpPr txBox="1">
            <a:spLocks noChangeArrowheads="1"/>
          </p:cNvSpPr>
          <p:nvPr/>
        </p:nvSpPr>
        <p:spPr bwMode="auto">
          <a:xfrm>
            <a:off x="5057898" y="1160220"/>
            <a:ext cx="29548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VW_ASR_RPTPPHOTO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18" name="Group 72"/>
          <p:cNvGraphicFramePr>
            <a:graphicFrameLocks noGrp="1"/>
          </p:cNvGraphicFramePr>
          <p:nvPr>
            <p:extLst/>
          </p:nvPr>
        </p:nvGraphicFramePr>
        <p:xfrm>
          <a:off x="2291985" y="2058745"/>
          <a:ext cx="2058987" cy="2673349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9" name="Picture 102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232" y="2377832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3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770" y="2839795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4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3048" y="5001970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5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573" y="5455995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106"/>
          <p:cNvSpPr>
            <a:spLocks noGrp="1" noChangeArrowheads="1"/>
          </p:cNvSpPr>
          <p:nvPr>
            <p:ph type="title"/>
          </p:nvPr>
        </p:nvSpPr>
        <p:spPr>
          <a:xfrm>
            <a:off x="2066618" y="201369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Right Outer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24" name="Picture 108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448" y="5900495"/>
            <a:ext cx="36671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09"/>
          <p:cNvSpPr txBox="1">
            <a:spLocks noChangeArrowheads="1"/>
          </p:cNvSpPr>
          <p:nvPr/>
        </p:nvSpPr>
        <p:spPr bwMode="auto">
          <a:xfrm>
            <a:off x="1806698" y="4943231"/>
            <a:ext cx="4051300" cy="156966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just">
              <a:buClr>
                <a:srgbClr val="FFFFFF"/>
              </a:buClr>
            </a:pP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只要把兩個資料表的位置交換，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Left Outer Join </a:t>
            </a: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與 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Right Outer Join </a:t>
            </a: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所得出來的結果是相同的</a:t>
            </a:r>
            <a:endParaRPr kumimoji="1" lang="zh-TW" altLang="en-US" sz="240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26" name="AutoShape 110"/>
          <p:cNvSpPr>
            <a:spLocks noChangeArrowheads="1"/>
          </p:cNvSpPr>
          <p:nvPr/>
        </p:nvSpPr>
        <p:spPr bwMode="auto">
          <a:xfrm rot="10800000" flipH="1">
            <a:off x="7567736" y="2622307"/>
            <a:ext cx="1260475" cy="1260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BF2E516-CCDE-45D7-BFF2-0D41A75D2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004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FF9752504B84386174481646F5B54" ma:contentTypeVersion="11" ma:contentTypeDescription="Create a new document." ma:contentTypeScope="" ma:versionID="97e1d518c4b2c2d2bac7cf720b57b18a">
  <xsd:schema xmlns:xsd="http://www.w3.org/2001/XMLSchema" xmlns:xs="http://www.w3.org/2001/XMLSchema" xmlns:p="http://schemas.microsoft.com/office/2006/metadata/properties" xmlns:ns2="3d76310b-ceb6-4baf-8212-2fb1443a9293" xmlns:ns3="50deb2b0-382b-46e0-953e-fe373c01e01d" targetNamespace="http://schemas.microsoft.com/office/2006/metadata/properties" ma:root="true" ma:fieldsID="fba0e34cfbeb2e053bf5b036c7e5e041" ns2:_="" ns3:_="">
    <xsd:import namespace="3d76310b-ceb6-4baf-8212-2fb1443a9293"/>
    <xsd:import namespace="50deb2b0-382b-46e0-953e-fe373c01e0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6310b-ceb6-4baf-8212-2fb1443a92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ea62f16-d582-4834-8c6b-45a5dadf61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eb2b0-382b-46e0-953e-fe373c01e01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6672e77-3b84-461e-9b48-8db29cb37439}" ma:internalName="TaxCatchAll" ma:showField="CatchAllData" ma:web="50deb2b0-382b-46e0-953e-fe373c01e0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8F2A87-AB70-497C-A643-091E2E9F2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76310b-ceb6-4baf-8212-2fb1443a9293"/>
    <ds:schemaRef ds:uri="50deb2b0-382b-46e0-953e-fe373c01e0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724560-6108-47B1-90D7-9E08DC6FCE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47031</TotalTime>
  <Words>3899</Words>
  <Application>Microsoft Office PowerPoint</Application>
  <PresentationFormat>寬螢幕</PresentationFormat>
  <Paragraphs>652</Paragraphs>
  <Slides>44</Slides>
  <Notes>17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44</vt:i4>
      </vt:variant>
    </vt:vector>
  </HeadingPairs>
  <TitlesOfParts>
    <vt:vector size="58" baseType="lpstr">
      <vt:lpstr>微軟正黑體</vt:lpstr>
      <vt:lpstr>新細明體</vt:lpstr>
      <vt:lpstr>標楷體</vt:lpstr>
      <vt:lpstr>Arial</vt:lpstr>
      <vt:lpstr>Arial Black</vt:lpstr>
      <vt:lpstr>Arial Narrow</vt:lpstr>
      <vt:lpstr>Calibri</vt:lpstr>
      <vt:lpstr>Cooper Black</vt:lpstr>
      <vt:lpstr>Courier New</vt:lpstr>
      <vt:lpstr>Tahoma</vt:lpstr>
      <vt:lpstr>Times New Roman</vt:lpstr>
      <vt:lpstr>Trebuchet MS</vt:lpstr>
      <vt:lpstr>Wingdings</vt:lpstr>
      <vt:lpstr>佈景主題1</vt:lpstr>
      <vt:lpstr>PowerPoint 簡報</vt:lpstr>
      <vt:lpstr>下載工作坊教材</vt:lpstr>
      <vt:lpstr>下載工作坊教材</vt:lpstr>
      <vt:lpstr>PowerPoint 簡報</vt:lpstr>
      <vt:lpstr>PowerPoint 簡報</vt:lpstr>
      <vt:lpstr>連結資料表或檢視表</vt:lpstr>
      <vt:lpstr>聯結類型：Inner Join</vt:lpstr>
      <vt:lpstr>聯結類型：Left Outer Join</vt:lpstr>
      <vt:lpstr>聯結類型：Right Outer Join</vt:lpstr>
      <vt:lpstr>連結資料表或檢視表</vt:lpstr>
      <vt:lpstr>連結資料表或檢視表</vt:lpstr>
      <vt:lpstr>PowerPoint 簡報</vt:lpstr>
      <vt:lpstr>CloudSAMS 成績表</vt:lpstr>
      <vt:lpstr>列印成績表 P 流程</vt:lpstr>
      <vt:lpstr>成績表P資料的暫存檔</vt:lpstr>
      <vt:lpstr>成績表 P 考績編號  vs  CloudSAMS學期及考績編排</vt:lpstr>
      <vt:lpstr>「成績表P資料」輸出資料功能 </vt:lpstr>
      <vt:lpstr>成績表 P 資料輸出的檔案 (1-8) </vt:lpstr>
      <vt:lpstr>成績表 P 資料輸出的檔案 (9-14)</vt:lpstr>
      <vt:lpstr>「額外資料」欄位</vt:lpstr>
      <vt:lpstr>「成績表P資料」讀入資料功能 </vt:lpstr>
      <vt:lpstr>常見的欄位名稱</vt:lpstr>
      <vt:lpstr>常見的欄位名稱</vt:lpstr>
      <vt:lpstr>成績表 P 的課外活動、活動項目資料</vt:lpstr>
      <vt:lpstr>成績表 P 的課外活動、活動項目資料</vt:lpstr>
      <vt:lpstr>成績表 P 的操行紀錄</vt:lpstr>
      <vt:lpstr>成績表 P 的獎懲資料</vt:lpstr>
      <vt:lpstr>成績表 P 的獎懲資料</vt:lpstr>
      <vt:lpstr>成績表 P 的獎懲資料</vt:lpstr>
      <vt:lpstr>下載成績表 P 範本</vt:lpstr>
      <vt:lpstr>用Crystal Reports預覽成績表 P</vt:lpstr>
      <vt:lpstr>修改成績表 P 範本</vt:lpstr>
      <vt:lpstr>條件格式化 (Conditional Formatting)</vt:lpstr>
      <vt:lpstr>條件格式化 (Conditional Formatting)</vt:lpstr>
      <vt:lpstr>條件格式化 (Conditional Formatting)</vt:lpstr>
      <vt:lpstr>修改科目級名次方程式</vt:lpstr>
      <vt:lpstr>修改科目級名次方程式</vt:lpstr>
      <vt:lpstr>修改科目級名次方程式</vt:lpstr>
      <vt:lpstr>上載及列印成績表 P 範本</vt:lpstr>
      <vt:lpstr>練習(一) 編修成績表P須知    </vt:lpstr>
      <vt:lpstr>使成績表 P 支援評核組別 (自學部份)</vt:lpstr>
      <vt:lpstr>另儲新 Report Card P 的 subreport</vt:lpstr>
      <vt:lpstr>插入Subreport 及 Subreport Links</vt:lpstr>
      <vt:lpstr>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網上校管系統</dc:title>
  <cp:revision>601</cp:revision>
  <cp:lastPrinted>2024-09-05T06:08:10Z</cp:lastPrinted>
  <dcterms:created xsi:type="dcterms:W3CDTF">2018-05-11T03:19:46Z</dcterms:created>
  <dcterms:modified xsi:type="dcterms:W3CDTF">2024-10-15T03:31:31Z</dcterms:modified>
</cp:coreProperties>
</file>