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6"/>
  </p:notesMasterIdLst>
  <p:handoutMasterIdLst>
    <p:handoutMasterId r:id="rId27"/>
  </p:handoutMasterIdLst>
  <p:sldIdLst>
    <p:sldId id="302" r:id="rId2"/>
    <p:sldId id="303" r:id="rId3"/>
    <p:sldId id="418" r:id="rId4"/>
    <p:sldId id="438" r:id="rId5"/>
    <p:sldId id="425" r:id="rId6"/>
    <p:sldId id="442" r:id="rId7"/>
    <p:sldId id="272" r:id="rId8"/>
    <p:sldId id="429" r:id="rId9"/>
    <p:sldId id="430" r:id="rId10"/>
    <p:sldId id="431" r:id="rId11"/>
    <p:sldId id="432" r:id="rId12"/>
    <p:sldId id="386" r:id="rId13"/>
    <p:sldId id="433" r:id="rId14"/>
    <p:sldId id="439" r:id="rId15"/>
    <p:sldId id="441" r:id="rId16"/>
    <p:sldId id="434" r:id="rId17"/>
    <p:sldId id="398" r:id="rId18"/>
    <p:sldId id="382" r:id="rId19"/>
    <p:sldId id="267" r:id="rId20"/>
    <p:sldId id="377" r:id="rId21"/>
    <p:sldId id="378" r:id="rId22"/>
    <p:sldId id="436" r:id="rId23"/>
    <p:sldId id="437" r:id="rId24"/>
    <p:sldId id="353" r:id="rId25"/>
  </p:sldIdLst>
  <p:sldSz cx="9144000" cy="6858000" type="screen4x3"/>
  <p:notesSz cx="9929813" cy="679926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E6F5E3"/>
    <a:srgbClr val="CCCCFF"/>
    <a:srgbClr val="FFCCCC"/>
    <a:srgbClr val="FFFFCC"/>
    <a:srgbClr val="CCE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39" autoAdjust="0"/>
    <p:restoredTop sz="93103" autoAdjust="0"/>
  </p:normalViewPr>
  <p:slideViewPr>
    <p:cSldViewPr>
      <p:cViewPr varScale="1">
        <p:scale>
          <a:sx n="86" d="100"/>
          <a:sy n="86" d="100"/>
        </p:scale>
        <p:origin x="108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275" y="0"/>
            <a:ext cx="43005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21438"/>
            <a:ext cx="43005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275" y="6421438"/>
            <a:ext cx="43005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FontTx/>
              <a:buChar char="•"/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DAD3EDF-1297-4F50-859F-BF621975B7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10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5437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05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100" y="6457950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C0F6B97-849A-4677-940D-CFB6BA796C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80C67-A16C-4E02-B9ED-EFC3ED1B18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195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94A1C-7ACC-4613-B148-9F5B485017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023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8592E-C35D-4BD4-AE71-440AE8AA78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6175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36FCA-1BF9-4EAF-A090-AE4B19705B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221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HK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52A0A-11BC-467A-985F-854DC68E51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4334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1A9FC-6680-4BB0-A1C6-F8E476B9E7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2032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96C0A-084E-4532-A86C-2500200DC7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1325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33DF6-4E7C-4B02-B4FA-C3A4DD79FB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1603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CEAA-E2BE-4419-8B41-706ED7F979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816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EA06-2DF5-4EBA-98D2-793E2ADDD7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823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BD2F7-82DC-46DF-AA78-9EA73352FB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354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A1862-157D-46D7-8FC6-A1D4E49815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517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8DA76-9C50-4AE3-B80A-F81E47CC5D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368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D8ADF-279F-4A24-B3DF-EBC39E6A77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215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776B0-B8A6-449A-9D35-F7DDD7B5BD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617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A1CDD-4FC3-4AFF-8AE7-3F6446F492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46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44C6A-EFF7-4081-9B54-254C0C039B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981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32427758-7B9D-4A8F-9403-B08C51F3FC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  <p:sldLayoutId id="2147484410" r:id="rId12"/>
    <p:sldLayoutId id="2147484411" r:id="rId13"/>
    <p:sldLayoutId id="2147484412" r:id="rId14"/>
    <p:sldLayoutId id="2147484413" r:id="rId15"/>
    <p:sldLayoutId id="2147484414" r:id="rId16"/>
    <p:sldLayoutId id="2147484415" r:id="rId1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kumimoji="1"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kumimoji="1"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kumimoji="1"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dr.websams.edb.gov.h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CE4F282-0B74-45D1-9AC1-6D39201035A2}" type="slidenum">
              <a:rPr lang="en-US" altLang="zh-TW" smtClean="0">
                <a:latin typeface="Garamond" panose="02020404030301010803" pitchFamily="18" charset="0"/>
              </a:rPr>
              <a:pPr/>
              <a:t>1</a:t>
            </a:fld>
            <a:endParaRPr lang="en-US" altLang="zh-TW">
              <a:latin typeface="Garamond" panose="02020404030301010803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341438"/>
            <a:ext cx="7623175" cy="2447925"/>
          </a:xfrm>
        </p:spPr>
        <p:txBody>
          <a:bodyPr/>
          <a:lstStyle/>
          <a:p>
            <a:pPr eaLnBrk="1" hangingPunct="1"/>
            <a:r>
              <a:rPr lang="en-US" altLang="zh-TW"/>
              <a:t>SQL Application in WebSAMS</a:t>
            </a:r>
            <a:br>
              <a:rPr lang="en-US" altLang="zh-TW"/>
            </a:br>
            <a:br>
              <a:rPr lang="en-US" altLang="zh-TW"/>
            </a:br>
            <a:br>
              <a:rPr lang="en-US" altLang="zh-TW"/>
            </a:br>
            <a:r>
              <a:rPr lang="en-US" altLang="zh-TW" sz="2400"/>
              <a:t>Prerequisite:</a:t>
            </a:r>
            <a:r>
              <a:rPr lang="zh-TW" altLang="en-US" sz="2400"/>
              <a:t> </a:t>
            </a:r>
            <a:r>
              <a:rPr lang="en-US" altLang="zh-TW" sz="2400"/>
              <a:t>Completed </a:t>
            </a:r>
            <a:r>
              <a:rPr lang="en-US" altLang="zh-HK" sz="2400"/>
              <a:t>SQL II</a:t>
            </a:r>
            <a:r>
              <a:rPr lang="zh-TW" altLang="en-US" sz="2400"/>
              <a:t> </a:t>
            </a:r>
            <a:r>
              <a:rPr lang="en-US" altLang="zh-TW" sz="2400"/>
              <a:t>Workshop (</a:t>
            </a:r>
            <a:r>
              <a:rPr lang="zh-TW" altLang="zh-HK" sz="2400"/>
              <a:t>結構語言</a:t>
            </a:r>
            <a:r>
              <a:rPr lang="zh-TW" altLang="en-US" sz="2400"/>
              <a:t>初級</a:t>
            </a:r>
            <a:r>
              <a:rPr lang="en-US" altLang="zh-TW" sz="2400"/>
              <a:t>)</a:t>
            </a:r>
            <a:br>
              <a:rPr lang="zh-TW" altLang="zh-HK" sz="2400"/>
            </a:br>
            <a:endParaRPr lang="en-US" altLang="zh-TW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1331913" y="6494463"/>
            <a:ext cx="95091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331913" y="6038850"/>
            <a:ext cx="0" cy="4556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4894263" y="5608638"/>
            <a:ext cx="0" cy="4556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2282825" y="6494463"/>
            <a:ext cx="12668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463925" y="6494463"/>
            <a:ext cx="11906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0503" name="Text Box 7"/>
          <p:cNvSpPr txBox="1">
            <a:spLocks noChangeArrowheads="1"/>
          </p:cNvSpPr>
          <p:nvPr/>
        </p:nvSpPr>
        <p:spPr bwMode="auto">
          <a:xfrm>
            <a:off x="6618288" y="383222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3333CC"/>
                </a:solidFill>
                <a:latin typeface="Times New Roman" panose="02020603050405020304" pitchFamily="18" charset="0"/>
              </a:rPr>
              <a:t>結果</a:t>
            </a:r>
          </a:p>
        </p:txBody>
      </p:sp>
      <p:graphicFrame>
        <p:nvGraphicFramePr>
          <p:cNvPr id="490603" name="Group 107"/>
          <p:cNvGraphicFramePr>
            <a:graphicFrameLocks noGrp="1"/>
          </p:cNvGraphicFramePr>
          <p:nvPr/>
        </p:nvGraphicFramePr>
        <p:xfrm>
          <a:off x="4968875" y="4289425"/>
          <a:ext cx="3706812" cy="1731964"/>
        </p:xfrm>
        <a:graphic>
          <a:graphicData uri="http://schemas.openxmlformats.org/drawingml/2006/table">
            <a:tbl>
              <a:tblPr/>
              <a:tblGrid>
                <a:gridCol w="741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SUID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STUID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CHNAME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PHOTO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陳甲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李二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1101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19" name="Line 45"/>
          <p:cNvSpPr>
            <a:spLocks noChangeShapeType="1"/>
          </p:cNvSpPr>
          <p:nvPr/>
        </p:nvSpPr>
        <p:spPr bwMode="auto">
          <a:xfrm flipV="1">
            <a:off x="2679700" y="2630488"/>
            <a:ext cx="990600" cy="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6420" name="Line 46"/>
          <p:cNvSpPr>
            <a:spLocks noChangeShapeType="1"/>
          </p:cNvSpPr>
          <p:nvPr/>
        </p:nvSpPr>
        <p:spPr bwMode="auto">
          <a:xfrm flipV="1">
            <a:off x="2684463" y="3065463"/>
            <a:ext cx="990600" cy="989012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n-US"/>
          </a:p>
        </p:txBody>
      </p:sp>
      <p:pic>
        <p:nvPicPr>
          <p:cNvPr id="16421" name="Picture 47" descr="gi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3279775"/>
            <a:ext cx="3667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2" name="Text Box 48"/>
          <p:cNvSpPr txBox="1">
            <a:spLocks noChangeArrowheads="1"/>
          </p:cNvSpPr>
          <p:nvPr/>
        </p:nvSpPr>
        <p:spPr bwMode="auto">
          <a:xfrm>
            <a:off x="331788" y="1171575"/>
            <a:ext cx="256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000000"/>
                </a:solidFill>
                <a:latin typeface="Arial Narrow" panose="020B0606020202030204" pitchFamily="34" charset="0"/>
              </a:rPr>
              <a:t>TB_STU_STUDENT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3333CC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學生個人資料</a:t>
            </a:r>
            <a:r>
              <a:rPr lang="en-US" altLang="zh-TW" sz="2400">
                <a:solidFill>
                  <a:srgbClr val="3333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6423" name="Text Box 49"/>
          <p:cNvSpPr txBox="1">
            <a:spLocks noChangeArrowheads="1"/>
          </p:cNvSpPr>
          <p:nvPr/>
        </p:nvSpPr>
        <p:spPr bwMode="auto">
          <a:xfrm>
            <a:off x="3592513" y="1157288"/>
            <a:ext cx="2214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000000"/>
                </a:solidFill>
                <a:latin typeface="Arial Narrow" panose="020B0606020202030204" pitchFamily="34" charset="0"/>
              </a:rPr>
              <a:t>TB_STU_PHOTO</a:t>
            </a:r>
            <a:br>
              <a:rPr lang="en-US" altLang="zh-TW" sz="2400" b="1">
                <a:solidFill>
                  <a:srgbClr val="3333CC"/>
                </a:solidFill>
                <a:latin typeface="Arial Narrow" panose="020B0606020202030204" pitchFamily="34" charset="0"/>
              </a:rPr>
            </a:br>
            <a:r>
              <a:rPr lang="en-US" altLang="zh-TW" sz="2400">
                <a:solidFill>
                  <a:srgbClr val="3333CC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學生相片</a:t>
            </a:r>
            <a:r>
              <a:rPr lang="en-US" altLang="zh-TW" sz="2400">
                <a:solidFill>
                  <a:srgbClr val="3333CC"/>
                </a:solidFill>
                <a:latin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90546" name="Group 50"/>
          <p:cNvGraphicFramePr>
            <a:graphicFrameLocks noGrp="1"/>
          </p:cNvGraphicFramePr>
          <p:nvPr/>
        </p:nvGraphicFramePr>
        <p:xfrm>
          <a:off x="3778250" y="2060575"/>
          <a:ext cx="1835150" cy="1670049"/>
        </p:xfrm>
        <a:graphic>
          <a:graphicData uri="http://schemas.openxmlformats.org/drawingml/2006/table">
            <a:tbl>
              <a:tblPr/>
              <a:tblGrid>
                <a:gridCol w="58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SUID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STUID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PHOTO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1101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90568" name="Group 72"/>
          <p:cNvGraphicFramePr>
            <a:graphicFrameLocks noGrp="1"/>
          </p:cNvGraphicFramePr>
          <p:nvPr/>
        </p:nvGraphicFramePr>
        <p:xfrm>
          <a:off x="554038" y="2055813"/>
          <a:ext cx="2058987" cy="2673349"/>
        </p:xfrm>
        <a:graphic>
          <a:graphicData uri="http://schemas.openxmlformats.org/drawingml/2006/table">
            <a:tbl>
              <a:tblPr/>
              <a:tblGrid>
                <a:gridCol w="59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SUID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STUID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CHNAME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陳甲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陳乙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李一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李二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李三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476" name="Picture 102" descr="att_m_wd_pres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2374900"/>
            <a:ext cx="4238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7" name="Picture 103" descr="att_f_wd_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836863"/>
            <a:ext cx="4238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0600" name="Picture 104" descr="att_m_wd_pres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4681538"/>
            <a:ext cx="4238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0601" name="Picture 105" descr="att_f_wd_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5135563"/>
            <a:ext cx="4238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312" name="Rectangle 10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聯結類型：</a:t>
            </a:r>
            <a:r>
              <a:rPr lang="en-US" altLang="zh-TW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Right Outer Join</a:t>
            </a:r>
            <a:endParaRPr lang="en-GB" altLang="zh-TW" sz="32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90604" name="Picture 108" descr="gi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580063"/>
            <a:ext cx="3667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606" name="AutoShape 110"/>
          <p:cNvSpPr>
            <a:spLocks noChangeArrowheads="1"/>
          </p:cNvSpPr>
          <p:nvPr/>
        </p:nvSpPr>
        <p:spPr bwMode="auto">
          <a:xfrm rot="10800000" flipH="1">
            <a:off x="6156325" y="2566988"/>
            <a:ext cx="1079500" cy="9969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475 h 21600"/>
              <a:gd name="T20" fmla="*/ 1800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622" y="0"/>
                </a:moveTo>
                <a:lnTo>
                  <a:pt x="7644" y="6719"/>
                </a:lnTo>
                <a:lnTo>
                  <a:pt x="11235" y="6719"/>
                </a:lnTo>
                <a:lnTo>
                  <a:pt x="11235" y="13475"/>
                </a:lnTo>
                <a:lnTo>
                  <a:pt x="0" y="13475"/>
                </a:lnTo>
                <a:lnTo>
                  <a:pt x="0" y="21600"/>
                </a:lnTo>
                <a:lnTo>
                  <a:pt x="18009" y="21600"/>
                </a:lnTo>
                <a:lnTo>
                  <a:pt x="18009" y="6719"/>
                </a:lnTo>
                <a:lnTo>
                  <a:pt x="21600" y="6719"/>
                </a:lnTo>
                <a:lnTo>
                  <a:pt x="14622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D5D3E90-AA7C-41F0-9267-A6D45AB52390}" type="slidenum">
              <a:rPr lang="en-US" altLang="zh-TW" smtClean="0">
                <a:solidFill>
                  <a:srgbClr val="000000"/>
                </a:solidFill>
                <a:latin typeface="Garamond" panose="02020404030301010803" pitchFamily="18" charset="0"/>
              </a:rPr>
              <a:pPr/>
              <a:t>10</a:t>
            </a:fld>
            <a:endParaRPr lang="en-US" altLang="zh-TW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9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9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9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9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9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230" name="Group 142"/>
          <p:cNvGraphicFramePr>
            <a:graphicFrameLocks noGrp="1"/>
          </p:cNvGraphicFramePr>
          <p:nvPr/>
        </p:nvGraphicFramePr>
        <p:xfrm>
          <a:off x="3086100" y="2459038"/>
          <a:ext cx="1835150" cy="1198562"/>
        </p:xfrm>
        <a:graphic>
          <a:graphicData uri="http://schemas.openxmlformats.org/drawingml/2006/table">
            <a:tbl>
              <a:tblPr/>
              <a:tblGrid>
                <a:gridCol w="58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SUID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STUID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PHOTO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73241" name="Group 153"/>
          <p:cNvGraphicFramePr>
            <a:graphicFrameLocks noGrp="1"/>
          </p:cNvGraphicFramePr>
          <p:nvPr/>
        </p:nvGraphicFramePr>
        <p:xfrm>
          <a:off x="1290638" y="4879975"/>
          <a:ext cx="6156325" cy="1223964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SUID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STUID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CHNAME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PHOTO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SUBJCODE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SYSSCORE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陳甲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080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陳乙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080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76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73231" name="Group 143"/>
          <p:cNvGraphicFramePr>
            <a:graphicFrameLocks noGrp="1"/>
          </p:cNvGraphicFramePr>
          <p:nvPr/>
        </p:nvGraphicFramePr>
        <p:xfrm>
          <a:off x="306388" y="1882775"/>
          <a:ext cx="2216150" cy="1771650"/>
        </p:xfrm>
        <a:graphic>
          <a:graphicData uri="http://schemas.openxmlformats.org/drawingml/2006/table">
            <a:tbl>
              <a:tblPr/>
              <a:tblGrid>
                <a:gridCol w="639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SUID</a:t>
                      </a:r>
                    </a:p>
                  </a:txBody>
                  <a:tcPr marL="18000" marR="18000" marT="18015" marB="180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STUID</a:t>
                      </a:r>
                    </a:p>
                  </a:txBody>
                  <a:tcPr marL="18000" marR="18000" marT="18015" marB="180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CHNAME</a:t>
                      </a:r>
                    </a:p>
                  </a:txBody>
                  <a:tcPr marL="18000" marR="18000" marT="18015" marB="180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7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15" marB="180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1001</a:t>
                      </a:r>
                    </a:p>
                  </a:txBody>
                  <a:tcPr marL="18000" marR="18000" marT="18015" marB="180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陳甲</a:t>
                      </a:r>
                    </a:p>
                  </a:txBody>
                  <a:tcPr marL="18000" marR="18000" marT="18015" marB="180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15" marB="180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1002</a:t>
                      </a:r>
                    </a:p>
                  </a:txBody>
                  <a:tcPr marL="18000" marR="18000" marT="18015" marB="180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陳乙</a:t>
                      </a:r>
                    </a:p>
                  </a:txBody>
                  <a:tcPr marL="18000" marR="18000" marT="18015" marB="180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76" name="Text Box 56"/>
          <p:cNvSpPr txBox="1">
            <a:spLocks noChangeArrowheads="1"/>
          </p:cNvSpPr>
          <p:nvPr/>
        </p:nvSpPr>
        <p:spPr bwMode="auto">
          <a:xfrm>
            <a:off x="125413" y="995363"/>
            <a:ext cx="3509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000000"/>
                </a:solidFill>
                <a:latin typeface="Arial Narrow" panose="020B0606020202030204" pitchFamily="34" charset="0"/>
              </a:rPr>
              <a:t>VW_STU_LATESTSTUDENT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3333CC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學生個人資料</a:t>
            </a:r>
            <a:r>
              <a:rPr lang="en-US" altLang="zh-TW" sz="2400">
                <a:solidFill>
                  <a:srgbClr val="3333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7477" name="Text Box 57"/>
          <p:cNvSpPr txBox="1">
            <a:spLocks noChangeArrowheads="1"/>
          </p:cNvSpPr>
          <p:nvPr/>
        </p:nvSpPr>
        <p:spPr bwMode="auto">
          <a:xfrm>
            <a:off x="2838450" y="1636713"/>
            <a:ext cx="2214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000000"/>
                </a:solidFill>
                <a:latin typeface="Arial Narrow" panose="020B0606020202030204" pitchFamily="34" charset="0"/>
              </a:rPr>
              <a:t>TB_STU_PHOTO</a:t>
            </a:r>
            <a:br>
              <a:rPr lang="en-US" altLang="zh-TW" sz="2400" b="1">
                <a:solidFill>
                  <a:srgbClr val="3333CC"/>
                </a:solidFill>
                <a:latin typeface="Arial Narrow" panose="020B0606020202030204" pitchFamily="34" charset="0"/>
              </a:rPr>
            </a:br>
            <a:r>
              <a:rPr lang="en-US" altLang="zh-TW" sz="2400">
                <a:solidFill>
                  <a:srgbClr val="3333CC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學生相片</a:t>
            </a:r>
            <a:r>
              <a:rPr lang="en-US" altLang="zh-TW" sz="2400">
                <a:solidFill>
                  <a:srgbClr val="3333CC"/>
                </a:solidFill>
                <a:latin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73227" name="Group 139"/>
          <p:cNvGraphicFramePr>
            <a:graphicFrameLocks noGrp="1"/>
          </p:cNvGraphicFramePr>
          <p:nvPr>
            <p:ph idx="1"/>
          </p:nvPr>
        </p:nvGraphicFramePr>
        <p:xfrm>
          <a:off x="5345113" y="2003425"/>
          <a:ext cx="3592511" cy="1573213"/>
        </p:xfrm>
        <a:graphic>
          <a:graphicData uri="http://schemas.openxmlformats.org/drawingml/2006/table">
            <a:tbl>
              <a:tblPr/>
              <a:tblGrid>
                <a:gridCol w="68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9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SUID</a:t>
                      </a:r>
                    </a:p>
                  </a:txBody>
                  <a:tcPr marL="18000" marR="18000" marT="18009" marB="180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STUID</a:t>
                      </a:r>
                    </a:p>
                  </a:txBody>
                  <a:tcPr marL="18000" marR="18000" marT="18009" marB="18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SUBJCODE</a:t>
                      </a:r>
                    </a:p>
                  </a:txBody>
                  <a:tcPr marL="18000" marR="18000" marT="18009" marB="18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SYSSCORE</a:t>
                      </a:r>
                    </a:p>
                  </a:txBody>
                  <a:tcPr marL="18000" marR="18000" marT="18009" marB="18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9" marB="180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1001</a:t>
                      </a:r>
                    </a:p>
                  </a:txBody>
                  <a:tcPr marL="18000" marR="18000" marT="18009" marB="18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080</a:t>
                      </a:r>
                    </a:p>
                  </a:txBody>
                  <a:tcPr marL="18000" marR="18000" marT="18009" marB="18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80</a:t>
                      </a:r>
                    </a:p>
                  </a:txBody>
                  <a:tcPr marL="18000" marR="18000" marT="18009" marB="18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9" marB="180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1002</a:t>
                      </a:r>
                    </a:p>
                  </a:txBody>
                  <a:tcPr marL="18000" marR="18000" marT="18009" marB="18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080</a:t>
                      </a:r>
                    </a:p>
                  </a:txBody>
                  <a:tcPr marL="18000" marR="18000" marT="18009" marB="18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76</a:t>
                      </a:r>
                    </a:p>
                  </a:txBody>
                  <a:tcPr marL="18000" marR="18000" marT="18009" marB="180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500" name="Text Box 77"/>
          <p:cNvSpPr txBox="1">
            <a:spLocks noChangeArrowheads="1"/>
          </p:cNvSpPr>
          <p:nvPr/>
        </p:nvSpPr>
        <p:spPr bwMode="auto">
          <a:xfrm>
            <a:off x="5233988" y="987425"/>
            <a:ext cx="37036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000000"/>
                </a:solidFill>
                <a:latin typeface="Arial Narrow" panose="020B0606020202030204" pitchFamily="34" charset="0"/>
              </a:rPr>
              <a:t>TB_ASR_SUBJASSESSDATA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3333CC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學生科目分數</a:t>
            </a:r>
            <a:r>
              <a:rPr lang="en-US" altLang="zh-TW" sz="2400">
                <a:solidFill>
                  <a:srgbClr val="3333CC"/>
                </a:solidFill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17501" name="Picture 78" descr="att_m_wd_pres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782888"/>
            <a:ext cx="4238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2" name="Picture 79" descr="att_f_wd_pres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3262313"/>
            <a:ext cx="4238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3" name="Picture 82" descr="att_m_wd_pres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5253038"/>
            <a:ext cx="4238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04" name="Picture 83" descr="att_f_wd_pres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5689600"/>
            <a:ext cx="4238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171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連結資料表 </a:t>
            </a:r>
            <a:r>
              <a:rPr lang="zh-TW" alt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或 檢視表 例子</a:t>
            </a:r>
            <a:endParaRPr lang="zh-TW" altLang="en-GB" sz="32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06" name="AutoShape 101"/>
          <p:cNvSpPr>
            <a:spLocks noChangeArrowheads="1"/>
          </p:cNvSpPr>
          <p:nvPr/>
        </p:nvSpPr>
        <p:spPr bwMode="auto">
          <a:xfrm>
            <a:off x="3905250" y="4349750"/>
            <a:ext cx="884238" cy="487363"/>
          </a:xfrm>
          <a:prstGeom prst="downArrow">
            <a:avLst>
              <a:gd name="adj1" fmla="val 45472"/>
              <a:gd name="adj2" fmla="val 48458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2000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None/>
            </a:pPr>
            <a:endParaRPr lang="zh-HK" altLang="en-US"/>
          </a:p>
        </p:txBody>
      </p:sp>
      <p:cxnSp>
        <p:nvCxnSpPr>
          <p:cNvPr id="17507" name="AutoShape 154"/>
          <p:cNvCxnSpPr>
            <a:cxnSpLocks noChangeShapeType="1"/>
          </p:cNvCxnSpPr>
          <p:nvPr/>
        </p:nvCxnSpPr>
        <p:spPr bwMode="auto">
          <a:xfrm rot="16200000" flipH="1">
            <a:off x="1932782" y="2388394"/>
            <a:ext cx="1587" cy="2517775"/>
          </a:xfrm>
          <a:prstGeom prst="bentConnector3">
            <a:avLst>
              <a:gd name="adj1" fmla="val 14400005"/>
            </a:avLst>
          </a:prstGeom>
          <a:noFill/>
          <a:ln w="28575">
            <a:solidFill>
              <a:srgbClr val="008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08" name="AutoShape 155"/>
          <p:cNvCxnSpPr>
            <a:cxnSpLocks noChangeShapeType="1"/>
          </p:cNvCxnSpPr>
          <p:nvPr/>
        </p:nvCxnSpPr>
        <p:spPr bwMode="auto">
          <a:xfrm rot="16200000" flipH="1">
            <a:off x="3172619" y="1150144"/>
            <a:ext cx="1588" cy="4997450"/>
          </a:xfrm>
          <a:prstGeom prst="bentConnector3">
            <a:avLst>
              <a:gd name="adj1" fmla="val 14500005"/>
            </a:avLst>
          </a:prstGeom>
          <a:noFill/>
          <a:ln w="28575">
            <a:solidFill>
              <a:srgbClr val="008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09" name="AutoShape 156"/>
          <p:cNvCxnSpPr>
            <a:cxnSpLocks noChangeShapeType="1"/>
          </p:cNvCxnSpPr>
          <p:nvPr/>
        </p:nvCxnSpPr>
        <p:spPr bwMode="auto">
          <a:xfrm rot="16200000" flipH="1">
            <a:off x="2551907" y="2393156"/>
            <a:ext cx="1588" cy="2505075"/>
          </a:xfrm>
          <a:prstGeom prst="bentConnector3">
            <a:avLst>
              <a:gd name="adj1" fmla="val 40602079"/>
            </a:avLst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0" name="AutoShape 157"/>
          <p:cNvCxnSpPr>
            <a:cxnSpLocks noChangeShapeType="1"/>
          </p:cNvCxnSpPr>
          <p:nvPr/>
        </p:nvCxnSpPr>
        <p:spPr bwMode="auto">
          <a:xfrm rot="16200000" flipH="1">
            <a:off x="3821113" y="1122363"/>
            <a:ext cx="1587" cy="5056187"/>
          </a:xfrm>
          <a:prstGeom prst="bentConnector3">
            <a:avLst>
              <a:gd name="adj1" fmla="val 40802079"/>
            </a:avLst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1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2A491D6-F980-4279-A55A-1EE735ED6458}" type="slidenum">
              <a:rPr lang="en-US" altLang="zh-TW" smtClean="0">
                <a:solidFill>
                  <a:srgbClr val="000000"/>
                </a:solidFill>
                <a:latin typeface="Garamond" panose="02020404030301010803" pitchFamily="18" charset="0"/>
              </a:rPr>
              <a:pPr/>
              <a:t>11</a:t>
            </a:fld>
            <a:endParaRPr lang="en-US" altLang="zh-TW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17512" name="Straight Arrow Connector 47"/>
          <p:cNvCxnSpPr>
            <a:cxnSpLocks noChangeShapeType="1"/>
          </p:cNvCxnSpPr>
          <p:nvPr/>
        </p:nvCxnSpPr>
        <p:spPr bwMode="auto">
          <a:xfrm>
            <a:off x="3470275" y="1389063"/>
            <a:ext cx="503238" cy="341312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13" name="Straight Arrow Connector 50"/>
          <p:cNvCxnSpPr>
            <a:cxnSpLocks noChangeShapeType="1"/>
          </p:cNvCxnSpPr>
          <p:nvPr/>
        </p:nvCxnSpPr>
        <p:spPr bwMode="auto">
          <a:xfrm>
            <a:off x="3619500" y="1241425"/>
            <a:ext cx="1725613" cy="214313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7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0F2CEDE-3100-4F43-847C-EBB79B340534}" type="slidenum">
              <a:rPr lang="en-US" altLang="zh-TW" smtClean="0">
                <a:latin typeface="Garamond" panose="02020404030301010803" pitchFamily="18" charset="0"/>
              </a:rPr>
              <a:pPr/>
              <a:t>12</a:t>
            </a:fld>
            <a:endParaRPr lang="en-US" altLang="zh-TW">
              <a:latin typeface="Garamond" panose="02020404030301010803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20700"/>
          </a:xfrm>
        </p:spPr>
        <p:txBody>
          <a:bodyPr/>
          <a:lstStyle/>
          <a:p>
            <a:pPr eaLnBrk="1" hangingPunct="1"/>
            <a:r>
              <a:rPr lang="zh-TW" alt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試試把 </a:t>
            </a:r>
            <a:r>
              <a:rPr lang="en-US" altLang="zh-TW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TW" alt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個資料</a:t>
            </a:r>
            <a:r>
              <a:rPr lang="en-US" altLang="zh-TW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</a:t>
            </a:r>
            <a:r>
              <a:rPr lang="zh-TW" alt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一起</a:t>
            </a:r>
            <a:r>
              <a:rPr lang="en-US" altLang="zh-TW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..</a:t>
            </a:r>
            <a:r>
              <a:rPr lang="zh-TW" alt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32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6" name="文字方塊 4"/>
          <p:cNvSpPr txBox="1">
            <a:spLocks noChangeArrowheads="1"/>
          </p:cNvSpPr>
          <p:nvPr/>
        </p:nvSpPr>
        <p:spPr bwMode="auto">
          <a:xfrm>
            <a:off x="638175" y="3613150"/>
            <a:ext cx="81438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/>
              <a:t>Select</a:t>
            </a:r>
          </a:p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  <a:p>
            <a:r>
              <a:rPr lang="en-US" altLang="en-US"/>
              <a:t>From VW_STU_LATESTSTUDENT as </a:t>
            </a:r>
            <a:r>
              <a:rPr lang="en-US" altLang="en-US">
                <a:solidFill>
                  <a:srgbClr val="FF0000"/>
                </a:solidFill>
              </a:rPr>
              <a:t>S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Where</a:t>
            </a:r>
          </a:p>
          <a:p>
            <a:r>
              <a:rPr lang="en-US" altLang="en-US">
                <a:solidFill>
                  <a:srgbClr val="FF0000"/>
                </a:solidFill>
              </a:rPr>
              <a:t>S</a:t>
            </a:r>
            <a:r>
              <a:rPr lang="en-US" altLang="en-US"/>
              <a:t>.SCHYEAR=2020</a:t>
            </a:r>
          </a:p>
        </p:txBody>
      </p:sp>
      <p:graphicFrame>
        <p:nvGraphicFramePr>
          <p:cNvPr id="6" name="Group 142"/>
          <p:cNvGraphicFramePr>
            <a:graphicFrameLocks noGrp="1"/>
          </p:cNvGraphicFramePr>
          <p:nvPr/>
        </p:nvGraphicFramePr>
        <p:xfrm>
          <a:off x="5435600" y="1666875"/>
          <a:ext cx="1835150" cy="1198562"/>
        </p:xfrm>
        <a:graphic>
          <a:graphicData uri="http://schemas.openxmlformats.org/drawingml/2006/table">
            <a:tbl>
              <a:tblPr/>
              <a:tblGrid>
                <a:gridCol w="58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SUID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STUID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PHOTO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roup 143"/>
          <p:cNvGraphicFramePr>
            <a:graphicFrameLocks noGrp="1"/>
          </p:cNvGraphicFramePr>
          <p:nvPr/>
        </p:nvGraphicFramePr>
        <p:xfrm>
          <a:off x="611188" y="1685925"/>
          <a:ext cx="3024187" cy="1265238"/>
        </p:xfrm>
        <a:graphic>
          <a:graphicData uri="http://schemas.openxmlformats.org/drawingml/2006/table">
            <a:tbl>
              <a:tblPr/>
              <a:tblGrid>
                <a:gridCol w="560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055">
                  <a:extLst>
                    <a:ext uri="{9D8B030D-6E8A-4147-A177-3AD203B41FA5}">
                      <a16:colId xmlns:a16="http://schemas.microsoft.com/office/drawing/2014/main" val="3669901264"/>
                    </a:ext>
                  </a:extLst>
                </a:gridCol>
                <a:gridCol w="68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SUID</a:t>
                      </a:r>
                    </a:p>
                  </a:txBody>
                  <a:tcPr marL="17999" marR="17999" marT="17986" marB="1798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SCHYEAR</a:t>
                      </a:r>
                    </a:p>
                  </a:txBody>
                  <a:tcPr marL="17999" marR="17999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STUID</a:t>
                      </a:r>
                    </a:p>
                  </a:txBody>
                  <a:tcPr marL="17999" marR="17999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CHNAME</a:t>
                      </a:r>
                    </a:p>
                  </a:txBody>
                  <a:tcPr marL="17999" marR="17999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7999" marR="17999" marT="17986" marB="1798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2020</a:t>
                      </a:r>
                    </a:p>
                  </a:txBody>
                  <a:tcPr marL="17999" marR="17999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1001</a:t>
                      </a:r>
                    </a:p>
                  </a:txBody>
                  <a:tcPr marL="17999" marR="17999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陳甲</a:t>
                      </a:r>
                    </a:p>
                  </a:txBody>
                  <a:tcPr marL="17999" marR="17999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7999" marR="17999" marT="17986" marB="1798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2020</a:t>
                      </a:r>
                    </a:p>
                  </a:txBody>
                  <a:tcPr marL="17999" marR="17999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1002</a:t>
                      </a:r>
                    </a:p>
                  </a:txBody>
                  <a:tcPr marL="17999" marR="17999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陳乙</a:t>
                      </a:r>
                    </a:p>
                  </a:txBody>
                  <a:tcPr marL="17999" marR="17999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77" name="Text Box 56"/>
          <p:cNvSpPr txBox="1">
            <a:spLocks noChangeArrowheads="1"/>
          </p:cNvSpPr>
          <p:nvPr/>
        </p:nvSpPr>
        <p:spPr bwMode="auto">
          <a:xfrm>
            <a:off x="539750" y="822325"/>
            <a:ext cx="3509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000000"/>
                </a:solidFill>
                <a:latin typeface="Arial Narrow" panose="020B0606020202030204" pitchFamily="34" charset="0"/>
              </a:rPr>
              <a:t>VW_STU_LATESTSTUDENT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3333CC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學生個人資料</a:t>
            </a:r>
            <a:r>
              <a:rPr lang="en-US" altLang="zh-TW" sz="2400">
                <a:solidFill>
                  <a:srgbClr val="3333CC"/>
                </a:solidFill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18478" name="群組 2"/>
          <p:cNvGrpSpPr>
            <a:grpSpLocks/>
          </p:cNvGrpSpPr>
          <p:nvPr/>
        </p:nvGrpSpPr>
        <p:grpSpPr bwMode="auto">
          <a:xfrm>
            <a:off x="5405438" y="830263"/>
            <a:ext cx="2214562" cy="2012950"/>
            <a:chOff x="6277260" y="1847799"/>
            <a:chExt cx="2214562" cy="2013212"/>
          </a:xfrm>
        </p:grpSpPr>
        <p:sp>
          <p:nvSpPr>
            <p:cNvPr id="18484" name="Text Box 57"/>
            <p:cNvSpPr txBox="1">
              <a:spLocks noChangeArrowheads="1"/>
            </p:cNvSpPr>
            <p:nvPr/>
          </p:nvSpPr>
          <p:spPr bwMode="auto">
            <a:xfrm>
              <a:off x="6277260" y="1847799"/>
              <a:ext cx="2214562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TB_STU_PHOTO</a:t>
              </a:r>
              <a:br>
                <a:rPr lang="en-US" altLang="zh-TW" sz="2400" b="1">
                  <a:solidFill>
                    <a:srgbClr val="3333CC"/>
                  </a:solidFill>
                  <a:latin typeface="Arial Narrow" panose="020B0606020202030204" pitchFamily="34" charset="0"/>
                </a:rPr>
              </a:br>
              <a:r>
                <a:rPr lang="en-US" altLang="zh-TW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(</a:t>
              </a:r>
              <a:r>
                <a:rPr lang="zh-TW" altLang="en-US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學生相片</a:t>
              </a:r>
              <a:r>
                <a:rPr lang="en-US" altLang="zh-TW" sz="2400">
                  <a:solidFill>
                    <a:srgbClr val="3333CC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18485" name="Picture 78" descr="att_m_wd_prese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422" y="3010029"/>
              <a:ext cx="423863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6" name="Picture 79" descr="att_f_wd_prese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585" y="3489536"/>
              <a:ext cx="423863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8479" name="AutoShape 155"/>
          <p:cNvCxnSpPr>
            <a:cxnSpLocks noChangeShapeType="1"/>
          </p:cNvCxnSpPr>
          <p:nvPr/>
        </p:nvCxnSpPr>
        <p:spPr bwMode="auto">
          <a:xfrm rot="16200000" flipH="1">
            <a:off x="3325019" y="454819"/>
            <a:ext cx="1588" cy="4997450"/>
          </a:xfrm>
          <a:prstGeom prst="bentConnector3">
            <a:avLst>
              <a:gd name="adj1" fmla="val 14500005"/>
            </a:avLst>
          </a:prstGeom>
          <a:noFill/>
          <a:ln w="28575">
            <a:solidFill>
              <a:srgbClr val="008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480" name="群組 14343"/>
          <p:cNvGrpSpPr>
            <a:grpSpLocks/>
          </p:cNvGrpSpPr>
          <p:nvPr/>
        </p:nvGrpSpPr>
        <p:grpSpPr bwMode="auto">
          <a:xfrm>
            <a:off x="2484438" y="2935288"/>
            <a:ext cx="3868737" cy="479425"/>
            <a:chOff x="2483768" y="2935020"/>
            <a:chExt cx="3869903" cy="479394"/>
          </a:xfrm>
        </p:grpSpPr>
        <p:cxnSp>
          <p:nvCxnSpPr>
            <p:cNvPr id="18482" name="AutoShape 157"/>
            <p:cNvCxnSpPr>
              <a:cxnSpLocks noChangeShapeType="1"/>
            </p:cNvCxnSpPr>
            <p:nvPr/>
          </p:nvCxnSpPr>
          <p:spPr bwMode="auto">
            <a:xfrm flipV="1">
              <a:off x="2483768" y="2935020"/>
              <a:ext cx="3869903" cy="479394"/>
            </a:xfrm>
            <a:prstGeom prst="bentConnector2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83" name="直線接點 14342"/>
            <p:cNvCxnSpPr>
              <a:cxnSpLocks noChangeShapeType="1"/>
            </p:cNvCxnSpPr>
            <p:nvPr/>
          </p:nvCxnSpPr>
          <p:spPr bwMode="auto">
            <a:xfrm flipV="1">
              <a:off x="2490236" y="2951569"/>
              <a:ext cx="0" cy="46284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文字方塊 1"/>
          <p:cNvSpPr txBox="1"/>
          <p:nvPr/>
        </p:nvSpPr>
        <p:spPr>
          <a:xfrm>
            <a:off x="657225" y="4803775"/>
            <a:ext cx="6632575" cy="646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/>
              <a:t>Left outer join TB_STU_PHOTO as </a:t>
            </a:r>
            <a:r>
              <a:rPr lang="en-US" altLang="en-US" dirty="0">
                <a:solidFill>
                  <a:srgbClr val="0000FF"/>
                </a:solidFill>
              </a:rPr>
              <a:t>P</a:t>
            </a:r>
          </a:p>
          <a:p>
            <a:pPr>
              <a:defRPr/>
            </a:pPr>
            <a:r>
              <a:rPr lang="en-US" altLang="en-US" dirty="0"/>
              <a:t>	on </a:t>
            </a:r>
            <a:r>
              <a:rPr lang="en-US" altLang="en-US" dirty="0">
                <a:solidFill>
                  <a:srgbClr val="FF0000"/>
                </a:solidFill>
              </a:rPr>
              <a:t>S</a:t>
            </a:r>
            <a:r>
              <a:rPr lang="en-US" altLang="en-US" dirty="0"/>
              <a:t>.SUID=</a:t>
            </a:r>
            <a:r>
              <a:rPr lang="en-US" altLang="en-US" dirty="0">
                <a:solidFill>
                  <a:srgbClr val="0000FF"/>
                </a:solidFill>
              </a:rPr>
              <a:t>P</a:t>
            </a:r>
            <a:r>
              <a:rPr lang="en-US" altLang="en-US" dirty="0"/>
              <a:t>.SUID and </a:t>
            </a:r>
            <a:r>
              <a:rPr lang="en-US" altLang="en-US" dirty="0">
                <a:solidFill>
                  <a:srgbClr val="FF0000"/>
                </a:solidFill>
              </a:rPr>
              <a:t>S</a:t>
            </a:r>
            <a:r>
              <a:rPr lang="en-US" altLang="en-US" dirty="0"/>
              <a:t>.STUID=</a:t>
            </a:r>
            <a:r>
              <a:rPr lang="en-US" altLang="en-US" dirty="0">
                <a:solidFill>
                  <a:srgbClr val="0000FF"/>
                </a:solidFill>
              </a:rPr>
              <a:t>P</a:t>
            </a:r>
            <a:r>
              <a:rPr lang="en-US" altLang="en-US" dirty="0"/>
              <a:t>.STUID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12C965C-80F5-4E24-9E61-3FC22041EB4D}" type="slidenum">
              <a:rPr lang="en-US" altLang="zh-TW" smtClean="0">
                <a:latin typeface="Garamond" panose="02020404030301010803" pitchFamily="18" charset="0"/>
              </a:rPr>
              <a:pPr/>
              <a:t>13</a:t>
            </a:fld>
            <a:endParaRPr lang="en-US" altLang="zh-TW">
              <a:latin typeface="Garamond" panose="02020404030301010803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4004"/>
            <a:ext cx="8229600" cy="520700"/>
          </a:xfrm>
        </p:spPr>
        <p:txBody>
          <a:bodyPr/>
          <a:lstStyle/>
          <a:p>
            <a:pPr eaLnBrk="1" hangingPunct="1"/>
            <a:r>
              <a:rPr lang="zh-TW" alt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再加上中文科的成績 </a:t>
            </a:r>
            <a:endParaRPr lang="en-US" altLang="zh-TW" sz="32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0" name="文字方塊 4"/>
          <p:cNvSpPr txBox="1">
            <a:spLocks noChangeArrowheads="1"/>
          </p:cNvSpPr>
          <p:nvPr/>
        </p:nvSpPr>
        <p:spPr bwMode="auto">
          <a:xfrm>
            <a:off x="539750" y="3340100"/>
            <a:ext cx="8143875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en-US"/>
              <a:t>Select</a:t>
            </a:r>
          </a:p>
          <a:p>
            <a:r>
              <a:rPr lang="en-US" altLang="en-US"/>
              <a:t>.</a:t>
            </a:r>
          </a:p>
          <a:p>
            <a:r>
              <a:rPr lang="en-US" altLang="en-US"/>
              <a:t>.</a:t>
            </a:r>
          </a:p>
          <a:p>
            <a:r>
              <a:rPr lang="en-US" altLang="en-US"/>
              <a:t>From VW_STU_LATESTSTUDENT as </a:t>
            </a:r>
            <a:r>
              <a:rPr lang="en-US" altLang="en-US">
                <a:solidFill>
                  <a:srgbClr val="FF0000"/>
                </a:solidFill>
              </a:rPr>
              <a:t>S</a:t>
            </a:r>
          </a:p>
          <a:p>
            <a:r>
              <a:rPr lang="en-US" altLang="en-US"/>
              <a:t>Left outer join TB_STU_PHOTO as </a:t>
            </a:r>
            <a:r>
              <a:rPr lang="en-US" altLang="en-US">
                <a:solidFill>
                  <a:srgbClr val="0000FF"/>
                </a:solidFill>
              </a:rPr>
              <a:t>P</a:t>
            </a:r>
          </a:p>
          <a:p>
            <a:r>
              <a:rPr lang="en-US" altLang="en-US"/>
              <a:t>	on </a:t>
            </a:r>
            <a:r>
              <a:rPr lang="en-US" altLang="en-US">
                <a:solidFill>
                  <a:srgbClr val="FF0000"/>
                </a:solidFill>
              </a:rPr>
              <a:t>S</a:t>
            </a:r>
            <a:r>
              <a:rPr lang="en-US" altLang="en-US"/>
              <a:t>.SUID=</a:t>
            </a:r>
            <a:r>
              <a:rPr lang="en-US" altLang="en-US">
                <a:solidFill>
                  <a:srgbClr val="0000FF"/>
                </a:solidFill>
              </a:rPr>
              <a:t>P</a:t>
            </a:r>
            <a:r>
              <a:rPr lang="en-US" altLang="en-US"/>
              <a:t>.SUID and </a:t>
            </a:r>
            <a:r>
              <a:rPr lang="en-US" altLang="en-US">
                <a:solidFill>
                  <a:srgbClr val="FF0000"/>
                </a:solidFill>
              </a:rPr>
              <a:t>S</a:t>
            </a:r>
            <a:r>
              <a:rPr lang="en-US" altLang="en-US"/>
              <a:t>.STUID=</a:t>
            </a:r>
            <a:r>
              <a:rPr lang="en-US" altLang="en-US">
                <a:solidFill>
                  <a:srgbClr val="0000FF"/>
                </a:solidFill>
              </a:rPr>
              <a:t>P</a:t>
            </a:r>
            <a:r>
              <a:rPr lang="en-US" altLang="en-US"/>
              <a:t>.STUID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Where</a:t>
            </a:r>
          </a:p>
          <a:p>
            <a:r>
              <a:rPr lang="en-US" altLang="en-US">
                <a:solidFill>
                  <a:srgbClr val="FF0000"/>
                </a:solidFill>
              </a:rPr>
              <a:t>S</a:t>
            </a:r>
            <a:r>
              <a:rPr lang="en-US" altLang="en-US"/>
              <a:t>.SCHYEAR=2020</a:t>
            </a:r>
          </a:p>
        </p:txBody>
      </p:sp>
      <p:graphicFrame>
        <p:nvGraphicFramePr>
          <p:cNvPr id="7" name="Group 143"/>
          <p:cNvGraphicFramePr>
            <a:graphicFrameLocks noGrp="1"/>
          </p:cNvGraphicFramePr>
          <p:nvPr/>
        </p:nvGraphicFramePr>
        <p:xfrm>
          <a:off x="611188" y="1685925"/>
          <a:ext cx="4465636" cy="1265238"/>
        </p:xfrm>
        <a:graphic>
          <a:graphicData uri="http://schemas.openxmlformats.org/drawingml/2006/table">
            <a:tbl>
              <a:tblPr/>
              <a:tblGrid>
                <a:gridCol w="826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933">
                  <a:extLst>
                    <a:ext uri="{9D8B030D-6E8A-4147-A177-3AD203B41FA5}">
                      <a16:colId xmlns:a16="http://schemas.microsoft.com/office/drawing/2014/main" val="3669901264"/>
                    </a:ext>
                  </a:extLst>
                </a:gridCol>
                <a:gridCol w="1016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204">
                  <a:extLst>
                    <a:ext uri="{9D8B030D-6E8A-4147-A177-3AD203B41FA5}">
                      <a16:colId xmlns:a16="http://schemas.microsoft.com/office/drawing/2014/main" val="3601692643"/>
                    </a:ext>
                  </a:extLst>
                </a:gridCol>
              </a:tblGrid>
              <a:tr h="281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SUID</a:t>
                      </a:r>
                    </a:p>
                  </a:txBody>
                  <a:tcPr marL="18002" marR="18002" marT="17986" marB="1798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SCHYEAR</a:t>
                      </a:r>
                    </a:p>
                  </a:txBody>
                  <a:tcPr marL="18002" marR="18002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STUID</a:t>
                      </a:r>
                    </a:p>
                  </a:txBody>
                  <a:tcPr marL="18002" marR="18002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CHNAME</a:t>
                      </a:r>
                    </a:p>
                  </a:txBody>
                  <a:tcPr marL="18002" marR="18002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PHOTO</a:t>
                      </a:r>
                    </a:p>
                  </a:txBody>
                  <a:tcPr marL="18002" marR="18002" marT="17986" marB="1798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2" marR="18002" marT="17986" marB="1798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2020</a:t>
                      </a:r>
                    </a:p>
                  </a:txBody>
                  <a:tcPr marL="18002" marR="18002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1001</a:t>
                      </a:r>
                    </a:p>
                  </a:txBody>
                  <a:tcPr marL="18002" marR="18002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陳甲</a:t>
                      </a:r>
                    </a:p>
                  </a:txBody>
                  <a:tcPr marL="18002" marR="18002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8002" marR="18002" marT="17986" marB="1798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2" marR="18002" marT="17986" marB="1798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2020</a:t>
                      </a:r>
                    </a:p>
                  </a:txBody>
                  <a:tcPr marL="18002" marR="18002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1002</a:t>
                      </a:r>
                    </a:p>
                  </a:txBody>
                  <a:tcPr marL="18002" marR="18002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陳乙</a:t>
                      </a:r>
                    </a:p>
                  </a:txBody>
                  <a:tcPr marL="18002" marR="18002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8002" marR="18002" marT="17986" marB="1798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487" name="Text Box 56"/>
          <p:cNvSpPr txBox="1">
            <a:spLocks noChangeArrowheads="1"/>
          </p:cNvSpPr>
          <p:nvPr/>
        </p:nvSpPr>
        <p:spPr bwMode="auto">
          <a:xfrm>
            <a:off x="539750" y="765175"/>
            <a:ext cx="4608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000000"/>
                </a:solidFill>
                <a:latin typeface="Arial Narrow" panose="020B0606020202030204" pitchFamily="34" charset="0"/>
              </a:rPr>
              <a:t>VW_STU_LATESTSTUDENT + TB_STU_PHOTO </a:t>
            </a:r>
            <a:r>
              <a:rPr lang="en-US" altLang="zh-TW" sz="2000">
                <a:solidFill>
                  <a:srgbClr val="3333CC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2000">
                <a:solidFill>
                  <a:srgbClr val="3333CC"/>
                </a:solidFill>
                <a:latin typeface="Times New Roman" panose="02020603050405020304" pitchFamily="18" charset="0"/>
              </a:rPr>
              <a:t>學生個人資料</a:t>
            </a:r>
            <a:r>
              <a:rPr lang="en-US" altLang="zh-TW" sz="2000">
                <a:solidFill>
                  <a:srgbClr val="3333CC"/>
                </a:solidFill>
                <a:latin typeface="Times New Roman" panose="02020603050405020304" pitchFamily="18" charset="0"/>
              </a:rPr>
              <a:t>+</a:t>
            </a:r>
            <a:r>
              <a:rPr lang="zh-TW" altLang="en-US" sz="2000">
                <a:solidFill>
                  <a:srgbClr val="3333CC"/>
                </a:solidFill>
                <a:latin typeface="Times New Roman" panose="02020603050405020304" pitchFamily="18" charset="0"/>
              </a:rPr>
              <a:t>相片</a:t>
            </a:r>
            <a:r>
              <a:rPr lang="en-US" altLang="zh-TW" sz="2000">
                <a:solidFill>
                  <a:srgbClr val="3333CC"/>
                </a:solidFill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19488" name="Picture 78" descr="att_m_wd_pres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2041525"/>
            <a:ext cx="4238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Picture 79" descr="att_f_wd_pres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2520950"/>
            <a:ext cx="4238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90" name="AutoShape 155"/>
          <p:cNvCxnSpPr>
            <a:cxnSpLocks noChangeShapeType="1"/>
          </p:cNvCxnSpPr>
          <p:nvPr/>
        </p:nvCxnSpPr>
        <p:spPr bwMode="auto">
          <a:xfrm rot="16200000" flipH="1">
            <a:off x="3325019" y="454819"/>
            <a:ext cx="1588" cy="4997450"/>
          </a:xfrm>
          <a:prstGeom prst="bentConnector3">
            <a:avLst>
              <a:gd name="adj1" fmla="val 14500005"/>
            </a:avLst>
          </a:prstGeom>
          <a:noFill/>
          <a:ln w="28575">
            <a:solidFill>
              <a:srgbClr val="008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491" name="群組 14343"/>
          <p:cNvGrpSpPr>
            <a:grpSpLocks/>
          </p:cNvGrpSpPr>
          <p:nvPr/>
        </p:nvGrpSpPr>
        <p:grpSpPr bwMode="auto">
          <a:xfrm>
            <a:off x="2700338" y="2932113"/>
            <a:ext cx="3652837" cy="482600"/>
            <a:chOff x="2483768" y="2935020"/>
            <a:chExt cx="3869903" cy="479394"/>
          </a:xfrm>
        </p:grpSpPr>
        <p:cxnSp>
          <p:nvCxnSpPr>
            <p:cNvPr id="19516" name="AutoShape 157"/>
            <p:cNvCxnSpPr>
              <a:cxnSpLocks noChangeShapeType="1"/>
            </p:cNvCxnSpPr>
            <p:nvPr/>
          </p:nvCxnSpPr>
          <p:spPr bwMode="auto">
            <a:xfrm flipV="1">
              <a:off x="2483768" y="2935020"/>
              <a:ext cx="3869903" cy="479394"/>
            </a:xfrm>
            <a:prstGeom prst="bentConnector2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17" name="直線接點 14342"/>
            <p:cNvCxnSpPr>
              <a:cxnSpLocks noChangeShapeType="1"/>
            </p:cNvCxnSpPr>
            <p:nvPr/>
          </p:nvCxnSpPr>
          <p:spPr bwMode="auto">
            <a:xfrm flipV="1">
              <a:off x="2490236" y="2951569"/>
              <a:ext cx="0" cy="462845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6" name="Group 139"/>
          <p:cNvGraphicFramePr>
            <a:graphicFrameLocks noGrp="1"/>
          </p:cNvGraphicFramePr>
          <p:nvPr>
            <p:ph idx="1"/>
          </p:nvPr>
        </p:nvGraphicFramePr>
        <p:xfrm>
          <a:off x="5376863" y="1685925"/>
          <a:ext cx="3592511" cy="1265239"/>
        </p:xfrm>
        <a:graphic>
          <a:graphicData uri="http://schemas.openxmlformats.org/drawingml/2006/table">
            <a:tbl>
              <a:tblPr/>
              <a:tblGrid>
                <a:gridCol w="68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9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SUID</a:t>
                      </a:r>
                    </a:p>
                  </a:txBody>
                  <a:tcPr marL="18000" marR="18000" marT="18007" marB="180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STUID</a:t>
                      </a:r>
                    </a:p>
                  </a:txBody>
                  <a:tcPr marL="18000" marR="18000" marT="18007" marB="180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SUBJCODE</a:t>
                      </a:r>
                    </a:p>
                  </a:txBody>
                  <a:tcPr marL="18000" marR="18000" marT="18007" marB="180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SYSSCORE</a:t>
                      </a:r>
                    </a:p>
                  </a:txBody>
                  <a:tcPr marL="18000" marR="18000" marT="18007" marB="180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7" marB="180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1001</a:t>
                      </a:r>
                    </a:p>
                  </a:txBody>
                  <a:tcPr marL="18000" marR="18000" marT="18007" marB="180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080</a:t>
                      </a:r>
                    </a:p>
                  </a:txBody>
                  <a:tcPr marL="18000" marR="18000" marT="18007" marB="180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80</a:t>
                      </a:r>
                    </a:p>
                  </a:txBody>
                  <a:tcPr marL="18000" marR="18000" marT="18007" marB="180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7" marB="180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1002</a:t>
                      </a:r>
                    </a:p>
                  </a:txBody>
                  <a:tcPr marL="18000" marR="18000" marT="18007" marB="180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080</a:t>
                      </a:r>
                    </a:p>
                  </a:txBody>
                  <a:tcPr marL="18000" marR="18000" marT="18007" marB="180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76</a:t>
                      </a:r>
                    </a:p>
                  </a:txBody>
                  <a:tcPr marL="18000" marR="18000" marT="18007" marB="180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514" name="Text Box 77"/>
          <p:cNvSpPr txBox="1">
            <a:spLocks noChangeArrowheads="1"/>
          </p:cNvSpPr>
          <p:nvPr/>
        </p:nvSpPr>
        <p:spPr bwMode="auto">
          <a:xfrm>
            <a:off x="5321300" y="819150"/>
            <a:ext cx="37036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000000"/>
                </a:solidFill>
                <a:latin typeface="Arial Narrow" panose="020B0606020202030204" pitchFamily="34" charset="0"/>
              </a:rPr>
              <a:t>TB_ASR_SUBJASSESSDATA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3333CC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2000">
                <a:solidFill>
                  <a:srgbClr val="3333CC"/>
                </a:solidFill>
                <a:latin typeface="Times New Roman" panose="02020603050405020304" pitchFamily="18" charset="0"/>
              </a:rPr>
              <a:t>學生科目分數</a:t>
            </a:r>
            <a:r>
              <a:rPr lang="en-US" altLang="zh-TW" sz="2000">
                <a:solidFill>
                  <a:srgbClr val="3333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541338" y="5014913"/>
            <a:ext cx="8142287" cy="646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dirty="0"/>
              <a:t>Left outer join </a:t>
            </a:r>
            <a:r>
              <a:rPr lang="en-US" altLang="zh-TW" dirty="0">
                <a:solidFill>
                  <a:srgbClr val="000000"/>
                </a:solidFill>
              </a:rPr>
              <a:t>TB_ASR_SUBJASSESSDATA as </a:t>
            </a:r>
            <a:r>
              <a:rPr lang="en-US" altLang="zh-TW" dirty="0">
                <a:solidFill>
                  <a:schemeClr val="tx2"/>
                </a:solidFill>
              </a:rPr>
              <a:t>A</a:t>
            </a:r>
          </a:p>
          <a:p>
            <a:pPr>
              <a:defRPr/>
            </a:pPr>
            <a:r>
              <a:rPr lang="en-US" altLang="en-US" dirty="0"/>
              <a:t>	on </a:t>
            </a:r>
            <a:r>
              <a:rPr lang="en-US" altLang="en-US" dirty="0">
                <a:solidFill>
                  <a:schemeClr val="tx2"/>
                </a:solidFill>
              </a:rPr>
              <a:t>A</a:t>
            </a:r>
            <a:r>
              <a:rPr lang="en-US" altLang="en-US" dirty="0"/>
              <a:t>.SUID=</a:t>
            </a:r>
            <a:r>
              <a:rPr lang="en-US" altLang="en-US" dirty="0">
                <a:solidFill>
                  <a:srgbClr val="FF0000"/>
                </a:solidFill>
              </a:rPr>
              <a:t>S</a:t>
            </a:r>
            <a:r>
              <a:rPr lang="en-US" altLang="en-US" dirty="0"/>
              <a:t>.SUID and </a:t>
            </a:r>
            <a:r>
              <a:rPr lang="en-US" altLang="en-US" dirty="0">
                <a:solidFill>
                  <a:schemeClr val="tx2"/>
                </a:solidFill>
              </a:rPr>
              <a:t>A</a:t>
            </a:r>
            <a:r>
              <a:rPr lang="en-US" altLang="en-US" dirty="0"/>
              <a:t>.STUID=</a:t>
            </a:r>
            <a:r>
              <a:rPr lang="en-US" altLang="en-US" dirty="0">
                <a:solidFill>
                  <a:srgbClr val="FF0000"/>
                </a:solidFill>
              </a:rPr>
              <a:t>S</a:t>
            </a:r>
            <a:r>
              <a:rPr lang="en-US" altLang="en-US" dirty="0"/>
              <a:t>.STUID and </a:t>
            </a:r>
            <a:r>
              <a:rPr lang="en-US" altLang="en-US" dirty="0">
                <a:solidFill>
                  <a:schemeClr val="tx2"/>
                </a:solidFill>
              </a:rPr>
              <a:t>A</a:t>
            </a:r>
            <a:r>
              <a:rPr lang="en-US" altLang="en-US" dirty="0"/>
              <a:t>.SUBJCODE=‘080’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59197"/>
            <a:ext cx="5904656" cy="3962564"/>
          </a:xfrm>
          <a:prstGeom prst="rect">
            <a:avLst/>
          </a:prstGeom>
        </p:spPr>
      </p:pic>
      <p:sp>
        <p:nvSpPr>
          <p:cNvPr id="1843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0F2CEDE-3100-4F43-847C-EBB79B340534}" type="slidenum">
              <a:rPr lang="en-US" altLang="zh-TW" smtClean="0">
                <a:latin typeface="Garamond" panose="02020404030301010803" pitchFamily="18" charset="0"/>
              </a:rPr>
              <a:pPr/>
              <a:t>14</a:t>
            </a:fld>
            <a:endParaRPr lang="en-US" altLang="zh-TW">
              <a:latin typeface="Garamond" panose="02020404030301010803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20700"/>
          </a:xfrm>
        </p:spPr>
        <p:txBody>
          <a:bodyPr/>
          <a:lstStyle/>
          <a:p>
            <a:pPr eaLnBrk="1" hangingPunct="1"/>
            <a:r>
              <a:rPr lang="en-US" altLang="zh-TW" sz="3200" b="1" dirty="0" err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wsadmin</a:t>
            </a:r>
            <a:r>
              <a:rPr lang="en-US" altLang="zh-TW" sz="32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TW" altLang="en-US" sz="32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的資料庫名稱 </a:t>
            </a:r>
            <a:r>
              <a:rPr lang="en-US" altLang="zh-TW" sz="32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(Database Name)</a:t>
            </a:r>
            <a:r>
              <a:rPr lang="zh-TW" altLang="en-US" sz="3200" b="1" dirty="0">
                <a:solidFill>
                  <a:schemeClr val="folHlink"/>
                </a:solidFill>
              </a:rPr>
              <a:t>  </a:t>
            </a:r>
            <a:endParaRPr lang="en-US" altLang="zh-TW" sz="3200" b="1" dirty="0">
              <a:solidFill>
                <a:schemeClr val="folHlink"/>
              </a:solidFill>
            </a:endParaRPr>
          </a:p>
        </p:txBody>
      </p:sp>
      <p:graphicFrame>
        <p:nvGraphicFramePr>
          <p:cNvPr id="6" name="Group 142"/>
          <p:cNvGraphicFramePr>
            <a:graphicFrameLocks noGrp="1"/>
          </p:cNvGraphicFramePr>
          <p:nvPr>
            <p:extLst/>
          </p:nvPr>
        </p:nvGraphicFramePr>
        <p:xfrm>
          <a:off x="6443873" y="1559550"/>
          <a:ext cx="1835150" cy="1198562"/>
        </p:xfrm>
        <a:graphic>
          <a:graphicData uri="http://schemas.openxmlformats.org/drawingml/2006/table">
            <a:tbl>
              <a:tblPr/>
              <a:tblGrid>
                <a:gridCol w="58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SUID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STUID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PHOTO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roup 143"/>
          <p:cNvGraphicFramePr>
            <a:graphicFrameLocks noGrp="1"/>
          </p:cNvGraphicFramePr>
          <p:nvPr>
            <p:extLst/>
          </p:nvPr>
        </p:nvGraphicFramePr>
        <p:xfrm>
          <a:off x="5724129" y="3270508"/>
          <a:ext cx="3024187" cy="1265238"/>
        </p:xfrm>
        <a:graphic>
          <a:graphicData uri="http://schemas.openxmlformats.org/drawingml/2006/table">
            <a:tbl>
              <a:tblPr/>
              <a:tblGrid>
                <a:gridCol w="560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055">
                  <a:extLst>
                    <a:ext uri="{9D8B030D-6E8A-4147-A177-3AD203B41FA5}">
                      <a16:colId xmlns:a16="http://schemas.microsoft.com/office/drawing/2014/main" val="3669901264"/>
                    </a:ext>
                  </a:extLst>
                </a:gridCol>
                <a:gridCol w="68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SUID</a:t>
                      </a:r>
                    </a:p>
                  </a:txBody>
                  <a:tcPr marL="17999" marR="17999" marT="17986" marB="1798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SCHYEAR</a:t>
                      </a:r>
                    </a:p>
                  </a:txBody>
                  <a:tcPr marL="17999" marR="17999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STUID</a:t>
                      </a:r>
                    </a:p>
                  </a:txBody>
                  <a:tcPr marL="17999" marR="17999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CHNAME</a:t>
                      </a:r>
                    </a:p>
                  </a:txBody>
                  <a:tcPr marL="17999" marR="17999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9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7999" marR="17999" marT="17986" marB="1798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2020</a:t>
                      </a:r>
                    </a:p>
                  </a:txBody>
                  <a:tcPr marL="17999" marR="17999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1001</a:t>
                      </a:r>
                    </a:p>
                  </a:txBody>
                  <a:tcPr marL="17999" marR="17999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陳甲</a:t>
                      </a:r>
                    </a:p>
                  </a:txBody>
                  <a:tcPr marL="17999" marR="17999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7999" marR="17999" marT="17986" marB="1798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2020</a:t>
                      </a:r>
                    </a:p>
                  </a:txBody>
                  <a:tcPr marL="17999" marR="17999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1002</a:t>
                      </a:r>
                    </a:p>
                  </a:txBody>
                  <a:tcPr marL="17999" marR="17999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陳乙</a:t>
                      </a:r>
                    </a:p>
                  </a:txBody>
                  <a:tcPr marL="17999" marR="17999" marT="17986" marB="17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77" name="Text Box 56"/>
          <p:cNvSpPr txBox="1">
            <a:spLocks noChangeArrowheads="1"/>
          </p:cNvSpPr>
          <p:nvPr/>
        </p:nvSpPr>
        <p:spPr bwMode="auto">
          <a:xfrm>
            <a:off x="5652046" y="2857652"/>
            <a:ext cx="3528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wsadmin.</a:t>
            </a:r>
            <a:r>
              <a:rPr lang="en-US" altLang="zh-TW" sz="18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VW_STU_LATESTSTUDENT</a:t>
            </a:r>
            <a:endParaRPr lang="en-US" altLang="zh-TW" sz="18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8478" name="群組 2"/>
          <p:cNvGrpSpPr>
            <a:grpSpLocks/>
          </p:cNvGrpSpPr>
          <p:nvPr/>
        </p:nvGrpSpPr>
        <p:grpSpPr bwMode="auto">
          <a:xfrm>
            <a:off x="6197972" y="1190260"/>
            <a:ext cx="2675570" cy="1507793"/>
            <a:chOff x="7338801" y="2190295"/>
            <a:chExt cx="2675570" cy="1507987"/>
          </a:xfrm>
        </p:grpSpPr>
        <p:sp>
          <p:nvSpPr>
            <p:cNvPr id="18484" name="Text Box 57"/>
            <p:cNvSpPr txBox="1">
              <a:spLocks noChangeArrowheads="1"/>
            </p:cNvSpPr>
            <p:nvPr/>
          </p:nvSpPr>
          <p:spPr bwMode="auto">
            <a:xfrm>
              <a:off x="7338801" y="2190295"/>
              <a:ext cx="2675570" cy="738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b="1" dirty="0" err="1">
                  <a:solidFill>
                    <a:srgbClr val="0070C0"/>
                  </a:solidFill>
                  <a:latin typeface="Arial Narrow" panose="020B0606020202030204" pitchFamily="34" charset="0"/>
                </a:rPr>
                <a:t>wsadmin.</a:t>
              </a:r>
              <a:r>
                <a:rPr lang="en-US" altLang="zh-TW" sz="1800" b="1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TB_STU_PHOTO</a:t>
              </a:r>
              <a:br>
                <a:rPr lang="en-US" altLang="zh-TW" sz="2400" b="1" dirty="0">
                  <a:solidFill>
                    <a:srgbClr val="3333CC"/>
                  </a:solidFill>
                  <a:latin typeface="Arial Narrow" panose="020B0606020202030204" pitchFamily="34" charset="0"/>
                </a:rPr>
              </a:br>
              <a:endParaRPr lang="en-US" altLang="zh-TW" sz="2400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8485" name="Picture 78" descr="att_m_wd_prese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0813" y="2879912"/>
              <a:ext cx="423863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6" name="Picture 79" descr="att_f_wd_presen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0813" y="3326807"/>
              <a:ext cx="423863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文字方塊 1"/>
          <p:cNvSpPr txBox="1"/>
          <p:nvPr/>
        </p:nvSpPr>
        <p:spPr>
          <a:xfrm>
            <a:off x="215515" y="4800915"/>
            <a:ext cx="8712969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HK" altLang="en-US" sz="2000" b="1" dirty="0"/>
              <a:t>由於 </a:t>
            </a:r>
            <a:r>
              <a:rPr lang="en-US" altLang="en-US" sz="2000" b="1" dirty="0" err="1"/>
              <a:t>WebSAMS</a:t>
            </a:r>
            <a:r>
              <a:rPr lang="en-US" altLang="en-US" sz="2000" b="1" dirty="0"/>
              <a:t> </a:t>
            </a:r>
            <a:r>
              <a:rPr lang="zh-HK" altLang="en-US" sz="2000" b="1" dirty="0"/>
              <a:t>大部份的 </a:t>
            </a:r>
            <a:r>
              <a:rPr lang="en-US" altLang="en-US" sz="2000" b="1" dirty="0"/>
              <a:t>Tables/ Views </a:t>
            </a:r>
            <a:r>
              <a:rPr lang="zh-HK" altLang="en-US" sz="2000" b="1" dirty="0"/>
              <a:t>是在 </a:t>
            </a:r>
            <a:r>
              <a:rPr lang="en-US" altLang="en-US" sz="2000" b="1" dirty="0" err="1">
                <a:solidFill>
                  <a:srgbClr val="0070C0"/>
                </a:solidFill>
              </a:rPr>
              <a:t>wsadmin</a:t>
            </a:r>
            <a:r>
              <a:rPr lang="en-US" altLang="en-US" sz="2000" b="1" dirty="0">
                <a:solidFill>
                  <a:srgbClr val="0070C0"/>
                </a:solidFill>
              </a:rPr>
              <a:t>.</a:t>
            </a:r>
            <a:r>
              <a:rPr lang="en-US" altLang="en-US" sz="2000" b="1" dirty="0"/>
              <a:t> Database </a:t>
            </a:r>
            <a:r>
              <a:rPr lang="zh-HK" altLang="en-US" sz="2000" b="1" dirty="0"/>
              <a:t>之內，</a:t>
            </a:r>
          </a:p>
          <a:p>
            <a:pPr>
              <a:defRPr/>
            </a:pPr>
            <a:r>
              <a:rPr lang="zh-HK" altLang="en-US" sz="2000" b="1" dirty="0"/>
              <a:t>所以，如果是在 </a:t>
            </a:r>
            <a:r>
              <a:rPr lang="en-US" altLang="en-US" sz="2000" b="1" dirty="0" err="1"/>
              <a:t>WebSAMS</a:t>
            </a:r>
            <a:r>
              <a:rPr lang="en-US" altLang="en-US" sz="2000" b="1" dirty="0"/>
              <a:t> </a:t>
            </a:r>
            <a:r>
              <a:rPr lang="zh-HK" altLang="en-US" sz="2000" b="1" dirty="0"/>
              <a:t>內 新增 </a:t>
            </a:r>
            <a:r>
              <a:rPr lang="en-US" altLang="en-US" sz="2000" b="1" dirty="0"/>
              <a:t>SQL ，</a:t>
            </a:r>
          </a:p>
          <a:p>
            <a:pPr>
              <a:defRPr/>
            </a:pPr>
            <a:r>
              <a:rPr lang="zh-HK" altLang="en-US" sz="2000" b="1" dirty="0"/>
              <a:t>系統會預設 存取 </a:t>
            </a:r>
            <a:r>
              <a:rPr lang="en-US" altLang="en-US" sz="2000" b="1" dirty="0" err="1">
                <a:solidFill>
                  <a:srgbClr val="0070C0"/>
                </a:solidFill>
              </a:rPr>
              <a:t>wsadmin</a:t>
            </a:r>
            <a:r>
              <a:rPr lang="en-US" altLang="en-US" sz="2000" b="1" dirty="0">
                <a:solidFill>
                  <a:srgbClr val="0070C0"/>
                </a:solidFill>
              </a:rPr>
              <a:t>.</a:t>
            </a:r>
            <a:r>
              <a:rPr lang="en-US" altLang="en-US" sz="2000" b="1" dirty="0"/>
              <a:t> </a:t>
            </a:r>
            <a:r>
              <a:rPr lang="zh-HK" altLang="en-US" sz="2000" b="1" dirty="0"/>
              <a:t>底下的 </a:t>
            </a:r>
            <a:r>
              <a:rPr lang="en-US" altLang="en-US" sz="2000" b="1" dirty="0"/>
              <a:t>Tables/ Views ，</a:t>
            </a:r>
          </a:p>
          <a:p>
            <a:pPr>
              <a:defRPr/>
            </a:pPr>
            <a:r>
              <a:rPr lang="en-US" altLang="en-US" sz="2000" b="1" dirty="0" err="1">
                <a:solidFill>
                  <a:srgbClr val="0070C0"/>
                </a:solidFill>
              </a:rPr>
              <a:t>wsadmin</a:t>
            </a:r>
            <a:r>
              <a:rPr lang="en-US" altLang="en-US" sz="2000" b="1" dirty="0">
                <a:solidFill>
                  <a:srgbClr val="0070C0"/>
                </a:solidFill>
              </a:rPr>
              <a:t>. </a:t>
            </a:r>
            <a:r>
              <a:rPr lang="zh-HK" altLang="en-US" sz="2000" b="1" dirty="0"/>
              <a:t>字句就可以省略。</a:t>
            </a:r>
            <a:endParaRPr lang="en-US" altLang="zh-HK" sz="2000" b="1" dirty="0"/>
          </a:p>
          <a:p>
            <a:pPr>
              <a:defRPr/>
            </a:pPr>
            <a:r>
              <a:rPr lang="zh-HK" altLang="en-US" sz="2000" b="1" dirty="0"/>
              <a:t>除非</a:t>
            </a:r>
            <a:r>
              <a:rPr lang="zh-TW" altLang="en-US" sz="2000" b="1" dirty="0"/>
              <a:t>是在</a:t>
            </a:r>
            <a:r>
              <a:rPr lang="zh-HK" altLang="en-US" sz="2000" b="1" dirty="0"/>
              <a:t> </a:t>
            </a:r>
            <a:r>
              <a:rPr lang="en-US" altLang="zh-TW" sz="2000" b="1" dirty="0">
                <a:solidFill>
                  <a:srgbClr val="7030A0"/>
                </a:solidFill>
              </a:rPr>
              <a:t>Crystal Report </a:t>
            </a:r>
            <a:r>
              <a:rPr lang="zh-TW" altLang="en-US" sz="2000" b="1" dirty="0"/>
              <a:t>建立</a:t>
            </a:r>
            <a:r>
              <a:rPr lang="en-US" altLang="zh-TW" sz="2000" b="1" dirty="0"/>
              <a:t> </a:t>
            </a:r>
            <a:r>
              <a:rPr lang="en-US" altLang="zh-TW" sz="2000" b="1" dirty="0">
                <a:solidFill>
                  <a:srgbClr val="7030A0"/>
                </a:solidFill>
              </a:rPr>
              <a:t>SQL Command </a:t>
            </a:r>
            <a:r>
              <a:rPr lang="zh-HK" altLang="en-US" sz="2000" b="1" dirty="0"/>
              <a:t>的</a:t>
            </a:r>
            <a:r>
              <a:rPr lang="zh-TW" altLang="en-US" sz="2000" b="1" dirty="0"/>
              <a:t>連結</a:t>
            </a:r>
            <a:r>
              <a:rPr lang="en-US" altLang="en-US" sz="2000" b="1" dirty="0"/>
              <a:t>，</a:t>
            </a:r>
            <a:endParaRPr lang="en-US" altLang="zh-HK" sz="2000" b="1" dirty="0"/>
          </a:p>
          <a:p>
            <a:pPr>
              <a:defRPr/>
            </a:pPr>
            <a:r>
              <a:rPr lang="zh-HK" altLang="en-US" sz="2000" b="1" dirty="0"/>
              <a:t>才需要 加上 </a:t>
            </a:r>
            <a:r>
              <a:rPr lang="en-US" sz="2000" b="1" dirty="0" err="1">
                <a:solidFill>
                  <a:srgbClr val="0070C0"/>
                </a:solidFill>
              </a:rPr>
              <a:t>wsadmin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r>
              <a:rPr lang="en-US" sz="2000" b="1" dirty="0"/>
              <a:t> </a:t>
            </a:r>
            <a:r>
              <a:rPr lang="zh-HK" altLang="en-US" sz="2000" b="1" dirty="0"/>
              <a:t>字句。</a:t>
            </a:r>
            <a:endParaRPr lang="en-US" sz="2000" b="1" dirty="0"/>
          </a:p>
        </p:txBody>
      </p:sp>
      <p:sp>
        <p:nvSpPr>
          <p:cNvPr id="12" name="橢圓 11"/>
          <p:cNvSpPr/>
          <p:nvPr/>
        </p:nvSpPr>
        <p:spPr bwMode="auto">
          <a:xfrm>
            <a:off x="755576" y="3980183"/>
            <a:ext cx="1224136" cy="21602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3" name="向左箭號 12"/>
          <p:cNvSpPr/>
          <p:nvPr/>
        </p:nvSpPr>
        <p:spPr bwMode="auto">
          <a:xfrm rot="9429431">
            <a:off x="5303838" y="1936409"/>
            <a:ext cx="1059431" cy="347513"/>
          </a:xfrm>
          <a:prstGeom prst="leftArrow">
            <a:avLst>
              <a:gd name="adj1" fmla="val 42137"/>
              <a:gd name="adj2" fmla="val 47379"/>
            </a:avLst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2" name="向左箭號 31"/>
          <p:cNvSpPr/>
          <p:nvPr/>
        </p:nvSpPr>
        <p:spPr bwMode="auto">
          <a:xfrm rot="13440739">
            <a:off x="4879246" y="2781412"/>
            <a:ext cx="845085" cy="347513"/>
          </a:xfrm>
          <a:prstGeom prst="leftArrow">
            <a:avLst>
              <a:gd name="adj1" fmla="val 42137"/>
              <a:gd name="adj2" fmla="val 47379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>
              <a:ln>
                <a:noFill/>
              </a:ln>
              <a:solidFill>
                <a:srgbClr val="0070C0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4" name="乘號 13"/>
          <p:cNvSpPr/>
          <p:nvPr/>
        </p:nvSpPr>
        <p:spPr bwMode="auto">
          <a:xfrm>
            <a:off x="6197972" y="1156795"/>
            <a:ext cx="1218270" cy="446838"/>
          </a:xfrm>
          <a:prstGeom prst="mathMultiply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7" name="乘號 36"/>
          <p:cNvSpPr/>
          <p:nvPr/>
        </p:nvSpPr>
        <p:spPr bwMode="auto">
          <a:xfrm>
            <a:off x="5574815" y="2828602"/>
            <a:ext cx="1218270" cy="446838"/>
          </a:xfrm>
          <a:prstGeom prst="mathMultiply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85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323528" y="277813"/>
            <a:ext cx="8496944" cy="1139825"/>
          </a:xfrm>
        </p:spPr>
        <p:txBody>
          <a:bodyPr/>
          <a:lstStyle/>
          <a:p>
            <a:pPr>
              <a:defRPr/>
            </a:pPr>
            <a:r>
              <a:rPr lang="zh-HK" altLang="en-US" sz="3200" b="1" dirty="0">
                <a:solidFill>
                  <a:srgbClr val="3333CC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在 </a:t>
            </a:r>
            <a:r>
              <a:rPr lang="en-US" altLang="zh-HK" sz="3200" b="1" dirty="0">
                <a:solidFill>
                  <a:srgbClr val="3333CC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Crystal Report </a:t>
            </a:r>
            <a:r>
              <a:rPr lang="zh-HK" altLang="en-US" sz="3200" b="1" dirty="0">
                <a:solidFill>
                  <a:srgbClr val="3333CC"/>
                </a:solidFill>
                <a:effectLst/>
                <a:ea typeface="新細明體" charset="-120"/>
              </a:rPr>
              <a:t>建立 </a:t>
            </a:r>
            <a:r>
              <a:rPr lang="en-US" altLang="zh-HK" sz="3200" b="1" dirty="0">
                <a:solidFill>
                  <a:srgbClr val="3333CC"/>
                </a:solidFill>
                <a:effectLst/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Command SQL</a:t>
            </a:r>
            <a:r>
              <a:rPr lang="zh-HK" altLang="en-US" sz="3200" b="1" dirty="0">
                <a:solidFill>
                  <a:srgbClr val="3333CC"/>
                </a:solidFill>
                <a:effectLst/>
                <a:ea typeface="新細明體" charset="-120"/>
              </a:rPr>
              <a:t>的連結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701484" y="980728"/>
            <a:ext cx="7831044" cy="5163058"/>
          </a:xfrm>
          <a:ln>
            <a:solidFill>
              <a:srgbClr val="660033"/>
            </a:solidFill>
          </a:ln>
        </p:spPr>
        <p:txBody>
          <a:bodyPr/>
          <a:lstStyle/>
          <a:p>
            <a:pPr marL="457200" indent="-457200" eaLnBrk="1" hangingPunct="1">
              <a:spcBef>
                <a:spcPct val="30000"/>
              </a:spcBef>
              <a:buClr>
                <a:schemeClr val="folHlink"/>
              </a:buClr>
              <a:buSzPct val="80000"/>
              <a:buFont typeface="Wingdings" pitchFamily="2" charset="2"/>
              <a:buChar char="u"/>
              <a:defRPr/>
            </a:pPr>
            <a:r>
              <a:rPr lang="zh-HK" altLang="en-US" sz="2400" b="1" kern="1200" dirty="0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雙擊「</a:t>
            </a:r>
            <a:r>
              <a:rPr lang="en-US" altLang="zh-HK" sz="2400" b="1" kern="1200" dirty="0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Add Command</a:t>
            </a:r>
            <a:r>
              <a:rPr lang="zh-HK" altLang="en-US" sz="2400" b="1" kern="1200" dirty="0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」，再加入合適的 </a:t>
            </a:r>
            <a:r>
              <a:rPr lang="en-US" altLang="zh-HK" sz="2400" b="1" kern="1200" dirty="0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SQL</a:t>
            </a:r>
            <a:r>
              <a:rPr lang="zh-HK" altLang="en-US" sz="2400" b="1" kern="1200" dirty="0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語句去選定所需的欄位</a:t>
            </a:r>
            <a:r>
              <a:rPr lang="zh-TW" altLang="en-US" sz="2400" b="1" kern="1200" dirty="0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及</a:t>
            </a:r>
            <a:r>
              <a:rPr lang="zh-HK" altLang="en-US" sz="2400" b="1" kern="1200" dirty="0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資料錄</a:t>
            </a:r>
            <a:endParaRPr lang="en-US" altLang="zh-HK" sz="2400" b="1" kern="1200" dirty="0">
              <a:solidFill>
                <a:srgbClr val="0000FF"/>
              </a:solidFill>
              <a:latin typeface="Times New Roman" pitchFamily="18" charset="0"/>
              <a:ea typeface="新細明體" charset="-120"/>
            </a:endParaRPr>
          </a:p>
          <a:p>
            <a:pPr marL="457200" indent="-457200" eaLnBrk="1" hangingPunct="1">
              <a:spcBef>
                <a:spcPct val="30000"/>
              </a:spcBef>
              <a:buClr>
                <a:schemeClr val="folHlink"/>
              </a:buClr>
              <a:buSzPct val="80000"/>
              <a:buFont typeface="Wingdings" pitchFamily="2" charset="2"/>
              <a:buChar char="u"/>
              <a:defRPr/>
            </a:pPr>
            <a:r>
              <a:rPr lang="zh-HK" altLang="en-US" sz="2400" b="1" kern="1200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例如：</a:t>
            </a:r>
            <a:endParaRPr lang="en-US" altLang="zh-HK" sz="2400" b="1" kern="1200" dirty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buSzPct val="80000"/>
              <a:defRPr/>
            </a:pPr>
            <a:r>
              <a:rPr lang="en-US" altLang="zh-HK" sz="2000" b="1" dirty="0">
                <a:solidFill>
                  <a:srgbClr val="7030A0"/>
                </a:solidFill>
                <a:latin typeface="Trebuchet MS" panose="020B0603020202020204" pitchFamily="34" charset="0"/>
              </a:rPr>
              <a:t>Select </a:t>
            </a:r>
            <a:r>
              <a:rPr lang="en-US" altLang="zh-HK" sz="2000" b="1" dirty="0" err="1">
                <a:solidFill>
                  <a:srgbClr val="7030A0"/>
                </a:solidFill>
                <a:latin typeface="Trebuchet MS" panose="020B0603020202020204" pitchFamily="34" charset="0"/>
              </a:rPr>
              <a:t>b.suid</a:t>
            </a:r>
            <a:r>
              <a:rPr lang="en-US" altLang="zh-HK" sz="2000" b="1" dirty="0">
                <a:solidFill>
                  <a:srgbClr val="7030A0"/>
                </a:solidFill>
                <a:latin typeface="Trebuchet MS" panose="020B0603020202020204" pitchFamily="34" charset="0"/>
              </a:rPr>
              <a:t>, </a:t>
            </a:r>
            <a:r>
              <a:rPr lang="en-US" altLang="zh-HK" sz="2000" b="1" dirty="0" err="1">
                <a:solidFill>
                  <a:srgbClr val="7030A0"/>
                </a:solidFill>
                <a:latin typeface="Trebuchet MS" panose="020B0603020202020204" pitchFamily="34" charset="0"/>
              </a:rPr>
              <a:t>b.code_ID,b.ch_des</a:t>
            </a:r>
            <a:r>
              <a:rPr lang="en-US" altLang="zh-HK" sz="2000" b="1" dirty="0">
                <a:solidFill>
                  <a:srgbClr val="7030A0"/>
                </a:solidFill>
                <a:latin typeface="Trebuchet MS" panose="020B0603020202020204" pitchFamily="34" charset="0"/>
              </a:rPr>
              <a:t> from </a:t>
            </a:r>
            <a:r>
              <a:rPr lang="en-US" altLang="zh-HK" sz="2000" b="1" dirty="0" err="1">
                <a:solidFill>
                  <a:srgbClr val="7030A0"/>
                </a:solidFill>
                <a:latin typeface="Trebuchet MS" panose="020B0603020202020204" pitchFamily="34" charset="0"/>
              </a:rPr>
              <a:t>wsadmin.TB_HSE_COMMON</a:t>
            </a:r>
            <a:r>
              <a:rPr lang="en-US" altLang="zh-HK" sz="2000" b="1" dirty="0">
                <a:solidFill>
                  <a:srgbClr val="7030A0"/>
                </a:solidFill>
                <a:latin typeface="Trebuchet MS" panose="020B0603020202020204" pitchFamily="34" charset="0"/>
              </a:rPr>
              <a:t> b where </a:t>
            </a:r>
            <a:r>
              <a:rPr lang="en-US" altLang="zh-HK" sz="2000" b="1" dirty="0" err="1">
                <a:solidFill>
                  <a:srgbClr val="7030A0"/>
                </a:solidFill>
                <a:latin typeface="Trebuchet MS" panose="020B0603020202020204" pitchFamily="34" charset="0"/>
              </a:rPr>
              <a:t>b.TB_ID</a:t>
            </a:r>
            <a:r>
              <a:rPr lang="en-US" altLang="zh-HK" sz="2000" b="1" dirty="0">
                <a:solidFill>
                  <a:srgbClr val="7030A0"/>
                </a:solidFill>
                <a:latin typeface="Trebuchet MS" panose="020B0603020202020204" pitchFamily="34" charset="0"/>
              </a:rPr>
              <a:t> = ‘</a:t>
            </a:r>
            <a:r>
              <a:rPr lang="en-US" altLang="zh-TW" sz="2000" b="1" dirty="0">
                <a:solidFill>
                  <a:srgbClr val="7030A0"/>
                </a:solidFill>
                <a:latin typeface="Trebuchet MS" panose="020B0603020202020204" pitchFamily="34" charset="0"/>
              </a:rPr>
              <a:t>HOMEDB</a:t>
            </a:r>
            <a:r>
              <a:rPr lang="en-US" altLang="zh-HK" sz="2000" b="1" dirty="0">
                <a:solidFill>
                  <a:srgbClr val="7030A0"/>
                </a:solidFill>
                <a:latin typeface="Trebuchet MS" panose="020B0603020202020204" pitchFamily="34" charset="0"/>
              </a:rPr>
              <a:t>'</a:t>
            </a:r>
          </a:p>
          <a:p>
            <a:pPr marL="457200" indent="-457200" eaLnBrk="1" hangingPunct="1">
              <a:spcBef>
                <a:spcPct val="30000"/>
              </a:spcBef>
              <a:buClr>
                <a:schemeClr val="folHlink"/>
              </a:buClr>
              <a:buSzPct val="80000"/>
              <a:buFont typeface="Wingdings" pitchFamily="2" charset="2"/>
              <a:buChar char="u"/>
              <a:defRPr/>
            </a:pPr>
            <a:r>
              <a:rPr lang="zh-HK" altLang="en-US" sz="2400" b="1" kern="1200" dirty="0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在每個資料表</a:t>
            </a:r>
            <a:r>
              <a:rPr lang="en-US" altLang="zh-HK" sz="2400" b="1" kern="1200" dirty="0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(Table)</a:t>
            </a:r>
            <a:r>
              <a:rPr lang="zh-TW" altLang="en-US" sz="2400" b="1" kern="1200" dirty="0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及</a:t>
            </a:r>
            <a:r>
              <a:rPr lang="zh-HK" altLang="en-US" sz="2400" b="1" kern="1200" dirty="0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檢視表</a:t>
            </a:r>
            <a:r>
              <a:rPr lang="en-US" altLang="zh-HK" sz="2400" b="1" kern="1200" dirty="0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(View)</a:t>
            </a:r>
            <a:r>
              <a:rPr lang="zh-HK" altLang="en-US" sz="2400" b="1" kern="1200" dirty="0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前 必</a:t>
            </a:r>
            <a:r>
              <a:rPr lang="zh-TW" altLang="en-US" sz="2400" b="1" kern="1200" dirty="0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須</a:t>
            </a:r>
            <a:r>
              <a:rPr lang="zh-HK" altLang="en-US" sz="2400" b="1" kern="1200" dirty="0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加上「</a:t>
            </a:r>
            <a:r>
              <a:rPr lang="en-US" altLang="zh-HK" sz="2400" b="1" kern="1200" dirty="0" err="1">
                <a:solidFill>
                  <a:srgbClr val="660033"/>
                </a:solidFill>
                <a:latin typeface="Times New Roman" pitchFamily="18" charset="0"/>
                <a:ea typeface="新細明體" charset="-120"/>
              </a:rPr>
              <a:t>wsadmin</a:t>
            </a:r>
            <a:r>
              <a:rPr lang="en-US" altLang="zh-HK" sz="2400" b="1" kern="1200" dirty="0">
                <a:solidFill>
                  <a:srgbClr val="660033"/>
                </a:solidFill>
                <a:latin typeface="Times New Roman" pitchFamily="18" charset="0"/>
                <a:ea typeface="新細明體" charset="-120"/>
              </a:rPr>
              <a:t>.</a:t>
            </a:r>
            <a:r>
              <a:rPr lang="zh-HK" altLang="en-US" sz="2400" b="1" kern="1200" dirty="0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」</a:t>
            </a:r>
          </a:p>
        </p:txBody>
      </p:sp>
      <p:sp>
        <p:nvSpPr>
          <p:cNvPr id="15667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algn="ctr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algn="ctr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algn="ctr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algn="ctr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8599B6C6-CF10-4C26-9BF6-F7BA186495A4}" type="slidenum">
              <a:rPr lang="en-US" altLang="zh-TW" sz="1000" smtClean="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zh-TW" sz="10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6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18" y="3789048"/>
            <a:ext cx="2842727" cy="2250431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向右箭號 8"/>
          <p:cNvSpPr/>
          <p:nvPr/>
        </p:nvSpPr>
        <p:spPr bwMode="auto">
          <a:xfrm>
            <a:off x="2919412" y="4460217"/>
            <a:ext cx="2012635" cy="1204774"/>
          </a:xfrm>
          <a:prstGeom prst="stripedRightArrow">
            <a:avLst/>
          </a:prstGeom>
          <a:solidFill>
            <a:schemeClr val="accent1">
              <a:alpha val="56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  <a:defRPr/>
            </a:pPr>
            <a:endParaRPr lang="zh-HK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059" y="3969073"/>
            <a:ext cx="3429499" cy="180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14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E69FA58-7AED-45AA-A646-5C2DA56EF907}" type="slidenum">
              <a:rPr lang="en-US" altLang="zh-TW" smtClean="0">
                <a:latin typeface="Garamond" panose="02020404030301010803" pitchFamily="18" charset="0"/>
              </a:rPr>
              <a:pPr/>
              <a:t>16</a:t>
            </a:fld>
            <a:endParaRPr lang="en-US" altLang="zh-TW">
              <a:latin typeface="Garamond" panose="02020404030301010803" pitchFamily="18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err="1"/>
              <a:t>Websams</a:t>
            </a:r>
            <a:r>
              <a:rPr lang="en-US" altLang="zh-TW" dirty="0"/>
              <a:t> </a:t>
            </a:r>
            <a:r>
              <a:rPr lang="zh-TW" altLang="en-US" dirty="0"/>
              <a:t>常用的 </a:t>
            </a:r>
            <a:r>
              <a:rPr lang="en-US" altLang="zh-TW" dirty="0"/>
              <a:t>Tables/Views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zh-TW" sz="2800" b="1"/>
              <a:t> 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01638" y="1031875"/>
          <a:ext cx="8340725" cy="5070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9033">
                  <a:extLst>
                    <a:ext uri="{9D8B030D-6E8A-4147-A177-3AD203B41FA5}">
                      <a16:colId xmlns:a16="http://schemas.microsoft.com/office/drawing/2014/main" val="761396379"/>
                    </a:ext>
                  </a:extLst>
                </a:gridCol>
                <a:gridCol w="4401692">
                  <a:extLst>
                    <a:ext uri="{9D8B030D-6E8A-4147-A177-3AD203B41FA5}">
                      <a16:colId xmlns:a16="http://schemas.microsoft.com/office/drawing/2014/main" val="1400608227"/>
                    </a:ext>
                  </a:extLst>
                </a:gridCol>
              </a:tblGrid>
              <a:tr h="3707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/>
                        <a:t>資料表名稱</a:t>
                      </a:r>
                      <a:endParaRPr lang="en-US" sz="18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資料表說明</a:t>
                      </a:r>
                      <a:endParaRPr lang="en-US" sz="1800" dirty="0"/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912439830"/>
                  </a:ext>
                </a:extLst>
              </a:tr>
              <a:tr h="556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dirty="0">
                          <a:solidFill>
                            <a:srgbClr val="FF0000"/>
                          </a:solidFill>
                        </a:rPr>
                        <a:t>VW</a:t>
                      </a:r>
                      <a:r>
                        <a:rPr kumimoji="1" lang="en-US" altLang="zh-TW" sz="1800" dirty="0"/>
                        <a:t>_STU_LATESTSTUDENT</a:t>
                      </a:r>
                      <a:endParaRPr lang="en-US" sz="18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學生個人資料 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+ </a:t>
                      </a: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每學年最後的在學紀錄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3587783998"/>
                  </a:ext>
                </a:extLst>
              </a:tr>
              <a:tr h="6401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dirty="0">
                          <a:solidFill>
                            <a:srgbClr val="FF0000"/>
                          </a:solidFill>
                        </a:rPr>
                        <a:t>TB</a:t>
                      </a:r>
                      <a:r>
                        <a:rPr lang="en-US" altLang="zh-HK" sz="1800" dirty="0"/>
                        <a:t>_ASR_STUDASSESSDATA</a:t>
                      </a:r>
                      <a:endParaRPr lang="en-US" sz="18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zh-TW" altLang="en-GB" sz="180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學生的平均分、平均分的名次、整體評語、整體操行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2698471574"/>
                  </a:ext>
                </a:extLst>
              </a:tr>
              <a:tr h="6401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dirty="0">
                          <a:solidFill>
                            <a:srgbClr val="FF0000"/>
                          </a:solidFill>
                        </a:rPr>
                        <a:t>TB</a:t>
                      </a:r>
                      <a:r>
                        <a:rPr lang="en-US" altLang="zh-HK" sz="1800" dirty="0"/>
                        <a:t>_ASR_SUBJASSESSDATA</a:t>
                      </a:r>
                      <a:endParaRPr lang="en-US" sz="18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zh-TW" altLang="en-GB" sz="180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學生的科目分數或等級、科目的名次、</a:t>
                      </a:r>
                      <a:br>
                        <a:rPr lang="en-US" altLang="zh-TW" sz="180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</a:br>
                      <a:r>
                        <a:rPr lang="zh-TW" altLang="en-GB" sz="180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科目評語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2995761833"/>
                  </a:ext>
                </a:extLst>
              </a:tr>
              <a:tr h="556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dirty="0">
                          <a:solidFill>
                            <a:srgbClr val="FF0000"/>
                          </a:solidFill>
                        </a:rPr>
                        <a:t>TB</a:t>
                      </a:r>
                      <a:r>
                        <a:rPr lang="en-US" altLang="zh-HK" sz="1800" dirty="0"/>
                        <a:t>_ASR_SUBJCOMASSESSDATA</a:t>
                      </a:r>
                      <a:endParaRPr lang="en-US" sz="18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zh-TW" altLang="en-GB" sz="180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學生的分卷分數或等級、分卷的名次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253036555"/>
                  </a:ext>
                </a:extLst>
              </a:tr>
              <a:tr h="416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dirty="0">
                          <a:solidFill>
                            <a:srgbClr val="FF0000"/>
                          </a:solidFill>
                        </a:rPr>
                        <a:t>VW</a:t>
                      </a:r>
                      <a:r>
                        <a:rPr lang="en-US" altLang="zh-HK" sz="1800" dirty="0"/>
                        <a:t>_ASR_STAFF</a:t>
                      </a:r>
                      <a:endParaRPr lang="en-US" sz="18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GB" sz="180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只有教職員的中英文姓名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3076558463"/>
                  </a:ext>
                </a:extLst>
              </a:tr>
              <a:tr h="416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dirty="0">
                          <a:solidFill>
                            <a:srgbClr val="FF0000"/>
                          </a:solidFill>
                        </a:rPr>
                        <a:t>TB</a:t>
                      </a:r>
                      <a:r>
                        <a:rPr lang="en-US" altLang="zh-HK" sz="1800" dirty="0"/>
                        <a:t>_STU_ANPSTUREC</a:t>
                      </a:r>
                      <a:endParaRPr lang="en-US" sz="18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zh-TW" altLang="en-GB" sz="180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學生的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獎懲資料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2154285528"/>
                  </a:ext>
                </a:extLst>
              </a:tr>
              <a:tr h="416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dirty="0">
                          <a:solidFill>
                            <a:srgbClr val="FF0000"/>
                          </a:solidFill>
                        </a:rPr>
                        <a:t>TB</a:t>
                      </a:r>
                      <a:r>
                        <a:rPr lang="en-US" altLang="zh-HK" sz="1800" dirty="0"/>
                        <a:t>_ATT_NONATT</a:t>
                      </a:r>
                      <a:endParaRPr lang="en-US" sz="18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GB" sz="180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學生的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缺席資料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3358917915"/>
                  </a:ext>
                </a:extLst>
              </a:tr>
              <a:tr h="416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dirty="0">
                          <a:solidFill>
                            <a:srgbClr val="FF0000"/>
                          </a:solidFill>
                        </a:rPr>
                        <a:t>TB</a:t>
                      </a:r>
                      <a:r>
                        <a:rPr lang="en-US" altLang="zh-HK" sz="1800" dirty="0"/>
                        <a:t>_NAA_STUDENTNAA</a:t>
                      </a:r>
                      <a:endParaRPr lang="en-US" sz="18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zh-TW" altLang="en-GB" sz="180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學生的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課外活動資料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3315103267"/>
                  </a:ext>
                </a:extLst>
              </a:tr>
              <a:tr h="6401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dirty="0">
                          <a:solidFill>
                            <a:srgbClr val="FF0000"/>
                          </a:solidFill>
                        </a:rPr>
                        <a:t>TB</a:t>
                      </a:r>
                      <a:r>
                        <a:rPr lang="en-US" altLang="zh-HK" sz="1800" dirty="0"/>
                        <a:t>_HSE_COMMON</a:t>
                      </a:r>
                      <a:endParaRPr lang="en-US" sz="18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zh-TW" altLang="en-GB" sz="180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代碼表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-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為</a:t>
                      </a:r>
                      <a:r>
                        <a:rPr lang="en-US" altLang="zh-TW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WebSAMS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絕</a:t>
                      </a:r>
                      <a:r>
                        <a:rPr lang="zh-TW" altLang="en-GB" sz="180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大部</a:t>
                      </a:r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分</a:t>
                      </a:r>
                      <a:r>
                        <a:rPr lang="zh-TW" altLang="en-GB" sz="1800" dirty="0">
                          <a:solidFill>
                            <a:schemeClr val="tx1"/>
                          </a:solidFill>
                          <a:latin typeface="Times New Roman" pitchFamily="18" charset="0"/>
                        </a:rPr>
                        <a:t>代碼的互換表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7921339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8DAD98-4651-443F-967B-42E49EB8DE9B}" type="slidenum">
              <a:rPr lang="en-US" altLang="zh-TW" smtClean="0">
                <a:latin typeface="Garamond" panose="02020404030301010803" pitchFamily="18" charset="0"/>
              </a:rPr>
              <a:pPr/>
              <a:t>17</a:t>
            </a:fld>
            <a:endParaRPr lang="en-US" altLang="zh-TW">
              <a:latin typeface="Garamond" panose="02020404030301010803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Exercise 1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2723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Tx/>
              <a:buChar char="-"/>
            </a:pPr>
            <a:r>
              <a:rPr lang="zh-TW" altLang="en-US" dirty="0"/>
              <a:t>查詢某時段內</a:t>
            </a:r>
            <a:r>
              <a:rPr lang="zh-TW" altLang="en-US" u="sng" dirty="0"/>
              <a:t>沒有</a:t>
            </a:r>
            <a:r>
              <a:rPr lang="zh-TW" altLang="en-US" dirty="0"/>
              <a:t> 遲到 和 缺席 的學生記錄</a:t>
            </a:r>
            <a:endParaRPr lang="en-US" altLang="zh-TW" dirty="0"/>
          </a:p>
          <a:p>
            <a:pPr>
              <a:buFontTx/>
              <a:buChar char="-"/>
            </a:pPr>
            <a:r>
              <a:rPr lang="zh-TW" altLang="en-US" dirty="0"/>
              <a:t>可輸入時段</a:t>
            </a:r>
            <a:endParaRPr lang="en-US" altLang="zh-TW" dirty="0"/>
          </a:p>
          <a:p>
            <a:pPr>
              <a:buFontTx/>
              <a:buChar char="-"/>
            </a:pPr>
            <a:endParaRPr lang="en-US" altLang="zh-TW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00113" y="4797425"/>
            <a:ext cx="77041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/>
              <a:t>提示</a:t>
            </a:r>
            <a:r>
              <a:rPr lang="en-US" altLang="zh-TW" dirty="0"/>
              <a:t>:</a:t>
            </a:r>
          </a:p>
          <a:p>
            <a:r>
              <a:rPr lang="en-US" altLang="zh-HK" dirty="0"/>
              <a:t>Tables - </a:t>
            </a:r>
            <a:r>
              <a:rPr lang="en-US" dirty="0" err="1"/>
              <a:t>vw_stu_lateststudent</a:t>
            </a:r>
            <a:r>
              <a:rPr lang="en-US" dirty="0"/>
              <a:t>, </a:t>
            </a:r>
            <a:r>
              <a:rPr lang="en-US" dirty="0" err="1"/>
              <a:t>tb_att_nonatt</a:t>
            </a:r>
            <a:endParaRPr lang="en-US" dirty="0"/>
          </a:p>
          <a:p>
            <a:r>
              <a:rPr lang="en-US" altLang="zh-TW" dirty="0"/>
              <a:t>NONATTTYPE : ABSNT=</a:t>
            </a:r>
            <a:r>
              <a:rPr lang="zh-TW" altLang="en-US" dirty="0"/>
              <a:t>缺席</a:t>
            </a:r>
            <a:r>
              <a:rPr lang="en-US" altLang="zh-TW" dirty="0"/>
              <a:t>, LATE=</a:t>
            </a:r>
            <a:r>
              <a:rPr lang="zh-TW" altLang="en-US" dirty="0"/>
              <a:t>遲到</a:t>
            </a:r>
            <a:r>
              <a:rPr lang="en-US" altLang="zh-TW" dirty="0"/>
              <a:t>, LEAVE=</a:t>
            </a:r>
            <a:r>
              <a:rPr lang="zh-TW" altLang="en-US" dirty="0"/>
              <a:t>早退</a:t>
            </a:r>
            <a:r>
              <a:rPr lang="en-US" altLang="zh-TW" dirty="0"/>
              <a:t>, LE=</a:t>
            </a:r>
            <a:r>
              <a:rPr lang="zh-TW" altLang="en-US" dirty="0"/>
              <a:t>遲到早退</a:t>
            </a:r>
            <a:endParaRPr lang="en-US" altLang="zh-TW" dirty="0"/>
          </a:p>
          <a:p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參考</a:t>
            </a:r>
            <a:r>
              <a:rPr lang="en-US" altLang="zh-TW" dirty="0">
                <a:solidFill>
                  <a:schemeClr val="accent3">
                    <a:lumMod val="50000"/>
                  </a:schemeClr>
                </a:solidFill>
              </a:rPr>
              <a:t>CDR - </a:t>
            </a: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學生出席資料 </a:t>
            </a:r>
            <a:endParaRPr lang="en-US" altLang="zh-TW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1510" name="圖片 1" descr="framed - Is there any package similar to verbatim but with support for icons? - TeX - LaTeX Stack Exchan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22813"/>
            <a:ext cx="644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 descr="File:Writing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529124"/>
            <a:ext cx="2191631" cy="2191631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AF6260F-F1E7-419C-A959-342F81F820D1}" type="slidenum">
              <a:rPr lang="en-US" altLang="zh-TW" smtClean="0">
                <a:latin typeface="Garamond" panose="02020404030301010803" pitchFamily="18" charset="0"/>
              </a:rPr>
              <a:pPr/>
              <a:t>18</a:t>
            </a:fld>
            <a:endParaRPr lang="en-US" altLang="zh-TW">
              <a:latin typeface="Garamond" panose="02020404030301010803" pitchFamily="18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Exercise 2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39750" y="1196975"/>
            <a:ext cx="72723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Tx/>
              <a:buChar char="-"/>
            </a:pPr>
            <a:r>
              <a:rPr lang="zh-TW" altLang="en-US" dirty="0"/>
              <a:t>抽取各班各科</a:t>
            </a:r>
            <a:r>
              <a:rPr lang="en-US" altLang="en-US" dirty="0"/>
              <a:t>(</a:t>
            </a:r>
            <a:r>
              <a:rPr lang="zh-TW" altLang="en-US" dirty="0"/>
              <a:t>包括分卷</a:t>
            </a:r>
            <a:r>
              <a:rPr lang="en-US" altLang="en-US" dirty="0"/>
              <a:t>)</a:t>
            </a:r>
            <a:r>
              <a:rPr lang="zh-TW" altLang="en-US" dirty="0"/>
              <a:t>中的平均分</a:t>
            </a:r>
            <a:endParaRPr lang="en-US" altLang="zh-TW" dirty="0"/>
          </a:p>
          <a:p>
            <a:pPr>
              <a:buFontTx/>
              <a:buChar char="-"/>
            </a:pPr>
            <a:r>
              <a:rPr lang="zh-TW" altLang="en-US" dirty="0"/>
              <a:t>及抽取各班的總平均分和各級的總平均分</a:t>
            </a:r>
            <a:endParaRPr lang="en-US" altLang="zh-TW" dirty="0"/>
          </a:p>
        </p:txBody>
      </p:sp>
      <p:pic>
        <p:nvPicPr>
          <p:cNvPr id="5" name="圖片 4" descr="File:Writing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72" y="4221088"/>
            <a:ext cx="2191631" cy="2191631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00113" y="4797425"/>
            <a:ext cx="61912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/>
              <a:t>提示</a:t>
            </a:r>
            <a:r>
              <a:rPr lang="en-US" altLang="zh-TW" dirty="0"/>
              <a:t>:</a:t>
            </a:r>
          </a:p>
          <a:p>
            <a:r>
              <a:rPr lang="en-US" altLang="zh-HK" dirty="0"/>
              <a:t>Tables - </a:t>
            </a:r>
            <a:r>
              <a:rPr lang="en-US" dirty="0" err="1"/>
              <a:t>tb_asr_subjassessdata</a:t>
            </a:r>
            <a:r>
              <a:rPr lang="en-US" dirty="0"/>
              <a:t>, </a:t>
            </a:r>
            <a:r>
              <a:rPr lang="en-US" dirty="0" err="1"/>
              <a:t>vw_stu_lateststudent</a:t>
            </a:r>
            <a:br>
              <a:rPr lang="en-US" dirty="0"/>
            </a:br>
            <a:r>
              <a:rPr lang="en-US" dirty="0" err="1"/>
              <a:t>tb_hse_common</a:t>
            </a:r>
            <a:endParaRPr lang="en-US" dirty="0"/>
          </a:p>
          <a:p>
            <a:r>
              <a:rPr lang="en-US" altLang="zh-TW" dirty="0"/>
              <a:t>Joins – </a:t>
            </a:r>
            <a:r>
              <a:rPr lang="en-US" dirty="0" err="1"/>
              <a:t>suid</a:t>
            </a:r>
            <a:r>
              <a:rPr lang="en-US" dirty="0"/>
              <a:t>, </a:t>
            </a:r>
            <a:r>
              <a:rPr lang="en-US" dirty="0" err="1"/>
              <a:t>stuid</a:t>
            </a:r>
            <a:r>
              <a:rPr lang="en-US" dirty="0"/>
              <a:t>, </a:t>
            </a:r>
            <a:r>
              <a:rPr lang="en-US" dirty="0" err="1"/>
              <a:t>schyear</a:t>
            </a:r>
            <a:endParaRPr lang="en-US" altLang="zh-TW" dirty="0"/>
          </a:p>
        </p:txBody>
      </p:sp>
      <p:pic>
        <p:nvPicPr>
          <p:cNvPr id="22535" name="圖片 1" descr="framed - Is there any package similar to verbatim but with support for icons? - TeX - LaTeX Stack Exchan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22813"/>
            <a:ext cx="644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0012FD3-243C-4D2B-951E-3B33E0BE6338}" type="slidenum">
              <a:rPr lang="en-US" altLang="zh-TW" smtClean="0">
                <a:latin typeface="Garamond" panose="02020404030301010803" pitchFamily="18" charset="0"/>
              </a:rPr>
              <a:pPr/>
              <a:t>19</a:t>
            </a:fld>
            <a:endParaRPr lang="en-US" altLang="zh-TW">
              <a:latin typeface="Garamond" panose="02020404030301010803" pitchFamily="18" charset="0"/>
            </a:endParaRPr>
          </a:p>
        </p:txBody>
      </p:sp>
      <p:sp>
        <p:nvSpPr>
          <p:cNvPr id="2355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Exercise 3</a:t>
            </a:r>
            <a:endParaRPr lang="zh-HK" altLang="en-US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611188" y="1343025"/>
            <a:ext cx="79216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Tx/>
              <a:buChar char="-"/>
            </a:pPr>
            <a:r>
              <a:rPr lang="zh-TW" altLang="zh-HK"/>
              <a:t>抽取</a:t>
            </a:r>
            <a:r>
              <a:rPr lang="zh-TW" altLang="en-US"/>
              <a:t>各班年終首</a:t>
            </a:r>
            <a:r>
              <a:rPr lang="en-US" altLang="en-US"/>
              <a:t>3</a:t>
            </a:r>
            <a:r>
              <a:rPr lang="zh-TW" altLang="en-US"/>
              <a:t>名</a:t>
            </a:r>
            <a:endParaRPr lang="en-US" altLang="zh-TW"/>
          </a:p>
          <a:p>
            <a:pPr>
              <a:buFontTx/>
              <a:buChar char="-"/>
            </a:pPr>
            <a:r>
              <a:rPr lang="zh-TW" altLang="en-US"/>
              <a:t>加上年終時的平均分</a:t>
            </a:r>
            <a:endParaRPr lang="en-US" altLang="zh-TW">
              <a:solidFill>
                <a:srgbClr val="0000F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00112" y="4797425"/>
            <a:ext cx="62641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/>
              <a:t>提示</a:t>
            </a:r>
            <a:r>
              <a:rPr lang="en-US" altLang="zh-TW" dirty="0"/>
              <a:t>:</a:t>
            </a:r>
          </a:p>
          <a:p>
            <a:r>
              <a:rPr lang="en-US" altLang="zh-HK" sz="1600" dirty="0"/>
              <a:t>Tables - </a:t>
            </a:r>
            <a:r>
              <a:rPr lang="en-US" altLang="en-US" sz="1600" dirty="0" err="1"/>
              <a:t>tb_stu_student</a:t>
            </a:r>
            <a:r>
              <a:rPr lang="en-US" sz="1600" dirty="0"/>
              <a:t>, </a:t>
            </a:r>
            <a:r>
              <a:rPr lang="en-US" sz="1600" dirty="0" err="1"/>
              <a:t>tb_asr_studassessdata</a:t>
            </a:r>
            <a:endParaRPr lang="en-US" sz="1600" dirty="0"/>
          </a:p>
          <a:p>
            <a:r>
              <a:rPr lang="en-US" altLang="zh-TW" sz="1600" dirty="0"/>
              <a:t>Joins – </a:t>
            </a:r>
            <a:r>
              <a:rPr lang="en-US" sz="1600" dirty="0"/>
              <a:t>SUID, STUID, SCHYEAR, SCHLVL, SCHSESS, CLASSLVL</a:t>
            </a:r>
            <a:endParaRPr lang="en-US" altLang="zh-TW" sz="1600" dirty="0"/>
          </a:p>
        </p:txBody>
      </p:sp>
      <p:pic>
        <p:nvPicPr>
          <p:cNvPr id="23558" name="圖片 1" descr="framed - Is there any package similar to verbatim but with support for icons? - TeX - LaTeX Stack Exchan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22813"/>
            <a:ext cx="644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 descr="File:Writing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72" y="4221088"/>
            <a:ext cx="2191631" cy="2191631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F026A0F-BAF5-44F3-A7A8-441F12CD690B}" type="slidenum">
              <a:rPr lang="en-US" altLang="zh-TW" smtClean="0">
                <a:latin typeface="Garamond" panose="02020404030301010803" pitchFamily="18" charset="0"/>
              </a:rPr>
              <a:pPr/>
              <a:t>2</a:t>
            </a:fld>
            <a:endParaRPr lang="en-US" altLang="zh-TW">
              <a:latin typeface="Garamond" panose="02020404030301010803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Schedule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30725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zh-TW" sz="2400" dirty="0"/>
          </a:p>
          <a:p>
            <a:pPr eaLnBrk="1" hangingPunct="1">
              <a:defRPr/>
            </a:pPr>
            <a:r>
              <a:rPr lang="en-US" altLang="zh-TW" sz="2400" dirty="0"/>
              <a:t>Review of Joining Tables and Views</a:t>
            </a:r>
          </a:p>
          <a:p>
            <a:pPr eaLnBrk="1" hangingPunct="1">
              <a:defRPr/>
            </a:pPr>
            <a:r>
              <a:rPr lang="en-US" altLang="zh-TW" sz="2400" dirty="0"/>
              <a:t>Tables &amp; Views</a:t>
            </a:r>
          </a:p>
          <a:p>
            <a:pPr eaLnBrk="1" hangingPunct="1">
              <a:defRPr/>
            </a:pPr>
            <a:r>
              <a:rPr lang="en-US" altLang="zh-TW" sz="2400" dirty="0"/>
              <a:t>Exercises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2400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endParaRPr lang="en-US" altLang="zh-TW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D9BC0E7-58B7-40F1-B9E2-758FF6A23D9E}" type="slidenum">
              <a:rPr lang="en-US" altLang="zh-TW" smtClean="0">
                <a:latin typeface="Garamond" panose="02020404030301010803" pitchFamily="18" charset="0"/>
              </a:rPr>
              <a:pPr/>
              <a:t>20</a:t>
            </a:fld>
            <a:endParaRPr lang="en-US" altLang="zh-TW">
              <a:latin typeface="Garamond" panose="02020404030301010803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Exercise 4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539750" y="1196975"/>
            <a:ext cx="73453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285750" indent="-285750">
              <a:buFontTx/>
              <a:buChar char="-"/>
              <a:defRPr/>
            </a:pPr>
            <a:r>
              <a:rPr lang="zh-TW" altLang="en-US" dirty="0"/>
              <a:t>抽取去年的</a:t>
            </a:r>
            <a:r>
              <a:rPr lang="en-US" dirty="0"/>
              <a:t> T1, T2 </a:t>
            </a:r>
            <a:r>
              <a:rPr lang="zh-TW" altLang="en-US" dirty="0"/>
              <a:t>及年終的遲到及缺席</a:t>
            </a:r>
            <a:r>
              <a:rPr lang="zh-HK" altLang="en-US" dirty="0"/>
              <a:t>日</a:t>
            </a:r>
            <a:r>
              <a:rPr lang="zh-TW" altLang="en-US" dirty="0"/>
              <a:t>數</a:t>
            </a:r>
            <a:r>
              <a:rPr lang="zh-HK" altLang="en-US" dirty="0"/>
              <a:t>。</a:t>
            </a:r>
            <a:endParaRPr lang="en-US" altLang="zh-HK" dirty="0"/>
          </a:p>
          <a:p>
            <a:pPr marL="285750" indent="-285750">
              <a:buFontTx/>
              <a:buChar char="-"/>
              <a:defRPr/>
            </a:pPr>
            <a:r>
              <a:rPr lang="zh-HK" altLang="en-US" dirty="0"/>
              <a:t>由</a:t>
            </a:r>
            <a:r>
              <a:rPr lang="zh-TW" altLang="en-US" dirty="0"/>
              <a:t>於在</a:t>
            </a:r>
            <a:r>
              <a:rPr lang="en-US" dirty="0"/>
              <a:t>WEBSAMS</a:t>
            </a:r>
            <a:r>
              <a:rPr lang="zh-TW" altLang="en-US" dirty="0"/>
              <a:t>系統內，沒有地方輸入年終的缺席紀錄，建議把</a:t>
            </a:r>
            <a:r>
              <a:rPr lang="en-US" dirty="0"/>
              <a:t>T1 </a:t>
            </a:r>
            <a:r>
              <a:rPr lang="zh-TW" altLang="en-US" dirty="0"/>
              <a:t>及</a:t>
            </a:r>
            <a:r>
              <a:rPr lang="en-US" dirty="0"/>
              <a:t> T2 </a:t>
            </a:r>
            <a:r>
              <a:rPr lang="zh-TW" altLang="en-US" dirty="0"/>
              <a:t>的 的數值加起來。</a:t>
            </a:r>
            <a:endParaRPr lang="en-US" dirty="0"/>
          </a:p>
          <a:p>
            <a:pPr>
              <a:defRPr/>
            </a:pPr>
            <a:endParaRPr lang="en-US" altLang="zh-TW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00113" y="4797425"/>
            <a:ext cx="61912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/>
              <a:t>提示</a:t>
            </a:r>
            <a:r>
              <a:rPr lang="en-US" altLang="zh-TW" dirty="0"/>
              <a:t>:</a:t>
            </a:r>
          </a:p>
          <a:p>
            <a:r>
              <a:rPr lang="en-US" altLang="zh-HK" dirty="0"/>
              <a:t>Tables -  </a:t>
            </a:r>
            <a:r>
              <a:rPr lang="en-US" altLang="zh-HK" dirty="0" err="1"/>
              <a:t>vw_stu_lateststudent</a:t>
            </a:r>
            <a:r>
              <a:rPr lang="en-US" altLang="zh-TW" dirty="0"/>
              <a:t>, </a:t>
            </a:r>
            <a:r>
              <a:rPr lang="en-US" altLang="zh-TW" dirty="0" err="1"/>
              <a:t>tb_asr_studmiscdata</a:t>
            </a:r>
            <a:endParaRPr lang="en-US" altLang="zh-TW" dirty="0"/>
          </a:p>
          <a:p>
            <a:r>
              <a:rPr lang="en-US" altLang="zh-TW" dirty="0"/>
              <a:t>Joins – </a:t>
            </a:r>
            <a:r>
              <a:rPr lang="en-US" dirty="0" err="1"/>
              <a:t>suid</a:t>
            </a:r>
            <a:r>
              <a:rPr lang="en-US" dirty="0"/>
              <a:t>, </a:t>
            </a:r>
            <a:r>
              <a:rPr lang="en-US" dirty="0" err="1"/>
              <a:t>stuid</a:t>
            </a:r>
            <a:r>
              <a:rPr lang="en-US" dirty="0"/>
              <a:t>, </a:t>
            </a:r>
            <a:r>
              <a:rPr lang="en-US" dirty="0" err="1"/>
              <a:t>schyear</a:t>
            </a:r>
            <a:r>
              <a:rPr lang="en-US" dirty="0"/>
              <a:t>, </a:t>
            </a:r>
            <a:r>
              <a:rPr lang="en-US" dirty="0" err="1"/>
              <a:t>classlvl</a:t>
            </a:r>
            <a:r>
              <a:rPr lang="en-US" dirty="0"/>
              <a:t>=</a:t>
            </a:r>
            <a:r>
              <a:rPr lang="en-US" dirty="0" err="1"/>
              <a:t>classlevel</a:t>
            </a:r>
            <a:endParaRPr lang="en-US" dirty="0"/>
          </a:p>
          <a:p>
            <a:r>
              <a:rPr lang="en-US" altLang="zh-TW" dirty="0"/>
              <a:t>TIMESEQ: T1 = 1100, T2 = 1200</a:t>
            </a:r>
          </a:p>
        </p:txBody>
      </p:sp>
      <p:pic>
        <p:nvPicPr>
          <p:cNvPr id="24582" name="圖片 1" descr="framed - Is there any package similar to verbatim but with support for icons? - TeX - LaTeX Stack Exchan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22813"/>
            <a:ext cx="644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 descr="File:Writing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72" y="4221088"/>
            <a:ext cx="2191631" cy="2191631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F8D3D07-4B95-4503-9C1F-B0E5562000C7}" type="slidenum">
              <a:rPr lang="en-US" altLang="zh-TW" smtClean="0">
                <a:latin typeface="Garamond" panose="02020404030301010803" pitchFamily="18" charset="0"/>
              </a:rPr>
              <a:pPr/>
              <a:t>21</a:t>
            </a:fld>
            <a:endParaRPr lang="en-US" altLang="zh-TW">
              <a:latin typeface="Garamond" panose="02020404030301010803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Exercise 5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11188" y="1343025"/>
            <a:ext cx="79216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HK" altLang="en-US" dirty="0"/>
              <a:t>預</a:t>
            </a:r>
            <a:r>
              <a:rPr lang="zh-TW" altLang="en-US" dirty="0"/>
              <a:t>備</a:t>
            </a:r>
            <a:r>
              <a:rPr lang="zh-HK" altLang="en-US" dirty="0"/>
              <a:t>工</a:t>
            </a:r>
            <a:r>
              <a:rPr lang="zh-TW" altLang="en-US" dirty="0"/>
              <a:t>作</a:t>
            </a:r>
            <a:r>
              <a:rPr lang="zh-HK" altLang="en-US" dirty="0"/>
              <a:t>：在學生成</a:t>
            </a:r>
            <a:r>
              <a:rPr lang="zh-TW" altLang="en-US" dirty="0"/>
              <a:t>績</a:t>
            </a:r>
            <a:r>
              <a:rPr lang="zh-HK" altLang="en-US" dirty="0"/>
              <a:t>模組 </a:t>
            </a:r>
            <a:r>
              <a:rPr lang="en-US" dirty="0"/>
              <a:t>-&gt; </a:t>
            </a:r>
            <a:r>
              <a:rPr lang="zh-HK" altLang="en-US" dirty="0"/>
              <a:t>數</a:t>
            </a:r>
            <a:r>
              <a:rPr lang="zh-TW" altLang="en-US" dirty="0"/>
              <a:t>據</a:t>
            </a:r>
            <a:r>
              <a:rPr lang="zh-HK" altLang="en-US" dirty="0"/>
              <a:t>輸入 </a:t>
            </a:r>
            <a:r>
              <a:rPr lang="en-US" dirty="0"/>
              <a:t>-&gt; </a:t>
            </a:r>
            <a:r>
              <a:rPr lang="zh-HK" altLang="en-US" dirty="0"/>
              <a:t>其</a:t>
            </a:r>
            <a:r>
              <a:rPr lang="zh-TW" altLang="en-US" dirty="0"/>
              <a:t>他</a:t>
            </a:r>
            <a:r>
              <a:rPr lang="zh-HK" altLang="en-US" dirty="0"/>
              <a:t>考</a:t>
            </a:r>
            <a:r>
              <a:rPr lang="zh-TW" altLang="en-US" dirty="0"/>
              <a:t>績</a:t>
            </a:r>
            <a:endParaRPr lang="en-US" altLang="zh-TW" dirty="0"/>
          </a:p>
          <a:p>
            <a:r>
              <a:rPr lang="zh-HK" altLang="en-US" dirty="0"/>
              <a:t>於其</a:t>
            </a:r>
            <a:r>
              <a:rPr lang="zh-TW" altLang="en-US" dirty="0"/>
              <a:t>他</a:t>
            </a:r>
            <a:r>
              <a:rPr lang="zh-HK" altLang="en-US" dirty="0"/>
              <a:t>考</a:t>
            </a:r>
            <a:r>
              <a:rPr lang="zh-TW" altLang="en-US" dirty="0"/>
              <a:t>績</a:t>
            </a:r>
            <a:r>
              <a:rPr lang="zh-HK" altLang="en-US" dirty="0"/>
              <a:t>，選取 </a:t>
            </a:r>
            <a:r>
              <a:rPr lang="en-US" dirty="0"/>
              <a:t>“</a:t>
            </a:r>
            <a:r>
              <a:rPr lang="zh-HK" altLang="en-US" dirty="0"/>
              <a:t>創意</a:t>
            </a:r>
            <a:r>
              <a:rPr lang="en-US" dirty="0"/>
              <a:t>”</a:t>
            </a:r>
            <a:r>
              <a:rPr lang="zh-HK" altLang="en-US" dirty="0"/>
              <a:t>，輸入</a:t>
            </a:r>
            <a:r>
              <a:rPr lang="zh-TW" altLang="en-US" dirty="0"/>
              <a:t>分數或評語</a:t>
            </a:r>
            <a:r>
              <a:rPr lang="zh-HK" altLang="en-US" dirty="0"/>
              <a:t>。</a:t>
            </a:r>
            <a:endParaRPr lang="en-US" altLang="zh-HK" dirty="0"/>
          </a:p>
          <a:p>
            <a:endParaRPr lang="en-US" altLang="en-US" dirty="0"/>
          </a:p>
          <a:p>
            <a:r>
              <a:rPr lang="en-US" altLang="en-US" dirty="0"/>
              <a:t>- </a:t>
            </a:r>
            <a:r>
              <a:rPr lang="zh-HK" altLang="en-US" dirty="0"/>
              <a:t>用</a:t>
            </a:r>
            <a:r>
              <a:rPr lang="en-US" dirty="0"/>
              <a:t>SQL</a:t>
            </a:r>
            <a:r>
              <a:rPr lang="zh-HK" altLang="en-US" dirty="0"/>
              <a:t>抽出 本年度中六年</a:t>
            </a:r>
            <a:r>
              <a:rPr lang="zh-TW" altLang="en-US" dirty="0"/>
              <a:t>級</a:t>
            </a:r>
            <a:r>
              <a:rPr lang="en-US" dirty="0"/>
              <a:t>T1</a:t>
            </a:r>
            <a:r>
              <a:rPr lang="zh-HK" altLang="en-US" dirty="0"/>
              <a:t>的其</a:t>
            </a:r>
            <a:r>
              <a:rPr lang="zh-TW" altLang="en-US" dirty="0"/>
              <a:t>他</a:t>
            </a:r>
            <a:r>
              <a:rPr lang="zh-HK" altLang="en-US" dirty="0"/>
              <a:t>考</a:t>
            </a:r>
            <a:r>
              <a:rPr lang="zh-TW" altLang="en-US" dirty="0"/>
              <a:t>績 </a:t>
            </a:r>
            <a:r>
              <a:rPr lang="en-US" dirty="0"/>
              <a:t>– </a:t>
            </a:r>
            <a:r>
              <a:rPr lang="zh-HK" altLang="en-US" dirty="0"/>
              <a:t>創意</a:t>
            </a:r>
            <a:endParaRPr lang="en-US" altLang="zh-TW" dirty="0">
              <a:solidFill>
                <a:srgbClr val="0000FF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00113" y="4797425"/>
            <a:ext cx="6191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/>
              <a:t>提示</a:t>
            </a:r>
            <a:r>
              <a:rPr lang="en-US" altLang="zh-TW" dirty="0"/>
              <a:t>:</a:t>
            </a:r>
          </a:p>
          <a:p>
            <a:r>
              <a:rPr lang="en-US" altLang="zh-HK" dirty="0"/>
              <a:t>Tables – </a:t>
            </a:r>
            <a:r>
              <a:rPr lang="en-US" altLang="zh-HK" dirty="0" err="1"/>
              <a:t>vw_asr_studotherassessinfo</a:t>
            </a:r>
            <a:r>
              <a:rPr lang="en-US" altLang="zh-TW" dirty="0"/>
              <a:t>, </a:t>
            </a:r>
            <a:r>
              <a:rPr lang="en-US" altLang="en-US" dirty="0" err="1"/>
              <a:t>tb_stu_student</a:t>
            </a:r>
            <a:endParaRPr lang="en-US" altLang="en-US" dirty="0"/>
          </a:p>
          <a:p>
            <a:r>
              <a:rPr lang="en-US" altLang="zh-TW" dirty="0"/>
              <a:t>Joins – </a:t>
            </a:r>
            <a:r>
              <a:rPr lang="en-US" altLang="zh-HK" dirty="0"/>
              <a:t>SUID, STUID</a:t>
            </a:r>
            <a:endParaRPr lang="en-US" altLang="zh-TW" dirty="0"/>
          </a:p>
        </p:txBody>
      </p:sp>
      <p:pic>
        <p:nvPicPr>
          <p:cNvPr id="6" name="圖片 5" descr="File:Writing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72" y="4221088"/>
            <a:ext cx="2191631" cy="2191631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6631" name="圖片 1" descr="framed - Is there any package similar to verbatim but with support for icons? - TeX - LaTeX Stack Exchan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22813"/>
            <a:ext cx="644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D5AC2A9-083D-46B1-AAA2-4A6FBE099531}" type="slidenum">
              <a:rPr lang="en-US" altLang="zh-TW" smtClean="0">
                <a:latin typeface="Garamond" panose="02020404030301010803" pitchFamily="18" charset="0"/>
              </a:rPr>
              <a:pPr/>
              <a:t>22</a:t>
            </a:fld>
            <a:endParaRPr lang="en-US" altLang="zh-TW">
              <a:latin typeface="Garamond" panose="02020404030301010803" pitchFamily="18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Exercise 6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2723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285750" indent="-285750">
              <a:buFontTx/>
              <a:buChar char="-"/>
              <a:defRPr/>
            </a:pPr>
            <a:r>
              <a:rPr lang="zh-TW" altLang="en-US" dirty="0"/>
              <a:t>新增一個用户設定欄位及輸入資料</a:t>
            </a:r>
            <a:endParaRPr lang="en-US" altLang="zh-TW" dirty="0"/>
          </a:p>
          <a:p>
            <a:pPr marL="285750" indent="-285750">
              <a:buFontTx/>
              <a:buChar char="-"/>
              <a:defRPr/>
            </a:pPr>
            <a:r>
              <a:rPr lang="zh-TW" altLang="en-US" dirty="0"/>
              <a:t>抽出學生用户設定欄位的資料</a:t>
            </a:r>
            <a:endParaRPr lang="en-US" altLang="zh-TW" dirty="0"/>
          </a:p>
          <a:p>
            <a:pPr>
              <a:defRPr/>
            </a:pPr>
            <a:endParaRPr lang="en-US" altLang="zh-TW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00113" y="4797425"/>
            <a:ext cx="61912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/>
              <a:t>提示</a:t>
            </a:r>
            <a:r>
              <a:rPr lang="en-US" altLang="zh-TW" dirty="0"/>
              <a:t>:</a:t>
            </a:r>
          </a:p>
          <a:p>
            <a:r>
              <a:rPr lang="en-US" altLang="zh-HK" dirty="0"/>
              <a:t>Tables - </a:t>
            </a:r>
            <a:r>
              <a:rPr lang="en-US" altLang="zh-HK" dirty="0" err="1"/>
              <a:t>vw_stu_lateststudent</a:t>
            </a:r>
            <a:r>
              <a:rPr lang="en-US" altLang="zh-HK" dirty="0"/>
              <a:t>, </a:t>
            </a:r>
            <a:r>
              <a:rPr lang="en-US" altLang="zh-HK" dirty="0" err="1"/>
              <a:t>tb_stu_stuuserfield</a:t>
            </a:r>
            <a:r>
              <a:rPr lang="en-US" altLang="zh-HK" dirty="0"/>
              <a:t>, </a:t>
            </a:r>
            <a:r>
              <a:rPr lang="en-US" altLang="zh-HK" dirty="0" err="1"/>
              <a:t>tb_stu_userfield</a:t>
            </a:r>
            <a:endParaRPr lang="en-US" altLang="zh-HK" dirty="0"/>
          </a:p>
          <a:p>
            <a:r>
              <a:rPr lang="en-US" altLang="zh-TW" dirty="0"/>
              <a:t>Joins - </a:t>
            </a:r>
            <a:r>
              <a:rPr lang="en-US" altLang="zh-HK" dirty="0"/>
              <a:t>SUID, STUID, SCHYEAR</a:t>
            </a:r>
            <a:endParaRPr lang="en-US" altLang="zh-TW" dirty="0"/>
          </a:p>
        </p:txBody>
      </p:sp>
      <p:pic>
        <p:nvPicPr>
          <p:cNvPr id="6" name="圖片 5" descr="File:Writing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72" y="4221088"/>
            <a:ext cx="2191631" cy="2191631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7655" name="圖片 1" descr="framed - Is there any package similar to verbatim but with support for icons? - TeX - LaTeX Stack Exchan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22813"/>
            <a:ext cx="644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40004CA-0ACC-46EF-B54A-1867548609E3}" type="slidenum">
              <a:rPr lang="en-US" altLang="zh-TW" smtClean="0">
                <a:latin typeface="Garamond" panose="02020404030301010803" pitchFamily="18" charset="0"/>
              </a:rPr>
              <a:pPr/>
              <a:t>23</a:t>
            </a:fld>
            <a:endParaRPr lang="en-US" altLang="zh-TW">
              <a:latin typeface="Garamond" panose="02020404030301010803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95288" y="260350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en-US" altLang="zh-TW" sz="4200" dirty="0">
                <a:solidFill>
                  <a:schemeClr val="tx2"/>
                </a:solidFill>
                <a:latin typeface="Garamond" panose="02020404030301010803" pitchFamily="18" charset="0"/>
              </a:rPr>
              <a:t>Exercise 7</a:t>
            </a:r>
          </a:p>
          <a:p>
            <a:pPr eaLnBrk="1" hangingPunct="1"/>
            <a:endParaRPr kumimoji="1" lang="en-US" altLang="zh-TW" sz="42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750" y="1196975"/>
            <a:ext cx="727233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285750" indent="-285750">
              <a:buFontTx/>
              <a:buChar char="-"/>
              <a:defRPr/>
            </a:pPr>
            <a:r>
              <a:rPr lang="zh-TW" altLang="en-US" dirty="0"/>
              <a:t>抽取所有老師及職員姓名，聯絡電話，緊急聯絡人姓名，緊急聯絡人電話，緊急聯絡人關係 </a:t>
            </a:r>
            <a:r>
              <a:rPr lang="en-US" altLang="zh-HK" dirty="0"/>
              <a:t>(</a:t>
            </a:r>
            <a:r>
              <a:rPr lang="zh-TW" altLang="zh-HK" dirty="0"/>
              <a:t>須要</a:t>
            </a:r>
            <a:r>
              <a:rPr lang="zh-TW" altLang="en-US" dirty="0"/>
              <a:t> </a:t>
            </a:r>
            <a:r>
              <a:rPr lang="en-US" altLang="zh-HK" dirty="0"/>
              <a:t>school head </a:t>
            </a:r>
            <a:r>
              <a:rPr lang="zh-TW" altLang="en-US" dirty="0"/>
              <a:t>權限</a:t>
            </a:r>
            <a:r>
              <a:rPr lang="en-US" altLang="zh-HK" dirty="0"/>
              <a:t>)</a:t>
            </a:r>
            <a:endParaRPr lang="en-US" altLang="zh-TW" dirty="0"/>
          </a:p>
          <a:p>
            <a:pPr marL="285750" indent="-285750">
              <a:buFontTx/>
              <a:buChar char="-"/>
              <a:defRPr/>
            </a:pPr>
            <a:r>
              <a:rPr lang="zh-TW" altLang="en-US" dirty="0"/>
              <a:t>入職年份</a:t>
            </a:r>
          </a:p>
          <a:p>
            <a:pPr>
              <a:defRPr/>
            </a:pPr>
            <a:endParaRPr lang="en-US" altLang="zh-TW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00113" y="4797425"/>
            <a:ext cx="61912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/>
              <a:t>提示</a:t>
            </a:r>
            <a:r>
              <a:rPr lang="en-US" altLang="zh-TW"/>
              <a:t>:</a:t>
            </a:r>
          </a:p>
          <a:p>
            <a:r>
              <a:rPr lang="en-US" altLang="zh-HK"/>
              <a:t>Tables - TB_STF_MASTER</a:t>
            </a:r>
          </a:p>
        </p:txBody>
      </p:sp>
      <p:pic>
        <p:nvPicPr>
          <p:cNvPr id="7" name="圖片 6" descr="File:Writing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72" y="4221088"/>
            <a:ext cx="2191631" cy="2191631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8679" name="圖片 1" descr="framed - Is there any package similar to verbatim but with support for icons? - TeX - LaTeX Stack Exchan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22813"/>
            <a:ext cx="644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8D27AC4-6AF0-4207-8813-9CE51D7E702B}" type="slidenum">
              <a:rPr lang="en-US" altLang="zh-TW" smtClean="0">
                <a:latin typeface="Garamond" panose="02020404030301010803" pitchFamily="18" charset="0"/>
              </a:rPr>
              <a:pPr/>
              <a:t>24</a:t>
            </a:fld>
            <a:endParaRPr lang="en-US" altLang="zh-TW">
              <a:latin typeface="Garamond" panose="02020404030301010803" pitchFamily="18" charset="0"/>
            </a:endParaRP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2344738"/>
            <a:ext cx="7623175" cy="931862"/>
          </a:xfrm>
        </p:spPr>
        <p:txBody>
          <a:bodyPr/>
          <a:lstStyle/>
          <a:p>
            <a:pPr eaLnBrk="1" hangingPunct="1"/>
            <a:r>
              <a:rPr lang="en-US" altLang="zh-TW"/>
              <a:t>End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17236" r="50000" b="18248"/>
          <a:stretch>
            <a:fillRect/>
          </a:stretch>
        </p:blipFill>
        <p:spPr bwMode="auto">
          <a:xfrm>
            <a:off x="539750" y="2849563"/>
            <a:ext cx="352742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4108450" y="2452688"/>
            <a:ext cx="4754563" cy="3382962"/>
            <a:chOff x="4138985" y="2420888"/>
            <a:chExt cx="4753495" cy="3384376"/>
          </a:xfrm>
        </p:grpSpPr>
        <p:sp>
          <p:nvSpPr>
            <p:cNvPr id="4" name="矩形圖說文字 3"/>
            <p:cNvSpPr/>
            <p:nvPr/>
          </p:nvSpPr>
          <p:spPr bwMode="auto">
            <a:xfrm>
              <a:off x="4138985" y="2420888"/>
              <a:ext cx="4753495" cy="3384376"/>
            </a:xfrm>
            <a:prstGeom prst="wedgeRectCallout">
              <a:avLst>
                <a:gd name="adj1" fmla="val -83250"/>
                <a:gd name="adj2" fmla="val 25903"/>
              </a:avLst>
            </a:prstGeom>
            <a:solidFill>
              <a:srgbClr val="E6F5E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/>
            <a:lstStyle/>
            <a:p>
              <a:pPr algn="r">
                <a:defRPr/>
              </a:pPr>
              <a:r>
                <a:rPr lang="zh-TW" altLang="en-US" dirty="0">
                  <a:ln>
                    <a:solidFill>
                      <a:schemeClr val="tx1"/>
                    </a:solidFill>
                  </a:ln>
                  <a:latin typeface="Arial" charset="0"/>
                </a:rPr>
                <a:t>網上校管系統資料庫</a:t>
              </a:r>
              <a:r>
                <a:rPr lang="en-US" altLang="zh-TW" dirty="0">
                  <a:ln>
                    <a:solidFill>
                      <a:schemeClr val="tx1"/>
                    </a:solidFill>
                  </a:ln>
                  <a:latin typeface="Arial" charset="0"/>
                </a:rPr>
                <a:t>(CDR) </a:t>
              </a:r>
              <a:endParaRPr lang="en-US" dirty="0">
                <a:ln>
                  <a:solidFill>
                    <a:schemeClr val="tx1"/>
                  </a:solidFill>
                </a:ln>
                <a:latin typeface="Arial" charset="0"/>
              </a:endParaRPr>
            </a:p>
          </p:txBody>
        </p:sp>
        <p:pic>
          <p:nvPicPr>
            <p:cNvPr id="7180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2850108"/>
              <a:ext cx="4464496" cy="2863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9526E44-5DC9-41AE-AD39-71C872F4BE40}" type="slidenum">
              <a:rPr lang="en-US" altLang="zh-TW" smtClean="0">
                <a:latin typeface="Garamond" panose="02020404030301010803" pitchFamily="18" charset="0"/>
              </a:rPr>
              <a:pPr/>
              <a:t>3</a:t>
            </a:fld>
            <a:endParaRPr lang="en-US" altLang="zh-TW">
              <a:latin typeface="Garamond" panose="02020404030301010803" pitchFamily="18" charset="0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Training material download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611188" y="4806950"/>
            <a:ext cx="1871662" cy="431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HK" alt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5545137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TW" dirty="0"/>
              <a:t>PowerPoint, reference material and exercise can be downloaded at : </a:t>
            </a:r>
          </a:p>
          <a:p>
            <a:pPr>
              <a:spcBef>
                <a:spcPct val="50000"/>
              </a:spcBef>
              <a:defRPr/>
            </a:pPr>
            <a:r>
              <a:rPr lang="zh-TW" altLang="en-US" dirty="0">
                <a:solidFill>
                  <a:srgbClr val="0000FF"/>
                </a:solidFill>
                <a:latin typeface="+mj-ea"/>
                <a:ea typeface="+mj-ea"/>
              </a:rPr>
              <a:t>網上校管系統資料庫</a:t>
            </a:r>
            <a:br>
              <a:rPr lang="en-US" altLang="zh-TW" dirty="0"/>
            </a:br>
            <a:r>
              <a:rPr lang="en-US" altLang="zh-TW" dirty="0"/>
              <a:t>http://cdr.websams.edb.gov.hk/</a:t>
            </a:r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6372225" y="4375150"/>
            <a:ext cx="1008063" cy="1341438"/>
            <a:chOff x="6485707" y="4372561"/>
            <a:chExt cx="1008112" cy="1340852"/>
          </a:xfrm>
        </p:grpSpPr>
        <p:sp>
          <p:nvSpPr>
            <p:cNvPr id="7177" name="Rectangle 6"/>
            <p:cNvSpPr>
              <a:spLocks noChangeArrowheads="1"/>
            </p:cNvSpPr>
            <p:nvPr/>
          </p:nvSpPr>
          <p:spPr bwMode="auto">
            <a:xfrm>
              <a:off x="6599238" y="4806950"/>
              <a:ext cx="781050" cy="906463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HK" altLang="en-US"/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6485707" y="4372561"/>
              <a:ext cx="1008112" cy="3379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1600" dirty="0"/>
                <a:t>培訓課程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126390"/>
            <a:ext cx="8501001" cy="4921597"/>
          </a:xfrm>
          <a:prstGeom prst="rect">
            <a:avLst/>
          </a:prstGeom>
        </p:spPr>
      </p:pic>
      <p:sp>
        <p:nvSpPr>
          <p:cNvPr id="8195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B825993-C04D-46B6-8B85-A5763B8B5EEE}" type="slidenum">
              <a:rPr lang="en-US" altLang="zh-TW" smtClean="0">
                <a:latin typeface="Garamond" panose="02020404030301010803" pitchFamily="18" charset="0"/>
              </a:rPr>
              <a:pPr/>
              <a:t>4</a:t>
            </a:fld>
            <a:endParaRPr lang="en-US" altLang="zh-TW">
              <a:latin typeface="Garamond" panose="02020404030301010803" pitchFamily="18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Training material download (cont</a:t>
            </a:r>
            <a:r>
              <a:rPr lang="en-US" altLang="zh-TW">
                <a:latin typeface="Arial" panose="020B0604020202020204" pitchFamily="34" charset="0"/>
              </a:rPr>
              <a:t>’</a:t>
            </a:r>
            <a:r>
              <a:rPr lang="en-US" altLang="zh-TW"/>
              <a:t>d)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3568" y="5517232"/>
            <a:ext cx="7488684" cy="3603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HK" altLang="en-US"/>
          </a:p>
        </p:txBody>
      </p:sp>
      <p:sp>
        <p:nvSpPr>
          <p:cNvPr id="3" name="向下箭號 2"/>
          <p:cNvSpPr/>
          <p:nvPr/>
        </p:nvSpPr>
        <p:spPr bwMode="auto">
          <a:xfrm>
            <a:off x="2699792" y="1978084"/>
            <a:ext cx="360362" cy="576262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4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640762" cy="6667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zh-HK" altLang="en-US" sz="3600"/>
              <a:t>常用</a:t>
            </a:r>
            <a:r>
              <a:rPr lang="en-US" altLang="zh-TW" sz="3600"/>
              <a:t>SQL</a:t>
            </a:r>
            <a:r>
              <a:rPr lang="zh-HK" altLang="en-US" sz="3600"/>
              <a:t>參考庫 </a:t>
            </a:r>
            <a:r>
              <a:rPr lang="zh-TW" altLang="en-US" sz="3600">
                <a:solidFill>
                  <a:srgbClr val="0000FF"/>
                </a:solidFill>
              </a:rPr>
              <a:t>轉移到</a:t>
            </a:r>
            <a:r>
              <a:rPr lang="en-US" altLang="zh-TW" sz="3600" u="sng"/>
              <a:t>CDR&lt;</a:t>
            </a:r>
            <a:r>
              <a:rPr lang="zh-TW" altLang="en-US" sz="3600" u="sng"/>
              <a:t>模組資料</a:t>
            </a:r>
            <a:r>
              <a:rPr lang="en-US" altLang="zh-TW" sz="3600" u="sng"/>
              <a:t>&gt;</a:t>
            </a:r>
            <a:endParaRPr lang="zh-TW" altLang="en-US" sz="3600" u="sng"/>
          </a:p>
        </p:txBody>
      </p:sp>
      <p:sp>
        <p:nvSpPr>
          <p:cNvPr id="921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D529537-4DC3-433C-9A95-5B7CBFAD1A23}" type="slidenum">
              <a:rPr lang="en-US" altLang="zh-TW" smtClean="0">
                <a:latin typeface="Garamond" panose="02020404030301010803" pitchFamily="18" charset="0"/>
              </a:rPr>
              <a:pPr/>
              <a:t>5</a:t>
            </a:fld>
            <a:endParaRPr lang="en-US" altLang="zh-TW">
              <a:latin typeface="Garamond" panose="02020404030301010803" pitchFamily="18" charset="0"/>
            </a:endParaRPr>
          </a:p>
        </p:txBody>
      </p:sp>
      <p:pic>
        <p:nvPicPr>
          <p:cNvPr id="922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82010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群組 4"/>
          <p:cNvGrpSpPr>
            <a:grpSpLocks/>
          </p:cNvGrpSpPr>
          <p:nvPr/>
        </p:nvGrpSpPr>
        <p:grpSpPr bwMode="auto">
          <a:xfrm>
            <a:off x="457200" y="1901825"/>
            <a:ext cx="6346825" cy="4121150"/>
            <a:chOff x="457200" y="1902579"/>
            <a:chExt cx="6347048" cy="4120965"/>
          </a:xfrm>
        </p:grpSpPr>
        <p:sp>
          <p:nvSpPr>
            <p:cNvPr id="9225" name="矩形圖說文字 3"/>
            <p:cNvSpPr>
              <a:spLocks noChangeArrowheads="1"/>
            </p:cNvSpPr>
            <p:nvPr/>
          </p:nvSpPr>
          <p:spPr bwMode="auto">
            <a:xfrm>
              <a:off x="457200" y="1902579"/>
              <a:ext cx="6347048" cy="4120965"/>
            </a:xfrm>
            <a:prstGeom prst="wedgeRectCallout">
              <a:avLst>
                <a:gd name="adj1" fmla="val 43926"/>
                <a:gd name="adj2" fmla="val -60926"/>
              </a:avLst>
            </a:prstGeom>
            <a:solidFill>
              <a:srgbClr val="E6F5E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9226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80" y="1997128"/>
              <a:ext cx="6192688" cy="3952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群組 7"/>
          <p:cNvGrpSpPr>
            <a:grpSpLocks/>
          </p:cNvGrpSpPr>
          <p:nvPr/>
        </p:nvGrpSpPr>
        <p:grpSpPr bwMode="auto">
          <a:xfrm>
            <a:off x="5953125" y="2682875"/>
            <a:ext cx="2940050" cy="2906713"/>
            <a:chOff x="5952924" y="2682859"/>
            <a:chExt cx="2939555" cy="2906381"/>
          </a:xfrm>
        </p:grpSpPr>
        <p:sp>
          <p:nvSpPr>
            <p:cNvPr id="9223" name="矩形圖說文字 5"/>
            <p:cNvSpPr>
              <a:spLocks noChangeArrowheads="1"/>
            </p:cNvSpPr>
            <p:nvPr/>
          </p:nvSpPr>
          <p:spPr bwMode="auto">
            <a:xfrm>
              <a:off x="5952924" y="2682859"/>
              <a:ext cx="2939555" cy="2906381"/>
            </a:xfrm>
            <a:prstGeom prst="wedgeRectCallout">
              <a:avLst>
                <a:gd name="adj1" fmla="val -107319"/>
                <a:gd name="adj2" fmla="val -63528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400"/>
                <a:t>例如</a:t>
              </a:r>
              <a:r>
                <a:rPr lang="en-US" altLang="zh-TW" sz="2400"/>
                <a:t>:</a:t>
              </a:r>
              <a:r>
                <a:rPr lang="zh-TW" altLang="en-US" sz="2400"/>
                <a:t>學生成績模組</a:t>
              </a:r>
              <a:br>
                <a:rPr lang="en-US" altLang="zh-TW" sz="2400"/>
              </a:br>
              <a:endParaRPr lang="en-US" altLang="zh-TW" sz="2400"/>
            </a:p>
            <a:p>
              <a:r>
                <a:rPr lang="zh-TW" altLang="en-US" sz="2400"/>
                <a:t>只顯示該模組的</a:t>
              </a:r>
              <a:r>
                <a:rPr lang="en-US" altLang="zh-TW" sz="2400"/>
                <a:t>SQL</a:t>
              </a:r>
              <a:endParaRPr lang="en-US" altLang="en-US" sz="2400"/>
            </a:p>
          </p:txBody>
        </p:sp>
        <p:pic>
          <p:nvPicPr>
            <p:cNvPr id="9224" name="圖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2187" y="3864031"/>
              <a:ext cx="2454613" cy="1642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B563544-2BDE-49E1-BF54-273568704B24}" type="slidenum">
              <a:rPr lang="en-US" altLang="zh-TW" smtClean="0">
                <a:latin typeface="Garamond" panose="02020404030301010803" pitchFamily="18" charset="0"/>
              </a:rPr>
              <a:pPr/>
              <a:t>6</a:t>
            </a:fld>
            <a:endParaRPr lang="en-US" altLang="zh-TW">
              <a:latin typeface="Garamond" panose="02020404030301010803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dirty="0"/>
              <a:t>有關</a:t>
            </a:r>
            <a:r>
              <a:rPr lang="en-US" altLang="zh-TW" sz="3600" dirty="0"/>
              <a:t>SQL</a:t>
            </a:r>
            <a:r>
              <a:rPr lang="zh-TW" altLang="en-US" sz="3600" dirty="0"/>
              <a:t>方面的問題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539552" y="1522314"/>
            <a:ext cx="8064896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4000" dirty="0"/>
              <a:t>若果在</a:t>
            </a:r>
            <a:r>
              <a:rPr lang="en-US" altLang="zh-TW" sz="4000" dirty="0"/>
              <a:t>SQL</a:t>
            </a:r>
            <a:r>
              <a:rPr lang="zh-TW" altLang="en-US" sz="4000" dirty="0"/>
              <a:t>方面遇到難題，</a:t>
            </a:r>
            <a:br>
              <a:rPr lang="en-US" altLang="zh-TW" sz="4000" dirty="0"/>
            </a:br>
            <a:r>
              <a:rPr lang="zh-TW" altLang="en-US" sz="4000" dirty="0"/>
              <a:t>請聯絡貴校的網上校管系統學校聯絡主任</a:t>
            </a:r>
            <a:r>
              <a:rPr lang="en-US" altLang="zh-TW" sz="4000" dirty="0">
                <a:hlinkClick r:id="rId2"/>
              </a:rPr>
              <a:t>https://cdr.websams.edb.gov.hk</a:t>
            </a:r>
            <a:br>
              <a:rPr lang="en-US" altLang="zh-TW" sz="4000" dirty="0"/>
            </a:br>
            <a:r>
              <a:rPr lang="en-US" altLang="zh-TW" sz="4000" dirty="0"/>
              <a:t>&gt; </a:t>
            </a:r>
            <a:r>
              <a:rPr lang="zh-TW" altLang="en-US" sz="4000" dirty="0"/>
              <a:t>聯絡我們</a:t>
            </a:r>
            <a:endParaRPr lang="en-US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857EF4D-88C2-49C2-9135-C68E500521E8}" type="slidenum">
              <a:rPr lang="en-US" altLang="zh-TW" smtClean="0">
                <a:latin typeface="Garamond" panose="02020404030301010803" pitchFamily="18" charset="0"/>
              </a:rPr>
              <a:pPr/>
              <a:t>7</a:t>
            </a:fld>
            <a:endParaRPr lang="en-US" altLang="zh-TW">
              <a:latin typeface="Garamond" panose="02020404030301010803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Review of Joining Tables and Views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81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/>
              <a:t>Inner join, join (</a:t>
            </a:r>
            <a:r>
              <a:rPr lang="zh-HK" altLang="en-US" sz="2800">
                <a:solidFill>
                  <a:srgbClr val="3333CC"/>
                </a:solidFill>
              </a:rPr>
              <a:t>內部聯結</a:t>
            </a:r>
            <a:r>
              <a:rPr lang="en-US" altLang="zh-HK" sz="2800">
                <a:solidFill>
                  <a:srgbClr val="3333CC"/>
                </a:solidFill>
              </a:rPr>
              <a:t>)</a:t>
            </a:r>
            <a:endParaRPr lang="en-US" altLang="zh-TW" sz="2800"/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Left outer join (</a:t>
            </a:r>
            <a:r>
              <a:rPr lang="zh-HK" altLang="en-US" sz="2800">
                <a:solidFill>
                  <a:srgbClr val="00B050"/>
                </a:solidFill>
              </a:rPr>
              <a:t>左外部聯結</a:t>
            </a:r>
            <a:r>
              <a:rPr lang="en-US" altLang="zh-HK" sz="2800">
                <a:solidFill>
                  <a:srgbClr val="00B050"/>
                </a:solidFill>
              </a:rPr>
              <a:t>) </a:t>
            </a:r>
            <a:r>
              <a:rPr lang="en-US" altLang="zh-TW" sz="2000">
                <a:solidFill>
                  <a:srgbClr val="3333CC"/>
                </a:solidFill>
              </a:rPr>
              <a:t>&lt;</a:t>
            </a:r>
            <a:r>
              <a:rPr lang="en-US" altLang="zh-TW" sz="2000">
                <a:solidFill>
                  <a:srgbClr val="00B0F0"/>
                </a:solidFill>
              </a:rPr>
              <a:t>WebSAMS</a:t>
            </a:r>
            <a:r>
              <a:rPr lang="zh-TW" altLang="en-US" sz="2000">
                <a:solidFill>
                  <a:srgbClr val="00B0F0"/>
                </a:solidFill>
              </a:rPr>
              <a:t>範本比較常用</a:t>
            </a:r>
            <a:r>
              <a:rPr lang="en-US" altLang="zh-TW" sz="2000">
                <a:solidFill>
                  <a:srgbClr val="3333CC"/>
                </a:solidFill>
              </a:rPr>
              <a:t>&gt;</a:t>
            </a:r>
            <a:endParaRPr lang="en-US" altLang="zh-TW" sz="2800">
              <a:solidFill>
                <a:srgbClr val="3333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Right out join (</a:t>
            </a:r>
            <a:r>
              <a:rPr lang="zh-HK" altLang="en-US" sz="2800">
                <a:solidFill>
                  <a:srgbClr val="3333CC"/>
                </a:solidFill>
              </a:rPr>
              <a:t>右外部聯結</a:t>
            </a:r>
            <a:r>
              <a:rPr lang="en-US" altLang="zh-HK" sz="2800">
                <a:solidFill>
                  <a:srgbClr val="3333CC"/>
                </a:solidFill>
              </a:rPr>
              <a:t>)</a:t>
            </a:r>
            <a:endParaRPr lang="en-US" altLang="zh-TW" sz="2800"/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Full join (</a:t>
            </a:r>
            <a:r>
              <a:rPr lang="zh-TW" altLang="en-US" sz="2800">
                <a:solidFill>
                  <a:srgbClr val="3333CC"/>
                </a:solidFill>
              </a:rPr>
              <a:t>完整的外部聯結</a:t>
            </a:r>
            <a:r>
              <a:rPr lang="en-US" altLang="zh-TW" sz="2800">
                <a:solidFill>
                  <a:srgbClr val="3333CC"/>
                </a:solidFill>
              </a:rPr>
              <a:t>)</a:t>
            </a:r>
            <a:endParaRPr lang="en-US" altLang="zh-TW" sz="2800"/>
          </a:p>
        </p:txBody>
      </p:sp>
      <p:pic>
        <p:nvPicPr>
          <p:cNvPr id="13317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25"/>
            <a:ext cx="79248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3507" name="Group 3"/>
          <p:cNvGraphicFramePr>
            <a:graphicFrameLocks noGrp="1"/>
          </p:cNvGraphicFramePr>
          <p:nvPr/>
        </p:nvGraphicFramePr>
        <p:xfrm>
          <a:off x="4859338" y="4678363"/>
          <a:ext cx="3706813" cy="1266826"/>
        </p:xfrm>
        <a:graphic>
          <a:graphicData uri="http://schemas.openxmlformats.org/drawingml/2006/table">
            <a:tbl>
              <a:tblPr/>
              <a:tblGrid>
                <a:gridCol w="741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SUID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STUID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CHNAME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PHOTO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陳甲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李二</a:t>
                      </a:r>
                      <a:endParaRPr kumimoji="0" lang="zh-TW" alt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60" name="Line 25"/>
          <p:cNvSpPr>
            <a:spLocks noChangeShapeType="1"/>
          </p:cNvSpPr>
          <p:nvPr/>
        </p:nvSpPr>
        <p:spPr bwMode="auto">
          <a:xfrm flipV="1">
            <a:off x="2679700" y="2630488"/>
            <a:ext cx="990600" cy="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4361" name="Line 26"/>
          <p:cNvSpPr>
            <a:spLocks noChangeShapeType="1"/>
          </p:cNvSpPr>
          <p:nvPr/>
        </p:nvSpPr>
        <p:spPr bwMode="auto">
          <a:xfrm flipV="1">
            <a:off x="2684463" y="3065463"/>
            <a:ext cx="990600" cy="989012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n-US"/>
          </a:p>
        </p:txBody>
      </p:sp>
      <p:pic>
        <p:nvPicPr>
          <p:cNvPr id="14362" name="Picture 27" descr="gi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3279775"/>
            <a:ext cx="3667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9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聯結類型：</a:t>
            </a:r>
            <a:r>
              <a:rPr lang="en-US" altLang="zh-TW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Inner Join</a:t>
            </a:r>
            <a:endParaRPr lang="en-GB" altLang="zh-TW" sz="32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64" name="Text Box 29"/>
          <p:cNvSpPr txBox="1">
            <a:spLocks noChangeArrowheads="1"/>
          </p:cNvSpPr>
          <p:nvPr/>
        </p:nvSpPr>
        <p:spPr bwMode="auto">
          <a:xfrm>
            <a:off x="331788" y="1171575"/>
            <a:ext cx="256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000000"/>
                </a:solidFill>
                <a:latin typeface="Arial Narrow" panose="020B0606020202030204" pitchFamily="34" charset="0"/>
              </a:rPr>
              <a:t>TB_STU_STUDENT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3333CC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學生個人資料</a:t>
            </a:r>
            <a:r>
              <a:rPr lang="en-US" altLang="zh-TW" sz="2400">
                <a:solidFill>
                  <a:srgbClr val="3333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4365" name="Text Box 30"/>
          <p:cNvSpPr txBox="1">
            <a:spLocks noChangeArrowheads="1"/>
          </p:cNvSpPr>
          <p:nvPr/>
        </p:nvSpPr>
        <p:spPr bwMode="auto">
          <a:xfrm>
            <a:off x="3592513" y="1157288"/>
            <a:ext cx="2214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000000"/>
                </a:solidFill>
                <a:latin typeface="Arial Narrow" panose="020B0606020202030204" pitchFamily="34" charset="0"/>
              </a:rPr>
              <a:t>TB_STU_PHOTO</a:t>
            </a:r>
            <a:br>
              <a:rPr lang="en-US" altLang="zh-TW" sz="2400" b="1">
                <a:solidFill>
                  <a:srgbClr val="3333CC"/>
                </a:solidFill>
                <a:latin typeface="Arial Narrow" panose="020B0606020202030204" pitchFamily="34" charset="0"/>
              </a:rPr>
            </a:br>
            <a:r>
              <a:rPr lang="en-US" altLang="zh-TW" sz="2400">
                <a:solidFill>
                  <a:srgbClr val="3333CC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學生相片</a:t>
            </a:r>
            <a:r>
              <a:rPr lang="en-US" altLang="zh-TW" sz="2400">
                <a:solidFill>
                  <a:srgbClr val="3333CC"/>
                </a:solidFill>
                <a:latin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533535" name="Group 31"/>
          <p:cNvGraphicFramePr>
            <a:graphicFrameLocks noGrp="1"/>
          </p:cNvGraphicFramePr>
          <p:nvPr/>
        </p:nvGraphicFramePr>
        <p:xfrm>
          <a:off x="3778250" y="2060575"/>
          <a:ext cx="1835150" cy="1670049"/>
        </p:xfrm>
        <a:graphic>
          <a:graphicData uri="http://schemas.openxmlformats.org/drawingml/2006/table">
            <a:tbl>
              <a:tblPr/>
              <a:tblGrid>
                <a:gridCol w="58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SUID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STUID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PHOTO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1101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33557" name="Group 53"/>
          <p:cNvGraphicFramePr>
            <a:graphicFrameLocks noGrp="1"/>
          </p:cNvGraphicFramePr>
          <p:nvPr/>
        </p:nvGraphicFramePr>
        <p:xfrm>
          <a:off x="554038" y="2055813"/>
          <a:ext cx="2058987" cy="2673349"/>
        </p:xfrm>
        <a:graphic>
          <a:graphicData uri="http://schemas.openxmlformats.org/drawingml/2006/table">
            <a:tbl>
              <a:tblPr/>
              <a:tblGrid>
                <a:gridCol w="59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SUID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STUID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CHNAME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陳甲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陳乙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李一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李二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李三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418" name="Picture 83" descr="att_m_wd_pres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2374900"/>
            <a:ext cx="4238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19" name="Picture 84" descr="att_f_wd_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836863"/>
            <a:ext cx="4238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589" name="Picture 85" descr="att_m_wd_pres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5094288"/>
            <a:ext cx="4238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590" name="Picture 86" descr="att_f_wd_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5537200"/>
            <a:ext cx="4238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422" name="群組 2"/>
          <p:cNvGrpSpPr>
            <a:grpSpLocks/>
          </p:cNvGrpSpPr>
          <p:nvPr/>
        </p:nvGrpSpPr>
        <p:grpSpPr bwMode="auto">
          <a:xfrm>
            <a:off x="5832475" y="3159125"/>
            <a:ext cx="1073150" cy="1455738"/>
            <a:chOff x="5832476" y="3159125"/>
            <a:chExt cx="1073150" cy="1455737"/>
          </a:xfrm>
        </p:grpSpPr>
        <p:sp>
          <p:nvSpPr>
            <p:cNvPr id="14424" name="Text Box 2"/>
            <p:cNvSpPr txBox="1">
              <a:spLocks noChangeArrowheads="1"/>
            </p:cNvSpPr>
            <p:nvPr/>
          </p:nvSpPr>
          <p:spPr bwMode="auto">
            <a:xfrm>
              <a:off x="6207125" y="4217987"/>
              <a:ext cx="692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000" b="1">
                  <a:solidFill>
                    <a:srgbClr val="3333CC"/>
                  </a:solidFill>
                  <a:latin typeface="Times New Roman" panose="02020603050405020304" pitchFamily="18" charset="0"/>
                </a:rPr>
                <a:t>結果</a:t>
              </a:r>
            </a:p>
          </p:txBody>
        </p:sp>
        <p:sp>
          <p:nvSpPr>
            <p:cNvPr id="14425" name="AutoShape 88"/>
            <p:cNvSpPr>
              <a:spLocks noChangeArrowheads="1"/>
            </p:cNvSpPr>
            <p:nvPr/>
          </p:nvSpPr>
          <p:spPr bwMode="auto">
            <a:xfrm rot="10800000" flipH="1">
              <a:off x="5832476" y="3159125"/>
              <a:ext cx="1073150" cy="895350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3475 h 21600"/>
                <a:gd name="T20" fmla="*/ 18009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4622" y="0"/>
                  </a:moveTo>
                  <a:lnTo>
                    <a:pt x="7644" y="6719"/>
                  </a:lnTo>
                  <a:lnTo>
                    <a:pt x="11235" y="6719"/>
                  </a:lnTo>
                  <a:lnTo>
                    <a:pt x="11235" y="13475"/>
                  </a:lnTo>
                  <a:lnTo>
                    <a:pt x="0" y="13475"/>
                  </a:lnTo>
                  <a:lnTo>
                    <a:pt x="0" y="21600"/>
                  </a:lnTo>
                  <a:lnTo>
                    <a:pt x="18009" y="21600"/>
                  </a:lnTo>
                  <a:lnTo>
                    <a:pt x="18009" y="6719"/>
                  </a:lnTo>
                  <a:lnTo>
                    <a:pt x="21600" y="6719"/>
                  </a:lnTo>
                  <a:lnTo>
                    <a:pt x="14622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DEEF7A7-B507-486E-AE23-5D1DF4818820}" type="slidenum">
              <a:rPr lang="en-US" altLang="zh-TW" smtClean="0">
                <a:solidFill>
                  <a:srgbClr val="000000"/>
                </a:solidFill>
                <a:latin typeface="Garamond" panose="02020404030301010803" pitchFamily="18" charset="0"/>
              </a:rPr>
              <a:pPr/>
              <a:t>8</a:t>
            </a:fld>
            <a:endParaRPr lang="en-US" altLang="zh-TW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3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37"/>
          <p:cNvSpPr>
            <a:spLocks noChangeShapeType="1"/>
          </p:cNvSpPr>
          <p:nvPr/>
        </p:nvSpPr>
        <p:spPr bwMode="auto">
          <a:xfrm>
            <a:off x="1331913" y="6494463"/>
            <a:ext cx="95091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Line 38"/>
          <p:cNvSpPr>
            <a:spLocks noChangeShapeType="1"/>
          </p:cNvSpPr>
          <p:nvPr/>
        </p:nvSpPr>
        <p:spPr bwMode="auto">
          <a:xfrm>
            <a:off x="1331913" y="6038850"/>
            <a:ext cx="0" cy="4556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39"/>
          <p:cNvSpPr>
            <a:spLocks noChangeShapeType="1"/>
          </p:cNvSpPr>
          <p:nvPr/>
        </p:nvSpPr>
        <p:spPr bwMode="auto">
          <a:xfrm>
            <a:off x="4606925" y="5087938"/>
            <a:ext cx="0" cy="4556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41"/>
          <p:cNvSpPr>
            <a:spLocks noChangeShapeType="1"/>
          </p:cNvSpPr>
          <p:nvPr/>
        </p:nvSpPr>
        <p:spPr bwMode="auto">
          <a:xfrm>
            <a:off x="2282825" y="6494463"/>
            <a:ext cx="12668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42"/>
          <p:cNvSpPr>
            <a:spLocks noChangeShapeType="1"/>
          </p:cNvSpPr>
          <p:nvPr/>
        </p:nvSpPr>
        <p:spPr bwMode="auto">
          <a:xfrm>
            <a:off x="3549650" y="6494463"/>
            <a:ext cx="11906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5240" name="Text Box 104"/>
          <p:cNvSpPr txBox="1">
            <a:spLocks noChangeArrowheads="1"/>
          </p:cNvSpPr>
          <p:nvPr/>
        </p:nvSpPr>
        <p:spPr bwMode="auto">
          <a:xfrm>
            <a:off x="7267575" y="2679700"/>
            <a:ext cx="70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>
                <a:solidFill>
                  <a:srgbClr val="3333CC"/>
                </a:solidFill>
                <a:latin typeface="Times New Roman" panose="02020603050405020304" pitchFamily="18" charset="0"/>
              </a:rPr>
              <a:t>結果</a:t>
            </a:r>
          </a:p>
        </p:txBody>
      </p:sp>
      <p:graphicFrame>
        <p:nvGraphicFramePr>
          <p:cNvPr id="475350" name="Group 214"/>
          <p:cNvGraphicFramePr>
            <a:graphicFrameLocks noGrp="1"/>
          </p:cNvGraphicFramePr>
          <p:nvPr/>
        </p:nvGraphicFramePr>
        <p:xfrm>
          <a:off x="5715000" y="3354388"/>
          <a:ext cx="3140074" cy="2633662"/>
        </p:xfrm>
        <a:graphic>
          <a:graphicData uri="http://schemas.openxmlformats.org/drawingml/2006/table">
            <a:tbl>
              <a:tblPr/>
              <a:tblGrid>
                <a:gridCol w="62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SUID</a:t>
                      </a:r>
                    </a:p>
                  </a:txBody>
                  <a:tcPr marL="17996" marR="17996" marT="17991" marB="179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STUID</a:t>
                      </a:r>
                    </a:p>
                  </a:txBody>
                  <a:tcPr marL="17996" marR="17996" marT="17991" marB="1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CHNAME</a:t>
                      </a:r>
                    </a:p>
                  </a:txBody>
                  <a:tcPr marL="17996" marR="17996" marT="17991" marB="1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PHOTO</a:t>
                      </a:r>
                    </a:p>
                  </a:txBody>
                  <a:tcPr marL="17996" marR="17996" marT="17991" marB="1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4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7996" marR="17996" marT="17991" marB="179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1001</a:t>
                      </a:r>
                    </a:p>
                  </a:txBody>
                  <a:tcPr marL="17996" marR="17996" marT="17991" marB="1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陳甲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7996" marR="17996" marT="17991" marB="1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7996" marR="17996" marT="17991" marB="1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7996" marR="17996" marT="17991" marB="179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1002</a:t>
                      </a:r>
                    </a:p>
                  </a:txBody>
                  <a:tcPr marL="17996" marR="17996" marT="17991" marB="1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陳乙</a:t>
                      </a:r>
                    </a:p>
                  </a:txBody>
                  <a:tcPr marL="17996" marR="17996" marT="17991" marB="1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7996" marR="17996" marT="17991" marB="1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7996" marR="17996" marT="17991" marB="179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1003</a:t>
                      </a:r>
                    </a:p>
                  </a:txBody>
                  <a:tcPr marL="17996" marR="17996" marT="17991" marB="1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李一</a:t>
                      </a:r>
                    </a:p>
                  </a:txBody>
                  <a:tcPr marL="17996" marR="17996" marT="17991" marB="1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7996" marR="17996" marT="17991" marB="1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7996" marR="17996" marT="17991" marB="179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1004</a:t>
                      </a:r>
                    </a:p>
                  </a:txBody>
                  <a:tcPr marL="17996" marR="17996" marT="17991" marB="1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李二</a:t>
                      </a:r>
                    </a:p>
                  </a:txBody>
                  <a:tcPr marL="17996" marR="17996" marT="17991" marB="1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7996" marR="17996" marT="17991" marB="1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7996" marR="17996" marT="17991" marB="179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1005</a:t>
                      </a:r>
                    </a:p>
                  </a:txBody>
                  <a:tcPr marL="17996" marR="17996" marT="17991" marB="1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李三</a:t>
                      </a:r>
                      <a:endParaRPr kumimoji="0" lang="zh-TW" alt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996" marR="17996" marT="17991" marB="1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7996" marR="17996" marT="17991" marB="179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405" name="Line 127"/>
          <p:cNvSpPr>
            <a:spLocks noChangeShapeType="1"/>
          </p:cNvSpPr>
          <p:nvPr/>
        </p:nvSpPr>
        <p:spPr bwMode="auto">
          <a:xfrm flipV="1">
            <a:off x="2679700" y="2630488"/>
            <a:ext cx="990600" cy="0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5406" name="Line 128"/>
          <p:cNvSpPr>
            <a:spLocks noChangeShapeType="1"/>
          </p:cNvSpPr>
          <p:nvPr/>
        </p:nvSpPr>
        <p:spPr bwMode="auto">
          <a:xfrm flipV="1">
            <a:off x="2684463" y="3065463"/>
            <a:ext cx="990600" cy="989012"/>
          </a:xfrm>
          <a:prstGeom prst="line">
            <a:avLst/>
          </a:prstGeom>
          <a:noFill/>
          <a:ln w="76200">
            <a:solidFill>
              <a:schemeClr val="folHlink"/>
            </a:solidFill>
            <a:prstDash val="sysDot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n-US"/>
          </a:p>
        </p:txBody>
      </p:sp>
      <p:pic>
        <p:nvPicPr>
          <p:cNvPr id="15407" name="Picture 129" descr="gi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3279775"/>
            <a:ext cx="36671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8" name="Text Box 130"/>
          <p:cNvSpPr txBox="1">
            <a:spLocks noChangeArrowheads="1"/>
          </p:cNvSpPr>
          <p:nvPr/>
        </p:nvSpPr>
        <p:spPr bwMode="auto">
          <a:xfrm>
            <a:off x="331788" y="1171575"/>
            <a:ext cx="256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000000"/>
                </a:solidFill>
                <a:latin typeface="Arial Narrow" panose="020B0606020202030204" pitchFamily="34" charset="0"/>
              </a:rPr>
              <a:t>TB_STU_STUDENT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solidFill>
                  <a:srgbClr val="3333CC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學生個人資料</a:t>
            </a:r>
            <a:r>
              <a:rPr lang="en-US" altLang="zh-TW" sz="2400">
                <a:solidFill>
                  <a:srgbClr val="3333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5409" name="Text Box 131"/>
          <p:cNvSpPr txBox="1">
            <a:spLocks noChangeArrowheads="1"/>
          </p:cNvSpPr>
          <p:nvPr/>
        </p:nvSpPr>
        <p:spPr bwMode="auto">
          <a:xfrm>
            <a:off x="3592513" y="1157288"/>
            <a:ext cx="2214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solidFill>
                  <a:srgbClr val="000000"/>
                </a:solidFill>
                <a:latin typeface="Arial Narrow" panose="020B0606020202030204" pitchFamily="34" charset="0"/>
              </a:rPr>
              <a:t>TB_STU_PHOTO</a:t>
            </a:r>
            <a:br>
              <a:rPr lang="en-US" altLang="zh-TW" sz="2400" b="1">
                <a:solidFill>
                  <a:srgbClr val="3333CC"/>
                </a:solidFill>
                <a:latin typeface="Arial Narrow" panose="020B0606020202030204" pitchFamily="34" charset="0"/>
              </a:rPr>
            </a:br>
            <a:r>
              <a:rPr lang="en-US" altLang="zh-TW" sz="2400">
                <a:solidFill>
                  <a:srgbClr val="3333CC"/>
                </a:solidFill>
                <a:latin typeface="Times New Roman" panose="02020603050405020304" pitchFamily="18" charset="0"/>
              </a:rPr>
              <a:t>(</a:t>
            </a:r>
            <a:r>
              <a:rPr lang="zh-TW" altLang="en-US" sz="2400">
                <a:solidFill>
                  <a:srgbClr val="3333CC"/>
                </a:solidFill>
                <a:latin typeface="Times New Roman" panose="02020603050405020304" pitchFamily="18" charset="0"/>
              </a:rPr>
              <a:t>學生相片</a:t>
            </a:r>
            <a:r>
              <a:rPr lang="en-US" altLang="zh-TW" sz="2400">
                <a:solidFill>
                  <a:srgbClr val="3333CC"/>
                </a:solidFill>
                <a:latin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75268" name="Group 132"/>
          <p:cNvGraphicFramePr>
            <a:graphicFrameLocks noGrp="1"/>
          </p:cNvGraphicFramePr>
          <p:nvPr/>
        </p:nvGraphicFramePr>
        <p:xfrm>
          <a:off x="3778250" y="2060575"/>
          <a:ext cx="1827213" cy="1643063"/>
        </p:xfrm>
        <a:graphic>
          <a:graphicData uri="http://schemas.openxmlformats.org/drawingml/2006/table">
            <a:tbl>
              <a:tblPr/>
              <a:tblGrid>
                <a:gridCol w="57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SUID</a:t>
                      </a:r>
                    </a:p>
                  </a:txBody>
                  <a:tcPr marL="18007" marR="18007" marT="18004" marB="180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STUID</a:t>
                      </a:r>
                    </a:p>
                  </a:txBody>
                  <a:tcPr marL="18007" marR="18007" marT="18004" marB="18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PHOTO</a:t>
                      </a:r>
                    </a:p>
                  </a:txBody>
                  <a:tcPr marL="18007" marR="18007" marT="18004" marB="18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7" marR="18007" marT="18004" marB="180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1001</a:t>
                      </a:r>
                    </a:p>
                  </a:txBody>
                  <a:tcPr marL="18007" marR="18007" marT="18004" marB="18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7" marR="18007" marT="18004" marB="18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7" marR="18007" marT="18004" marB="180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1004</a:t>
                      </a:r>
                    </a:p>
                  </a:txBody>
                  <a:tcPr marL="18007" marR="18007" marT="18004" marB="18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7" marR="18007" marT="18004" marB="18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7" marR="18007" marT="18004" marB="180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1101</a:t>
                      </a:r>
                    </a:p>
                  </a:txBody>
                  <a:tcPr marL="18007" marR="18007" marT="18004" marB="18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7" marR="18007" marT="18004" marB="18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75290" name="Group 154"/>
          <p:cNvGraphicFramePr>
            <a:graphicFrameLocks noGrp="1"/>
          </p:cNvGraphicFramePr>
          <p:nvPr/>
        </p:nvGraphicFramePr>
        <p:xfrm>
          <a:off x="554038" y="2055813"/>
          <a:ext cx="2058987" cy="2673349"/>
        </p:xfrm>
        <a:graphic>
          <a:graphicData uri="http://schemas.openxmlformats.org/drawingml/2006/table">
            <a:tbl>
              <a:tblPr/>
              <a:tblGrid>
                <a:gridCol w="59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SUID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STUID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新細明體" pitchFamily="18" charset="-120"/>
                        </a:rPr>
                        <a:t>CHNAME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1001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陳甲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1002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陳乙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1003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李一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1004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李二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8886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1005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李三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462" name="Picture 184" descr="att_m_wd_pres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2374900"/>
            <a:ext cx="4238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3" name="Picture 185" descr="att_f_wd_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836863"/>
            <a:ext cx="4238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323" name="Picture 187" descr="att_f_wd_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5" y="5172075"/>
            <a:ext cx="4238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98" name="Rectangle 2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聯結類型：</a:t>
            </a:r>
            <a:r>
              <a:rPr lang="en-US" altLang="zh-TW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Left Outer Join</a:t>
            </a:r>
            <a:endParaRPr lang="en-GB" altLang="zh-TW" sz="3200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75358" name="AutoShape 222"/>
          <p:cNvSpPr>
            <a:spLocks noChangeArrowheads="1"/>
          </p:cNvSpPr>
          <p:nvPr/>
        </p:nvSpPr>
        <p:spPr bwMode="auto">
          <a:xfrm rot="10800000" flipH="1">
            <a:off x="6119813" y="2236788"/>
            <a:ext cx="1076325" cy="9048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475 h 21600"/>
              <a:gd name="T20" fmla="*/ 1800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622" y="0"/>
                </a:moveTo>
                <a:lnTo>
                  <a:pt x="7644" y="6719"/>
                </a:lnTo>
                <a:lnTo>
                  <a:pt x="11235" y="6719"/>
                </a:lnTo>
                <a:lnTo>
                  <a:pt x="11235" y="13475"/>
                </a:lnTo>
                <a:lnTo>
                  <a:pt x="0" y="13475"/>
                </a:lnTo>
                <a:lnTo>
                  <a:pt x="0" y="21600"/>
                </a:lnTo>
                <a:lnTo>
                  <a:pt x="18009" y="21600"/>
                </a:lnTo>
                <a:lnTo>
                  <a:pt x="18009" y="6719"/>
                </a:lnTo>
                <a:lnTo>
                  <a:pt x="21600" y="6719"/>
                </a:lnTo>
                <a:lnTo>
                  <a:pt x="14622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E501905-A72E-44B0-AB16-21342122E8FA}" type="slidenum">
              <a:rPr lang="en-US" altLang="zh-TW" smtClean="0">
                <a:solidFill>
                  <a:srgbClr val="000000"/>
                </a:solidFill>
                <a:latin typeface="Garamond" panose="02020404030301010803" pitchFamily="18" charset="0"/>
              </a:rPr>
              <a:pPr/>
              <a:t>9</a:t>
            </a:fld>
            <a:endParaRPr lang="en-US" altLang="zh-TW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15468" name="Picture 184" descr="att_m_wd_pres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3933825"/>
            <a:ext cx="4238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7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7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7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240" grpId="0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63428</TotalTime>
  <Words>1479</Words>
  <Application>Microsoft Office PowerPoint</Application>
  <PresentationFormat>如螢幕大小 (4:3)</PresentationFormat>
  <Paragraphs>409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2" baseType="lpstr">
      <vt:lpstr>新細明體</vt:lpstr>
      <vt:lpstr>Arial</vt:lpstr>
      <vt:lpstr>Arial Narrow</vt:lpstr>
      <vt:lpstr>Garamond</vt:lpstr>
      <vt:lpstr>Times New Roman</vt:lpstr>
      <vt:lpstr>Trebuchet MS</vt:lpstr>
      <vt:lpstr>Wingdings</vt:lpstr>
      <vt:lpstr>Edge</vt:lpstr>
      <vt:lpstr>SQL Application in WebSAMS   Prerequisite: Completed SQL II Workshop (結構語言初級) </vt:lpstr>
      <vt:lpstr>Schedule</vt:lpstr>
      <vt:lpstr>Training material download</vt:lpstr>
      <vt:lpstr>Training material download (cont’d)</vt:lpstr>
      <vt:lpstr>常用SQL參考庫 轉移到CDR&lt;模組資料&gt;</vt:lpstr>
      <vt:lpstr>有關SQL方面的問題</vt:lpstr>
      <vt:lpstr>Review of Joining Tables and Views</vt:lpstr>
      <vt:lpstr>聯結類型：Inner Join</vt:lpstr>
      <vt:lpstr>聯結類型：Left Outer Join</vt:lpstr>
      <vt:lpstr>聯結類型：Right Outer Join</vt:lpstr>
      <vt:lpstr>連結資料表 或 檢視表 例子</vt:lpstr>
      <vt:lpstr>試試把 2個資料JOIN一起… .. </vt:lpstr>
      <vt:lpstr>再加上中文科的成績 </vt:lpstr>
      <vt:lpstr>wsadmin. 的資料庫名稱 (Database Name)  </vt:lpstr>
      <vt:lpstr>在 Crystal Report 建立 Command SQL的連結</vt:lpstr>
      <vt:lpstr>Websams 常用的 Tables/Views</vt:lpstr>
      <vt:lpstr>Exercise 1</vt:lpstr>
      <vt:lpstr>Exercise 2</vt:lpstr>
      <vt:lpstr>Exercise 3</vt:lpstr>
      <vt:lpstr>Exercise 4</vt:lpstr>
      <vt:lpstr>Exercise 5</vt:lpstr>
      <vt:lpstr>Exercise 6</vt:lpstr>
      <vt:lpstr>PowerPoint 簡報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Application in WebSAMS   Prerequisite: Completed SQL II Workshop (結構語言初級) </dc:title>
  <cp:lastModifiedBy>CHAN, Wing-sum Catherine</cp:lastModifiedBy>
  <cp:revision>2</cp:revision>
  <dcterms:created xsi:type="dcterms:W3CDTF">2005-02-28T01:51:16Z</dcterms:created>
  <dcterms:modified xsi:type="dcterms:W3CDTF">2024-02-26T03:58:52Z</dcterms:modified>
</cp:coreProperties>
</file>