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1"/>
  </p:notesMasterIdLst>
  <p:handoutMasterIdLst>
    <p:handoutMasterId r:id="rId42"/>
  </p:handoutMasterIdLst>
  <p:sldIdLst>
    <p:sldId id="302" r:id="rId2"/>
    <p:sldId id="303" r:id="rId3"/>
    <p:sldId id="424" r:id="rId4"/>
    <p:sldId id="425" r:id="rId5"/>
    <p:sldId id="426" r:id="rId6"/>
    <p:sldId id="427" r:id="rId7"/>
    <p:sldId id="429" r:id="rId8"/>
    <p:sldId id="272" r:id="rId9"/>
    <p:sldId id="386" r:id="rId10"/>
    <p:sldId id="431" r:id="rId11"/>
    <p:sldId id="432" r:id="rId12"/>
    <p:sldId id="433" r:id="rId13"/>
    <p:sldId id="273" r:id="rId14"/>
    <p:sldId id="315" r:id="rId15"/>
    <p:sldId id="430" r:id="rId16"/>
    <p:sldId id="269" r:id="rId17"/>
    <p:sldId id="262" r:id="rId18"/>
    <p:sldId id="286" r:id="rId19"/>
    <p:sldId id="279" r:id="rId20"/>
    <p:sldId id="410" r:id="rId21"/>
    <p:sldId id="281" r:id="rId22"/>
    <p:sldId id="296" r:id="rId23"/>
    <p:sldId id="435" r:id="rId24"/>
    <p:sldId id="398" r:id="rId25"/>
    <p:sldId id="436" r:id="rId26"/>
    <p:sldId id="267" r:id="rId27"/>
    <p:sldId id="441" r:id="rId28"/>
    <p:sldId id="439" r:id="rId29"/>
    <p:sldId id="438" r:id="rId30"/>
    <p:sldId id="443" r:id="rId31"/>
    <p:sldId id="423" r:id="rId32"/>
    <p:sldId id="442" r:id="rId33"/>
    <p:sldId id="377" r:id="rId34"/>
    <p:sldId id="437" r:id="rId35"/>
    <p:sldId id="380" r:id="rId36"/>
    <p:sldId id="434" r:id="rId37"/>
    <p:sldId id="405" r:id="rId38"/>
    <p:sldId id="422" r:id="rId39"/>
    <p:sldId id="353" r:id="rId40"/>
  </p:sldIdLst>
  <p:sldSz cx="9144000" cy="6858000" type="screen4x3"/>
  <p:notesSz cx="9929813" cy="6799263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FFF0C2"/>
    <a:srgbClr val="E6E6E6"/>
    <a:srgbClr val="F2B800"/>
    <a:srgbClr val="FFCCFF"/>
    <a:srgbClr val="FF0000"/>
    <a:srgbClr val="E6F5E3"/>
    <a:srgbClr val="CCC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30" autoAdjust="0"/>
    <p:restoredTop sz="93103" autoAdjust="0"/>
  </p:normalViewPr>
  <p:slideViewPr>
    <p:cSldViewPr>
      <p:cViewPr varScale="1">
        <p:scale>
          <a:sx n="114" d="100"/>
          <a:sy n="114" d="100"/>
        </p:scale>
        <p:origin x="11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5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6.xml"/><Relationship Id="rId13" Type="http://schemas.openxmlformats.org/officeDocument/2006/relationships/slide" Target="slides/slide31.xml"/><Relationship Id="rId3" Type="http://schemas.openxmlformats.org/officeDocument/2006/relationships/slide" Target="slides/slide19.xml"/><Relationship Id="rId7" Type="http://schemas.openxmlformats.org/officeDocument/2006/relationships/slide" Target="slides/slide25.xml"/><Relationship Id="rId12" Type="http://schemas.openxmlformats.org/officeDocument/2006/relationships/slide" Target="slides/slide30.xml"/><Relationship Id="rId2" Type="http://schemas.openxmlformats.org/officeDocument/2006/relationships/slide" Target="slides/slide18.xml"/><Relationship Id="rId1" Type="http://schemas.openxmlformats.org/officeDocument/2006/relationships/slide" Target="slides/slide17.xml"/><Relationship Id="rId6" Type="http://schemas.openxmlformats.org/officeDocument/2006/relationships/slide" Target="slides/slide22.xml"/><Relationship Id="rId11" Type="http://schemas.openxmlformats.org/officeDocument/2006/relationships/slide" Target="slides/slide29.xml"/><Relationship Id="rId5" Type="http://schemas.openxmlformats.org/officeDocument/2006/relationships/slide" Target="slides/slide21.xml"/><Relationship Id="rId10" Type="http://schemas.openxmlformats.org/officeDocument/2006/relationships/slide" Target="slides/slide28.xml"/><Relationship Id="rId4" Type="http://schemas.openxmlformats.org/officeDocument/2006/relationships/slide" Target="slides/slide20.xml"/><Relationship Id="rId9" Type="http://schemas.openxmlformats.org/officeDocument/2006/relationships/slide" Target="slides/slide27.xml"/><Relationship Id="rId14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9275" y="0"/>
            <a:ext cx="4300538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00538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9275" y="6421438"/>
            <a:ext cx="4300538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995FE0-E0EF-44DB-92E1-C14E937A697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10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5437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30053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100" y="6457950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D7C2F85-42F1-4C94-8222-43A3F4F8B77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noProof="0"/>
              <a:t>按一下以編輯母片標題樣式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TW" altLang="en-US" noProof="0"/>
              <a:t>按一下以編輯母片副標題樣式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B4E76-9AD1-4640-92C3-80C11B6A4AB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080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37699-D028-49F7-B5E6-268EAAB1EB3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7805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0AAD3-9227-4D83-973D-3F96FDA0D9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63475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17A3E-C63B-498C-9F8C-4F20EC56514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62934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zh-HK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AED19-D7A9-493E-A2B3-8957E16CCB4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26944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DA81A-BB47-4FDF-B415-51AD062CF35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5981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ED75F-0664-41D2-A70C-2B51D9B6E7A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65641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89BCE-36D6-483A-BEAE-6637AE4C97D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6808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3A8C0-2C80-419C-8981-6955428C24D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927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66705-935B-4CB7-85C3-FC586C60360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1014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579BE-812B-4AF7-BBCD-0316F086E40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7466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134DA-7871-4CB2-810F-F9BB9A0E3C6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765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A032D-A873-4739-81D2-B50D93F4D1C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113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3D2FF-5A88-4697-AD27-B9777EAF034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2831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BCD03-D1C3-44A1-BC86-5FC9DD118C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5088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2A61-5357-4A0F-8404-AB0C7244EEF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49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HK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FBAA0-E5BA-4996-9537-28A6A8F910F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0551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4FBCD589-8100-449D-BC05-130D57C0A9D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8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  <p:sldLayoutId id="2147484392" r:id="rId12"/>
    <p:sldLayoutId id="2147484393" r:id="rId13"/>
    <p:sldLayoutId id="2147484394" r:id="rId14"/>
    <p:sldLayoutId id="2147484395" r:id="rId15"/>
    <p:sldLayoutId id="2147484396" r:id="rId16"/>
    <p:sldLayoutId id="2147484397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kumimoji="1" sz="2600">
          <a:solidFill>
            <a:schemeClr val="tx1"/>
          </a:solidFill>
          <a:latin typeface="+mn-lt"/>
          <a:ea typeface="+mn-e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kumimoji="1" sz="2200">
          <a:solidFill>
            <a:schemeClr val="tx1"/>
          </a:solidFill>
          <a:latin typeface="+mn-lt"/>
          <a:ea typeface="+mn-e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kumimoji="1" sz="2000">
          <a:solidFill>
            <a:schemeClr val="tx1"/>
          </a:solidFill>
          <a:latin typeface="+mn-lt"/>
          <a:ea typeface="+mn-ea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dr.websams.edb.gov.hk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B1D7E5A3-6012-4340-86E2-EB12B16697EE}" type="slidenum">
              <a:rPr lang="en-US" altLang="zh-TW" smtClean="0">
                <a:latin typeface="Garamond" panose="02020404030301010803" pitchFamily="18" charset="0"/>
              </a:rPr>
              <a:pPr/>
              <a:t>1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341438"/>
            <a:ext cx="7623175" cy="2447925"/>
          </a:xfrm>
        </p:spPr>
        <p:txBody>
          <a:bodyPr/>
          <a:lstStyle/>
          <a:p>
            <a:pPr eaLnBrk="1" hangingPunct="1"/>
            <a:r>
              <a:rPr lang="en-US" altLang="zh-TW"/>
              <a:t>SQL Application in WebSAMS</a:t>
            </a:r>
            <a:br>
              <a:rPr lang="en-US" altLang="zh-TW"/>
            </a:br>
            <a:br>
              <a:rPr lang="en-US" altLang="zh-TW"/>
            </a:br>
            <a:br>
              <a:rPr lang="en-US" altLang="zh-TW"/>
            </a:br>
            <a:r>
              <a:rPr lang="en-US" altLang="zh-TW" sz="2400"/>
              <a:t>Prerequisite:</a:t>
            </a:r>
            <a:r>
              <a:rPr lang="zh-TW" altLang="en-US" sz="2400"/>
              <a:t> </a:t>
            </a:r>
            <a:r>
              <a:rPr lang="en-US" altLang="zh-TW" sz="2400"/>
              <a:t>Completed </a:t>
            </a:r>
            <a:r>
              <a:rPr lang="en-US" altLang="zh-HK" sz="2400"/>
              <a:t>SQL</a:t>
            </a:r>
            <a:r>
              <a:rPr lang="zh-TW" altLang="en-US" sz="2400"/>
              <a:t> </a:t>
            </a:r>
            <a:r>
              <a:rPr lang="en-US" altLang="zh-TW" sz="2400"/>
              <a:t>Workshop (</a:t>
            </a:r>
            <a:r>
              <a:rPr lang="zh-TW" altLang="zh-HK" sz="2400"/>
              <a:t>結構性查詢語言</a:t>
            </a:r>
            <a:r>
              <a:rPr lang="en-US" altLang="zh-TW" sz="2400"/>
              <a:t>)</a:t>
            </a:r>
            <a:br>
              <a:rPr lang="zh-TW" altLang="zh-HK" sz="2400"/>
            </a:br>
            <a:endParaRPr lang="en-US" altLang="zh-TW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4546F19-00AE-4B5A-8CD9-75B41AC44417}" type="slidenum">
              <a:rPr kumimoji="0" lang="en-US" altLang="zh-TW" sz="1000" b="1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zh-TW" sz="1000" b="1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198438"/>
            <a:ext cx="6457950" cy="762000"/>
          </a:xfrm>
        </p:spPr>
        <p:txBody>
          <a:bodyPr/>
          <a:lstStyle/>
          <a:p>
            <a:pPr eaLnBrk="1" hangingPunct="1"/>
            <a:r>
              <a:rPr lang="en-US" altLang="zh-TW" sz="3200"/>
              <a:t>Tables and Views</a:t>
            </a:r>
            <a:endParaRPr lang="zh-TW" altLang="en-GB" sz="3200">
              <a:solidFill>
                <a:schemeClr val="fol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Text Box 12"/>
          <p:cNvSpPr txBox="1">
            <a:spLocks noChangeArrowheads="1"/>
          </p:cNvSpPr>
          <p:nvPr/>
        </p:nvSpPr>
        <p:spPr bwMode="auto">
          <a:xfrm>
            <a:off x="422275" y="1035050"/>
            <a:ext cx="8431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4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kumimoji="0" lang="zh-TW" altLang="en-US" sz="2400" b="1">
                <a:solidFill>
                  <a:schemeClr val="folHlink"/>
                </a:solidFill>
                <a:latin typeface="Times New Roman" panose="02020603050405020304" pitchFamily="18" charset="0"/>
              </a:rPr>
              <a:t>於</a:t>
            </a:r>
            <a:r>
              <a:rPr kumimoji="0" lang="zh-TW" altLang="en-GB" sz="2400" b="1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kumimoji="0" lang="en-GB" altLang="zh-TW" sz="2400" b="1">
                <a:solidFill>
                  <a:schemeClr val="folHlink"/>
                </a:solidFill>
                <a:latin typeface="Times New Roman" panose="02020603050405020304" pitchFamily="18" charset="0"/>
              </a:rPr>
              <a:t>WebSAMS </a:t>
            </a:r>
            <a:r>
              <a:rPr kumimoji="0" lang="zh-TW" altLang="en-GB" sz="2400" b="1">
                <a:solidFill>
                  <a:schemeClr val="folHlink"/>
                </a:solidFill>
                <a:latin typeface="Times New Roman" panose="02020603050405020304" pitchFamily="18" charset="0"/>
              </a:rPr>
              <a:t>的 </a:t>
            </a:r>
            <a:r>
              <a:rPr kumimoji="0" lang="zh-TW" altLang="en-US" sz="2400" b="1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kumimoji="0" lang="zh-TW" altLang="en-GB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資料管理</a:t>
            </a:r>
            <a:r>
              <a:rPr kumimoji="0" lang="zh-TW" altLang="en-US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 </a:t>
            </a:r>
            <a:r>
              <a:rPr kumimoji="0" lang="en-US" altLang="zh-TW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&gt; </a:t>
            </a:r>
            <a:r>
              <a:rPr kumimoji="0" lang="zh-TW" altLang="en-US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報告 </a:t>
            </a:r>
            <a:r>
              <a:rPr kumimoji="0" lang="en-US" altLang="zh-TW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&gt; </a:t>
            </a:r>
            <a:r>
              <a:rPr kumimoji="0" lang="zh-TW" altLang="en-US" sz="2400" b="1">
                <a:solidFill>
                  <a:schemeClr val="folHlink"/>
                </a:solidFill>
                <a:latin typeface="新細明體" panose="02020500000000000000" pitchFamily="18" charset="-120"/>
              </a:rPr>
              <a:t>資料表格結構，選擇合適的模組，以便搜尋資料表</a:t>
            </a:r>
            <a:endParaRPr kumimoji="0" lang="en-GB" altLang="zh-TW" sz="2000" b="1">
              <a:solidFill>
                <a:srgbClr val="0000FF"/>
              </a:solidFill>
              <a:latin typeface="Trebuchet MS" panose="020B0603020202020204" pitchFamily="34" charset="0"/>
            </a:endParaRPr>
          </a:p>
        </p:txBody>
      </p:sp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2" r="39410" b="52211"/>
          <a:stretch>
            <a:fillRect/>
          </a:stretch>
        </p:blipFill>
        <p:spPr bwMode="auto">
          <a:xfrm>
            <a:off x="531813" y="1998663"/>
            <a:ext cx="8072437" cy="404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5"/>
          <p:cNvSpPr>
            <a:spLocks noGrp="1"/>
          </p:cNvSpPr>
          <p:nvPr>
            <p:ph type="title"/>
          </p:nvPr>
        </p:nvSpPr>
        <p:spPr>
          <a:xfrm>
            <a:off x="473075" y="280988"/>
            <a:ext cx="8229600" cy="700087"/>
          </a:xfrm>
        </p:spPr>
        <p:txBody>
          <a:bodyPr/>
          <a:lstStyle/>
          <a:p>
            <a:r>
              <a:rPr lang="zh-HK" altLang="en-US" sz="3200"/>
              <a:t>資料手冊</a:t>
            </a:r>
          </a:p>
        </p:txBody>
      </p:sp>
      <p:sp>
        <p:nvSpPr>
          <p:cNvPr id="16387" name="內容版面配置區 6"/>
          <p:cNvSpPr>
            <a:spLocks noGrp="1"/>
          </p:cNvSpPr>
          <p:nvPr>
            <p:ph idx="1"/>
          </p:nvPr>
        </p:nvSpPr>
        <p:spPr>
          <a:xfrm>
            <a:off x="473075" y="925513"/>
            <a:ext cx="8229600" cy="4530725"/>
          </a:xfrm>
        </p:spPr>
        <p:txBody>
          <a:bodyPr/>
          <a:lstStyle/>
          <a:p>
            <a:pPr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HK" altLang="en-US" sz="2800">
                <a:solidFill>
                  <a:srgbClr val="3333CC"/>
                </a:solidFill>
              </a:rPr>
              <a:t>或到「</a:t>
            </a:r>
            <a:r>
              <a:rPr lang="zh-TW" altLang="en-US" sz="2800">
                <a:solidFill>
                  <a:srgbClr val="3333CC"/>
                </a:solidFill>
              </a:rPr>
              <a:t>資料手冊</a:t>
            </a:r>
            <a:r>
              <a:rPr lang="zh-HK" altLang="en-US" sz="2800">
                <a:solidFill>
                  <a:srgbClr val="3333CC"/>
                </a:solidFill>
              </a:rPr>
              <a:t>」把整份資料下載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84313"/>
            <a:ext cx="3952875" cy="130492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314575"/>
            <a:ext cx="5934075" cy="375602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701AEFFE-D751-4923-9BDD-73E950550677}" type="slidenum">
              <a:rPr lang="en-US" altLang="zh-TW" smtClean="0">
                <a:latin typeface="Garamond" panose="02020404030301010803" pitchFamily="18" charset="0"/>
              </a:rPr>
              <a:pPr/>
              <a:t>11</a:t>
            </a:fld>
            <a:endParaRPr lang="en-US" altLang="zh-TW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32D194A-31F1-44B3-89AB-EDE217D99CDF}" type="slidenum">
              <a:rPr kumimoji="0" lang="en-US" altLang="zh-TW" sz="1000" b="1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zh-TW" sz="1000" b="1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98487"/>
          </a:xfrm>
        </p:spPr>
        <p:txBody>
          <a:bodyPr/>
          <a:lstStyle/>
          <a:p>
            <a:pPr eaLnBrk="1" hangingPunct="1"/>
            <a:r>
              <a:rPr lang="en-US" altLang="zh-TW" sz="3200"/>
              <a:t>WebSAMS</a:t>
            </a:r>
            <a:r>
              <a:rPr lang="zh-HK" altLang="en-US" sz="3200"/>
              <a:t>資料結構</a:t>
            </a:r>
            <a:endParaRPr lang="en-GB" altLang="zh-TW" sz="3200"/>
          </a:p>
        </p:txBody>
      </p:sp>
      <p:pic>
        <p:nvPicPr>
          <p:cNvPr id="1741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3" r="2611" b="6532"/>
          <a:stretch>
            <a:fillRect/>
          </a:stretch>
        </p:blipFill>
        <p:spPr bwMode="auto">
          <a:xfrm>
            <a:off x="206375" y="1020763"/>
            <a:ext cx="8731250" cy="503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13"/>
          <p:cNvSpPr>
            <a:spLocks noChangeArrowheads="1"/>
          </p:cNvSpPr>
          <p:nvPr/>
        </p:nvSpPr>
        <p:spPr bwMode="auto">
          <a:xfrm>
            <a:off x="250825" y="2146300"/>
            <a:ext cx="6435725" cy="3959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17414" name="Rectangle 15"/>
          <p:cNvSpPr>
            <a:spLocks noChangeArrowheads="1"/>
          </p:cNvSpPr>
          <p:nvPr/>
        </p:nvSpPr>
        <p:spPr bwMode="auto">
          <a:xfrm>
            <a:off x="230188" y="1020763"/>
            <a:ext cx="5851525" cy="6302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17415" name="Rectangle 16"/>
          <p:cNvSpPr>
            <a:spLocks noChangeArrowheads="1"/>
          </p:cNvSpPr>
          <p:nvPr/>
        </p:nvSpPr>
        <p:spPr bwMode="auto">
          <a:xfrm>
            <a:off x="6686550" y="2146300"/>
            <a:ext cx="585788" cy="3959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01BA286D-EACD-4260-8ABB-92906D90DF48}" type="slidenum">
              <a:rPr lang="en-US" altLang="zh-TW" smtClean="0">
                <a:latin typeface="Garamond" panose="02020404030301010803" pitchFamily="18" charset="0"/>
              </a:rPr>
              <a:pPr/>
              <a:t>13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Websams </a:t>
            </a:r>
            <a:r>
              <a:rPr lang="zh-TW" altLang="en-US"/>
              <a:t>常用的 </a:t>
            </a:r>
            <a:r>
              <a:rPr lang="en-US" altLang="zh-TW"/>
              <a:t>Tables/Views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zh-TW" sz="2800" b="1"/>
              <a:t> 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1638" y="1031875"/>
          <a:ext cx="8340725" cy="5070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9033">
                  <a:extLst>
                    <a:ext uri="{9D8B030D-6E8A-4147-A177-3AD203B41FA5}">
                      <a16:colId xmlns:a16="http://schemas.microsoft.com/office/drawing/2014/main" val="761396379"/>
                    </a:ext>
                  </a:extLst>
                </a:gridCol>
                <a:gridCol w="4401692">
                  <a:extLst>
                    <a:ext uri="{9D8B030D-6E8A-4147-A177-3AD203B41FA5}">
                      <a16:colId xmlns:a16="http://schemas.microsoft.com/office/drawing/2014/main" val="1400608227"/>
                    </a:ext>
                  </a:extLst>
                </a:gridCol>
              </a:tblGrid>
              <a:tr h="3707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/>
                        <a:t>資料表名稱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US" sz="1800" dirty="0"/>
                        <a:t>資料表說明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912439830"/>
                  </a:ext>
                </a:extLst>
              </a:tr>
              <a:tr h="5564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800" dirty="0">
                          <a:solidFill>
                            <a:srgbClr val="FF0000"/>
                          </a:solidFill>
                        </a:rPr>
                        <a:t>VW</a:t>
                      </a:r>
                      <a:r>
                        <a:rPr kumimoji="1" lang="en-US" altLang="zh-TW" sz="1800" dirty="0"/>
                        <a:t>_STU_LATESTSTUDENT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學生個人資料 </a:t>
                      </a:r>
                      <a:r>
                        <a:rPr kumimoji="0" lang="en-US" altLang="zh-TW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+ </a:t>
                      </a:r>
                      <a:r>
                        <a:rPr kumimoji="0" lang="zh-TW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每學年最後的在學紀錄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3587783998"/>
                  </a:ext>
                </a:extLst>
              </a:tr>
              <a:tr h="640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_ASR_STUDASSESSDATA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學生的平均分、平均分的名次、整體評語、整體操行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2698471574"/>
                  </a:ext>
                </a:extLst>
              </a:tr>
              <a:tr h="640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_ASR_SUBJASSESSDATA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學生的科目分數或等級、科目的名次、</a:t>
                      </a:r>
                      <a:br>
                        <a:rPr lang="en-US" altLang="zh-TW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</a:br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科目評語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2995761833"/>
                  </a:ext>
                </a:extLst>
              </a:tr>
              <a:tr h="5564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_ASR_SUBJCOMASSESSDATA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學生的分卷分數或等級、分卷的名次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253036555"/>
                  </a:ext>
                </a:extLst>
              </a:tr>
              <a:tr h="416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VW</a:t>
                      </a:r>
                      <a:r>
                        <a:rPr lang="en-US" altLang="zh-HK" sz="1800" dirty="0"/>
                        <a:t>_ASR_STAFF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只有教職員的中英文姓名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3076558463"/>
                  </a:ext>
                </a:extLst>
              </a:tr>
              <a:tr h="416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_STU_ANPSTUREC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獎懲資料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2154285528"/>
                  </a:ext>
                </a:extLst>
              </a:tr>
              <a:tr h="416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_ATT_NONATT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缺席資料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3358917915"/>
                  </a:ext>
                </a:extLst>
              </a:tr>
              <a:tr h="416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_NAA_STUDENTNAA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學生的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課外活動資料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3315103267"/>
                  </a:ext>
                </a:extLst>
              </a:tr>
              <a:tr h="640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>
                          <a:solidFill>
                            <a:srgbClr val="FF0000"/>
                          </a:solidFill>
                        </a:rPr>
                        <a:t>TB</a:t>
                      </a:r>
                      <a:r>
                        <a:rPr lang="en-US" altLang="zh-HK" sz="1800" dirty="0"/>
                        <a:t>_HSE_COMMON</a:t>
                      </a:r>
                      <a:endParaRPr lang="en-US" sz="1800" dirty="0"/>
                    </a:p>
                  </a:txBody>
                  <a:tcPr marL="91447" marR="91447" marT="45722" marB="45722"/>
                </a:tc>
                <a:tc>
                  <a:txBody>
                    <a:bodyPr/>
                    <a:lstStyle/>
                    <a:p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代碼表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-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為</a:t>
                      </a:r>
                      <a:r>
                        <a:rPr lang="en-US" altLang="zh-TW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WebSAMS</a:t>
                      </a:r>
                      <a:r>
                        <a:rPr lang="en-US" altLang="zh-TW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絕</a:t>
                      </a:r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大部</a:t>
                      </a:r>
                      <a:r>
                        <a:rPr lang="zh-TW" alt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分</a:t>
                      </a:r>
                      <a:r>
                        <a:rPr lang="zh-TW" altLang="en-GB" sz="180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代碼的互換表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2" marB="45722"/>
                </a:tc>
                <a:extLst>
                  <a:ext uri="{0D108BD9-81ED-4DB2-BD59-A6C34878D82A}">
                    <a16:rowId xmlns:a16="http://schemas.microsoft.com/office/drawing/2014/main" val="79213393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D24F3B70-E4B1-400A-8ED5-B294E9B2CF4C}" type="slidenum">
              <a:rPr lang="en-US" altLang="zh-TW" smtClean="0">
                <a:latin typeface="Garamond" panose="02020404030301010803" pitchFamily="18" charset="0"/>
              </a:rPr>
              <a:pPr/>
              <a:t>14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/>
              <a:t>常用</a:t>
            </a:r>
            <a:r>
              <a:rPr lang="zh-HK" altLang="en-US"/>
              <a:t>代碼表 </a:t>
            </a:r>
            <a:r>
              <a:rPr lang="en-US" altLang="zh-HK"/>
              <a:t>ID</a:t>
            </a:r>
            <a:endParaRPr lang="en-US" altLang="zh-TW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547813" y="1052513"/>
          <a:ext cx="6096000" cy="4832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代碼表名稱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TB_ID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科目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SBJ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學社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SCHHUS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宗教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RELIG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種族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ETHNICITY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國籍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NATION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TW" altLang="en-US" sz="1800" dirty="0"/>
                        <a:t>與學生關係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RELATE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TW" altLang="en-US" sz="1800" dirty="0"/>
                        <a:t>離校原因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LEVRES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/>
                        <a:t>缺課原因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SCHABS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2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/>
                        <a:t>早退原因</a:t>
                      </a:r>
                      <a:endParaRPr lang="zh-HK" alt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SCHEARL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/>
                        <a:t>遲到原因</a:t>
                      </a:r>
                      <a:endParaRPr lang="zh-HK" alt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SCHLAT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獎勵事項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PRIZE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91">
                <a:tc>
                  <a:txBody>
                    <a:bodyPr/>
                    <a:lstStyle/>
                    <a:p>
                      <a:r>
                        <a:rPr lang="zh-HK" altLang="en-US" sz="1800" dirty="0"/>
                        <a:t>懲罰事項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PSHMNT</a:t>
                      </a:r>
                      <a:endParaRPr lang="zh-HK" altLang="en-US" sz="1800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0F6CFAAE-B7E5-4156-8958-A8DEB9981DC5}" type="slidenum">
              <a:rPr lang="en-US" altLang="zh-TW" smtClean="0">
                <a:latin typeface="Garamond" panose="02020404030301010803" pitchFamily="18" charset="0"/>
              </a:rPr>
              <a:pPr/>
              <a:t>15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1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727233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buFontTx/>
              <a:buChar char="-"/>
            </a:pPr>
            <a:r>
              <a:rPr lang="zh-TW" altLang="zh-HK"/>
              <a:t>抽</a:t>
            </a:r>
            <a:r>
              <a:rPr lang="zh-TW" altLang="en-US"/>
              <a:t>出 </a:t>
            </a:r>
            <a:r>
              <a:rPr lang="en-US" altLang="zh-TW"/>
              <a:t>TB_HSE_COMMON</a:t>
            </a:r>
            <a:r>
              <a:rPr lang="zh-TW" altLang="en-US"/>
              <a:t> 用試算表檔案方式儲存 </a:t>
            </a:r>
            <a:r>
              <a:rPr lang="en-US" altLang="zh-TW"/>
              <a:t>(excel)</a:t>
            </a:r>
          </a:p>
          <a:p>
            <a:pPr>
              <a:buFontTx/>
              <a:buChar char="-"/>
            </a:pPr>
            <a:r>
              <a:rPr lang="zh-TW" altLang="en-US"/>
              <a:t>抽取頭 </a:t>
            </a:r>
            <a:r>
              <a:rPr lang="en-US" altLang="zh-TW"/>
              <a:t>10 </a:t>
            </a:r>
            <a:r>
              <a:rPr lang="zh-TW" altLang="en-US"/>
              <a:t>條資料</a:t>
            </a:r>
            <a:endParaRPr lang="en-US" altLang="zh-TW"/>
          </a:p>
          <a:p>
            <a:pPr>
              <a:buFontTx/>
              <a:buChar char="-"/>
            </a:pPr>
            <a:r>
              <a:rPr lang="zh-TW" altLang="en-US"/>
              <a:t>再</a:t>
            </a:r>
            <a:r>
              <a:rPr lang="zh-HK" altLang="en-US"/>
              <a:t>篩選</a:t>
            </a:r>
            <a:r>
              <a:rPr lang="zh-TW" altLang="en-US"/>
              <a:t> </a:t>
            </a:r>
            <a:r>
              <a:rPr lang="en-US" altLang="zh-TW"/>
              <a:t>“</a:t>
            </a:r>
            <a:r>
              <a:rPr lang="zh-HK" altLang="en-US"/>
              <a:t>狀態</a:t>
            </a:r>
            <a:r>
              <a:rPr lang="en-US" altLang="zh-TW"/>
              <a:t>”</a:t>
            </a:r>
            <a:r>
              <a:rPr lang="zh-TW" altLang="en-US"/>
              <a:t>及</a:t>
            </a:r>
            <a:r>
              <a:rPr lang="en-US" altLang="zh-TW"/>
              <a:t>“</a:t>
            </a:r>
            <a:r>
              <a:rPr lang="zh-TW" altLang="en-US"/>
              <a:t>缺課原因</a:t>
            </a:r>
            <a:r>
              <a:rPr lang="en-US" altLang="zh-TW"/>
              <a:t>”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D463980C-D3B4-4618-B6DB-CBE5368C3D44}" type="slidenum">
              <a:rPr lang="en-US" altLang="zh-TW" smtClean="0">
                <a:latin typeface="Garamond" panose="02020404030301010803" pitchFamily="18" charset="0"/>
              </a:rPr>
              <a:pPr/>
              <a:t>16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412875"/>
            <a:ext cx="7623175" cy="931863"/>
          </a:xfrm>
        </p:spPr>
        <p:txBody>
          <a:bodyPr/>
          <a:lstStyle/>
          <a:p>
            <a:pPr eaLnBrk="1" hangingPunct="1"/>
            <a:r>
              <a:rPr lang="en-US" altLang="zh-TW"/>
              <a:t>SQL</a:t>
            </a:r>
            <a:r>
              <a:rPr lang="zh-TW" altLang="en-US"/>
              <a:t> 常用的</a:t>
            </a:r>
            <a:r>
              <a:rPr lang="en-US" altLang="zh-TW"/>
              <a:t>Functions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E953619F-B2DF-49D8-9BEF-3AE1FA254175}" type="slidenum">
              <a:rPr lang="en-US" altLang="zh-TW" smtClean="0">
                <a:latin typeface="Garamond" panose="02020404030301010803" pitchFamily="18" charset="0"/>
              </a:rPr>
              <a:pPr/>
              <a:t>17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3367088"/>
          </a:xfrm>
        </p:spPr>
        <p:txBody>
          <a:bodyPr/>
          <a:lstStyle/>
          <a:p>
            <a:pPr eaLnBrk="1" hangingPunct="1"/>
            <a:r>
              <a:rPr lang="en-US" altLang="zh-TW" sz="2400" b="1"/>
              <a:t>CONVERT</a:t>
            </a:r>
            <a:r>
              <a:rPr lang="en-US" altLang="zh-TW" sz="2400"/>
              <a:t> function [Data type conversion]</a:t>
            </a:r>
            <a:br>
              <a:rPr lang="en-US" altLang="zh-TW" sz="2400"/>
            </a:br>
            <a:r>
              <a:rPr lang="en-US" altLang="zh-TW" sz="2400"/>
              <a:t>Returns an expression converted to a supplied data type.</a:t>
            </a:r>
            <a:br>
              <a:rPr lang="en-US" altLang="zh-TW" sz="2400"/>
            </a:br>
            <a:r>
              <a:rPr lang="en-US" altLang="zh-TW" sz="2400"/>
              <a:t>CONVERT( datatype, expression [ , format-style ] ) 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CAST</a:t>
            </a:r>
            <a:r>
              <a:rPr lang="en-US" altLang="zh-TW" sz="2400"/>
              <a:t> function [Data type conversion]</a:t>
            </a:r>
            <a:br>
              <a:rPr lang="en-US" altLang="zh-TW" sz="2400"/>
            </a:br>
            <a:r>
              <a:rPr lang="en-US" altLang="zh-TW" sz="2400"/>
              <a:t>Returns the value of an expression converted to a supplied data type.</a:t>
            </a:r>
            <a:br>
              <a:rPr lang="en-US" altLang="zh-TW" sz="2400"/>
            </a:br>
            <a:r>
              <a:rPr lang="en-US" altLang="zh-TW" sz="2400"/>
              <a:t>CAST(expression AS datatype)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460B4564-7C2E-424B-9F6F-6F2B033C47FF}" type="slidenum">
              <a:rPr lang="en-US" altLang="zh-TW" smtClean="0">
                <a:latin typeface="Garamond" panose="02020404030301010803" pitchFamily="18" charset="0"/>
              </a:rPr>
              <a:pPr/>
              <a:t>18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295650"/>
          </a:xfrm>
        </p:spPr>
        <p:txBody>
          <a:bodyPr/>
          <a:lstStyle/>
          <a:p>
            <a:pPr eaLnBrk="1" hangingPunct="1"/>
            <a:r>
              <a:rPr lang="en-US" altLang="zh-TW" sz="2400" b="1"/>
              <a:t>COUNT</a:t>
            </a:r>
            <a:r>
              <a:rPr lang="en-US" altLang="zh-TW" sz="2400"/>
              <a:t> function [Aggregate]</a:t>
            </a:r>
            <a:br>
              <a:rPr lang="en-US" altLang="zh-TW" sz="2400"/>
            </a:br>
            <a:r>
              <a:rPr lang="en-US" altLang="zh-TW" sz="2400"/>
              <a:t>Counts the number of rows in a group depending on the specified parameters.</a:t>
            </a:r>
            <a:br>
              <a:rPr lang="en-US" altLang="zh-TW" sz="2400"/>
            </a:br>
            <a:r>
              <a:rPr lang="en-US" altLang="zh-TW" sz="2400"/>
              <a:t>COUNT(* | expression | DISTINCT expression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SUM</a:t>
            </a:r>
            <a:r>
              <a:rPr lang="en-US" altLang="zh-TW" sz="2400"/>
              <a:t> function [Aggregate]</a:t>
            </a:r>
            <a:br>
              <a:rPr lang="en-US" altLang="zh-TW" sz="2400"/>
            </a:br>
            <a:r>
              <a:rPr lang="en-US" altLang="zh-TW" sz="2400"/>
              <a:t>Returns the total of the specified expression for each group of rows.</a:t>
            </a:r>
            <a:br>
              <a:rPr lang="en-US" altLang="zh-TW" sz="2400"/>
            </a:br>
            <a:r>
              <a:rPr lang="en-US" altLang="zh-TW" sz="2400"/>
              <a:t>SUM( expression | DISTINCT expression )</a:t>
            </a:r>
            <a:br>
              <a:rPr lang="en-US" altLang="zh-TW" sz="2400"/>
            </a:br>
            <a:endParaRPr lang="en-US" altLang="zh-TW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E5FF9574-4AFB-4A01-974A-AC6B357B9703}" type="slidenum">
              <a:rPr lang="en-US" altLang="zh-TW" smtClean="0">
                <a:latin typeface="Garamond" panose="02020404030301010803" pitchFamily="18" charset="0"/>
              </a:rPr>
              <a:pPr/>
              <a:t>19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798887"/>
          </a:xfrm>
        </p:spPr>
        <p:txBody>
          <a:bodyPr/>
          <a:lstStyle/>
          <a:p>
            <a:pPr eaLnBrk="1" hangingPunct="1"/>
            <a:r>
              <a:rPr lang="en-US" altLang="zh-TW" sz="2400" b="1"/>
              <a:t>MAX</a:t>
            </a:r>
            <a:r>
              <a:rPr lang="en-US" altLang="zh-TW" sz="2400"/>
              <a:t> function [Aggregate]</a:t>
            </a:r>
            <a:br>
              <a:rPr lang="en-US" altLang="zh-TW" sz="2400"/>
            </a:br>
            <a:r>
              <a:rPr lang="en-US" altLang="zh-TW" sz="2400"/>
              <a:t>Returns the maximum expression value found in each group of rows.</a:t>
            </a:r>
            <a:br>
              <a:rPr lang="en-US" altLang="zh-TW" sz="2400"/>
            </a:br>
            <a:r>
              <a:rPr lang="en-US" altLang="zh-TW" sz="2400"/>
              <a:t>MAX( expression | DISTINCT expression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MIN</a:t>
            </a:r>
            <a:r>
              <a:rPr lang="en-US" altLang="zh-TW" sz="2400"/>
              <a:t> function [Aggregate]</a:t>
            </a:r>
            <a:br>
              <a:rPr lang="en-US" altLang="zh-TW" sz="2400"/>
            </a:br>
            <a:r>
              <a:rPr lang="en-US" altLang="zh-TW" sz="2400"/>
              <a:t>Returns the minimum expression value found in each group of rows.</a:t>
            </a:r>
            <a:br>
              <a:rPr lang="en-US" altLang="zh-TW" sz="2400"/>
            </a:br>
            <a:r>
              <a:rPr lang="en-US" altLang="zh-TW" sz="2400"/>
              <a:t>MIN( expression | DISTINCT expression 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220027-3B8E-4A90-8272-9252CB26D0E5}" type="slidenum">
              <a:rPr lang="en-US" altLang="zh-TW" smtClean="0">
                <a:latin typeface="Garamond" panose="02020404030301010803" pitchFamily="18" charset="0"/>
              </a:rPr>
              <a:pPr/>
              <a:t>2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Schedule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30725"/>
          </a:xfrm>
        </p:spPr>
        <p:txBody>
          <a:bodyPr/>
          <a:lstStyle/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zh-TW" sz="2400" dirty="0"/>
          </a:p>
          <a:p>
            <a:pPr eaLnBrk="1" hangingPunct="1">
              <a:defRPr/>
            </a:pPr>
            <a:r>
              <a:rPr lang="en-US" altLang="zh-TW" sz="2400" dirty="0"/>
              <a:t>Tables &amp; Views</a:t>
            </a:r>
          </a:p>
          <a:p>
            <a:pPr eaLnBrk="1" hangingPunct="1">
              <a:defRPr/>
            </a:pPr>
            <a:r>
              <a:rPr lang="en-US" altLang="zh-TW" sz="2400" dirty="0"/>
              <a:t>SQL Functions</a:t>
            </a:r>
          </a:p>
          <a:p>
            <a:pPr eaLnBrk="1" hangingPunct="1">
              <a:defRPr/>
            </a:pPr>
            <a:r>
              <a:rPr lang="en-US" altLang="zh-TW" sz="2400" dirty="0"/>
              <a:t>Exercises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zh-TW" sz="2400" dirty="0">
              <a:solidFill>
                <a:schemeClr val="folHlink"/>
              </a:solidFill>
            </a:endParaRPr>
          </a:p>
          <a:p>
            <a:pPr eaLnBrk="1" hangingPunct="1">
              <a:defRPr/>
            </a:pPr>
            <a:endParaRPr lang="en-US" altLang="zh-TW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D0B1A93E-F483-4439-8D14-BA33D4B13914}" type="slidenum">
              <a:rPr lang="en-US" altLang="zh-TW" smtClean="0">
                <a:latin typeface="Garamond" panose="02020404030301010803" pitchFamily="18" charset="0"/>
              </a:rPr>
              <a:pPr/>
              <a:t>20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446587"/>
          </a:xfrm>
        </p:spPr>
        <p:txBody>
          <a:bodyPr/>
          <a:lstStyle/>
          <a:p>
            <a:pPr eaLnBrk="1" hangingPunct="1"/>
            <a:r>
              <a:rPr lang="en-US" altLang="zh-TW" sz="2400" b="1"/>
              <a:t>LENGTH</a:t>
            </a:r>
            <a:r>
              <a:rPr lang="en-US" altLang="zh-TW" sz="2400"/>
              <a:t> function [String]</a:t>
            </a:r>
            <a:br>
              <a:rPr lang="en-US" altLang="zh-TW" sz="2400"/>
            </a:br>
            <a:r>
              <a:rPr lang="en-US" altLang="zh-TW" sz="2400"/>
              <a:t>Returns the number of characters in the specified string.</a:t>
            </a:r>
            <a:br>
              <a:rPr lang="en-US" altLang="zh-TW" sz="2400"/>
            </a:br>
            <a:r>
              <a:rPr lang="en-US" altLang="zh-TW" sz="2400"/>
              <a:t>LENGTH( string-expression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SUBSTRING</a:t>
            </a:r>
            <a:r>
              <a:rPr lang="en-US" altLang="zh-TW" sz="2400"/>
              <a:t> function [String]</a:t>
            </a:r>
            <a:br>
              <a:rPr lang="en-US" altLang="zh-TW" sz="2400"/>
            </a:br>
            <a:r>
              <a:rPr lang="en-US" altLang="zh-TW" sz="2400"/>
              <a:t>Returns a substring of a string.</a:t>
            </a:r>
            <a:br>
              <a:rPr lang="en-US" altLang="zh-TW" sz="2400"/>
            </a:br>
            <a:r>
              <a:rPr lang="en-US" altLang="zh-TW" sz="2400"/>
              <a:t>{ SUBSTRING | SUBSTR } ( string-expression, start[, length ]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TRIM</a:t>
            </a:r>
            <a:r>
              <a:rPr lang="en-US" altLang="zh-TW" sz="2400"/>
              <a:t> function [String]</a:t>
            </a:r>
            <a:br>
              <a:rPr lang="en-US" altLang="zh-TW" sz="2400"/>
            </a:br>
            <a:r>
              <a:rPr lang="en-US" altLang="zh-TW" sz="2400"/>
              <a:t>Removes leading and trailing blanks from a string.</a:t>
            </a:r>
            <a:br>
              <a:rPr lang="en-US" altLang="zh-TW" sz="2400"/>
            </a:br>
            <a:r>
              <a:rPr lang="en-US" altLang="zh-TW" sz="2400"/>
              <a:t>TRIM( string-expression )</a:t>
            </a:r>
            <a:br>
              <a:rPr lang="en-US" altLang="zh-TW" sz="2400"/>
            </a:br>
            <a:endParaRPr lang="en-US" altLang="zh-TW"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30B99DBE-CD27-4C14-B8A8-823C7F3F993E}" type="slidenum">
              <a:rPr lang="en-US" altLang="zh-TW" smtClean="0">
                <a:latin typeface="Garamond" panose="02020404030301010803" pitchFamily="18" charset="0"/>
              </a:rPr>
              <a:pPr/>
              <a:t>21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662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79975"/>
          </a:xfrm>
        </p:spPr>
        <p:txBody>
          <a:bodyPr/>
          <a:lstStyle/>
          <a:p>
            <a:pPr eaLnBrk="1" hangingPunct="1"/>
            <a:r>
              <a:rPr lang="en-US" altLang="zh-TW" sz="2400" b="1"/>
              <a:t>DATEFORMAT</a:t>
            </a:r>
            <a:r>
              <a:rPr lang="en-US" altLang="zh-TW" sz="2400"/>
              <a:t> function [Date and time]</a:t>
            </a:r>
            <a:br>
              <a:rPr lang="en-US" altLang="zh-TW" sz="2400"/>
            </a:br>
            <a:r>
              <a:rPr lang="en-US" altLang="zh-TW" sz="2400"/>
              <a:t>Returns a string representing a date expression in the specified format.</a:t>
            </a:r>
            <a:br>
              <a:rPr lang="en-US" altLang="zh-TW" sz="2400"/>
            </a:br>
            <a:r>
              <a:rPr lang="en-US" altLang="zh-TW" sz="2400"/>
              <a:t>DATEFORMAT( datetime-expression, string-expression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DAYNAME</a:t>
            </a:r>
            <a:r>
              <a:rPr lang="en-US" altLang="zh-TW" sz="2400"/>
              <a:t> function [Date and time]</a:t>
            </a:r>
            <a:br>
              <a:rPr lang="en-US" altLang="zh-TW" sz="2400"/>
            </a:br>
            <a:r>
              <a:rPr lang="en-US" altLang="zh-TW" sz="2400"/>
              <a:t>Returns the name of the day of the week from a date.</a:t>
            </a:r>
            <a:br>
              <a:rPr lang="en-US" altLang="zh-TW" sz="2400"/>
            </a:br>
            <a:r>
              <a:rPr lang="en-US" altLang="zh-TW" sz="2400"/>
              <a:t>DAYNAME( date-expression )</a:t>
            </a:r>
            <a:br>
              <a:rPr lang="en-US" altLang="zh-TW" sz="2400"/>
            </a:br>
            <a:br>
              <a:rPr lang="en-US" altLang="zh-TW" sz="2400"/>
            </a:br>
            <a:r>
              <a:rPr lang="en-US" altLang="zh-TW" sz="2400" b="1"/>
              <a:t>MONTHNAME</a:t>
            </a:r>
            <a:r>
              <a:rPr lang="en-US" altLang="zh-TW" sz="2400"/>
              <a:t> function [Date and time]</a:t>
            </a:r>
            <a:br>
              <a:rPr lang="en-US" altLang="zh-TW" sz="2400"/>
            </a:br>
            <a:r>
              <a:rPr lang="en-US" altLang="zh-TW" sz="2400"/>
              <a:t>Returns the name of the month from a date.</a:t>
            </a:r>
            <a:br>
              <a:rPr lang="en-US" altLang="zh-TW" sz="2400"/>
            </a:br>
            <a:r>
              <a:rPr lang="en-US" altLang="zh-TW" sz="2400"/>
              <a:t>MONTHNAME( date-expression 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2DA32532-7A9F-48CE-915B-5B974A7214F3}" type="slidenum">
              <a:rPr lang="en-US" altLang="zh-TW" smtClean="0">
                <a:latin typeface="Garamond" panose="02020404030301010803" pitchFamily="18" charset="0"/>
              </a:rPr>
              <a:pPr/>
              <a:t>22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Date Format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120656"/>
              </p:ext>
            </p:extLst>
          </p:nvPr>
        </p:nvGraphicFramePr>
        <p:xfrm>
          <a:off x="1187450" y="1341438"/>
          <a:ext cx="6096000" cy="41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Format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Output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mm/</a:t>
                      </a:r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/</a:t>
                      </a:r>
                      <a:r>
                        <a:rPr lang="en-US" altLang="zh-HK" sz="1800" dirty="0" err="1"/>
                        <a:t>yy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07/16/22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 err="1"/>
                        <a:t>Mmm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yyyy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hh:nnAA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800" dirty="0"/>
                        <a:t>Jul 16 2022 12:35AM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yy.mm.dd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22.07.16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/mm/</a:t>
                      </a:r>
                      <a:r>
                        <a:rPr lang="en-US" altLang="zh-HK" sz="1800" dirty="0" err="1"/>
                        <a:t>yy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16/07/22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-mm-</a:t>
                      </a:r>
                      <a:r>
                        <a:rPr lang="en-US" altLang="zh-HK" sz="1800" dirty="0" err="1"/>
                        <a:t>yy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16-07-22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Mmm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yy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16 Jul 22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Mmm</a:t>
                      </a:r>
                      <a:r>
                        <a:rPr lang="en-US" altLang="zh-HK" sz="1800" dirty="0"/>
                        <a:t> </a:t>
                      </a:r>
                      <a:r>
                        <a:rPr lang="en-US" altLang="zh-HK" sz="1800" dirty="0" err="1"/>
                        <a:t>dd</a:t>
                      </a:r>
                      <a:r>
                        <a:rPr lang="en-US" altLang="zh-HK" sz="1800" dirty="0"/>
                        <a:t>, </a:t>
                      </a:r>
                      <a:r>
                        <a:rPr lang="en-US" altLang="zh-HK" sz="1800" dirty="0" err="1"/>
                        <a:t>yy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Jul 16, 22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hh:nn:ss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00:38:59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5608">
                <a:tc>
                  <a:txBody>
                    <a:bodyPr/>
                    <a:lstStyle/>
                    <a:p>
                      <a:r>
                        <a:rPr lang="en-US" altLang="zh-HK" sz="1800" dirty="0" err="1"/>
                        <a:t>yyyy</a:t>
                      </a:r>
                      <a:r>
                        <a:rPr lang="en-US" altLang="zh-HK" sz="1800" dirty="0"/>
                        <a:t>/mm/</a:t>
                      </a:r>
                      <a:r>
                        <a:rPr lang="en-US" altLang="zh-HK" sz="1800" dirty="0" err="1"/>
                        <a:t>dd</a:t>
                      </a:r>
                      <a:endParaRPr lang="zh-HK" alt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altLang="zh-HK" sz="1800" dirty="0"/>
                        <a:t>2022/07/16</a:t>
                      </a:r>
                      <a:endParaRPr lang="zh-HK" altLang="en-US" sz="1800" dirty="0"/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90BA1C31-BC59-4A57-B290-A2A89B6AF956}" type="slidenum">
              <a:rPr lang="en-US" altLang="zh-TW" smtClean="0">
                <a:latin typeface="Garamond" panose="02020404030301010803" pitchFamily="18" charset="0"/>
              </a:rPr>
              <a:pPr/>
              <a:t>23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2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539750" y="1268413"/>
            <a:ext cx="72723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buFontTx/>
              <a:buChar char="-"/>
            </a:pPr>
            <a:r>
              <a:rPr lang="zh-TW" altLang="en-US"/>
              <a:t>抽出今天的日期</a:t>
            </a:r>
            <a:endParaRPr lang="en-US" altLang="zh-TW"/>
          </a:p>
          <a:p>
            <a:pPr>
              <a:buFontTx/>
              <a:buChar char="-"/>
            </a:pPr>
            <a:r>
              <a:rPr lang="zh-TW" altLang="en-US"/>
              <a:t>嘗試不同的日期</a:t>
            </a:r>
            <a:r>
              <a:rPr lang="en-US" altLang="zh-TW"/>
              <a:t> formats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D2610338-46FF-412F-9E14-21EBEC3FC19C}" type="slidenum">
              <a:rPr lang="en-US" altLang="zh-TW" smtClean="0">
                <a:latin typeface="Garamond" panose="02020404030301010803" pitchFamily="18" charset="0"/>
              </a:rPr>
              <a:pPr/>
              <a:t>24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3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476250" y="1989138"/>
            <a:ext cx="72723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buFontTx/>
              <a:buChar char="-"/>
            </a:pPr>
            <a:r>
              <a:rPr lang="zh-TW" altLang="en-US"/>
              <a:t>抽出 本年度 學生基本資料</a:t>
            </a:r>
            <a:endParaRPr lang="en-US" altLang="zh-TW"/>
          </a:p>
          <a:p>
            <a:pPr>
              <a:buFontTx/>
              <a:buChar char="-"/>
            </a:pPr>
            <a:r>
              <a:rPr lang="zh-TW" altLang="en-US"/>
              <a:t>嘗試把資料 轉換成 以下格式</a:t>
            </a:r>
            <a:endParaRPr lang="en-US" altLang="zh-TW"/>
          </a:p>
        </p:txBody>
      </p:sp>
      <p:sp>
        <p:nvSpPr>
          <p:cNvPr id="29701" name="Text Box 29"/>
          <p:cNvSpPr txBox="1">
            <a:spLocks noChangeArrowheads="1"/>
          </p:cNvSpPr>
          <p:nvPr/>
        </p:nvSpPr>
        <p:spPr bwMode="auto">
          <a:xfrm>
            <a:off x="395288" y="1047750"/>
            <a:ext cx="440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000000"/>
                </a:solidFill>
                <a:latin typeface="Arial Narrow" panose="020B0606020202030204" pitchFamily="34" charset="0"/>
              </a:rPr>
              <a:t>VW_STU_LATESTSTUDENT 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1800">
                <a:solidFill>
                  <a:srgbClr val="3333CC"/>
                </a:solidFill>
                <a:latin typeface="Times New Roman" panose="02020603050405020304" pitchFamily="18" charset="0"/>
              </a:rPr>
              <a:t>學生個人資料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6" name="Group 53"/>
          <p:cNvGraphicFramePr>
            <a:graphicFrameLocks noGrp="1"/>
          </p:cNvGraphicFramePr>
          <p:nvPr/>
        </p:nvGraphicFramePr>
        <p:xfrm>
          <a:off x="900113" y="2635250"/>
          <a:ext cx="6342062" cy="301625"/>
        </p:xfrm>
        <a:graphic>
          <a:graphicData uri="http://schemas.openxmlformats.org/drawingml/2006/table">
            <a:tbl>
              <a:tblPr/>
              <a:tblGrid>
                <a:gridCol w="1185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0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93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6799">
                  <a:extLst>
                    <a:ext uri="{9D8B030D-6E8A-4147-A177-3AD203B41FA5}">
                      <a16:colId xmlns:a16="http://schemas.microsoft.com/office/drawing/2014/main" val="1674047940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7999" marR="17999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班別 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學號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7999" marR="17999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英文名 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中文名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7999" marR="17999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性別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999" marR="17999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Group 53"/>
          <p:cNvGraphicFramePr>
            <a:graphicFrameLocks noGrp="1"/>
          </p:cNvGraphicFramePr>
          <p:nvPr/>
        </p:nvGraphicFramePr>
        <p:xfrm>
          <a:off x="600075" y="1441450"/>
          <a:ext cx="7932737" cy="301625"/>
        </p:xfrm>
        <a:graphic>
          <a:graphicData uri="http://schemas.openxmlformats.org/drawingml/2006/table">
            <a:tbl>
              <a:tblPr/>
              <a:tblGrid>
                <a:gridCol w="1163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8516294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67961456"/>
                    </a:ext>
                  </a:extLst>
                </a:gridCol>
                <a:gridCol w="1224508">
                  <a:extLst>
                    <a:ext uri="{9D8B030D-6E8A-4147-A177-3AD203B41FA5}">
                      <a16:colId xmlns:a16="http://schemas.microsoft.com/office/drawing/2014/main" val="1674047940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班別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學號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英文名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中文名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性別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2"/>
          <p:cNvSpPr>
            <a:spLocks noChangeArrowheads="1"/>
          </p:cNvSpPr>
          <p:nvPr/>
        </p:nvSpPr>
        <p:spPr bwMode="auto">
          <a:xfrm>
            <a:off x="603250" y="973138"/>
            <a:ext cx="32035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/>
              <a:t> </a:t>
            </a:r>
            <a:br>
              <a:rPr lang="en-US" altLang="en-US"/>
            </a:br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br>
              <a:rPr lang="en-US" altLang="en-US"/>
            </a:br>
            <a:endParaRPr lang="en-US" altLang="en-US"/>
          </a:p>
          <a:p>
            <a:r>
              <a:rPr lang="en-US" altLang="en-US"/>
              <a:t>FROM vw_stu_lateststudent</a:t>
            </a:r>
          </a:p>
          <a:p>
            <a:r>
              <a:rPr lang="en-US" altLang="en-US"/>
              <a:t>Where</a:t>
            </a:r>
          </a:p>
          <a:p>
            <a:r>
              <a:rPr lang="en-US" altLang="en-US"/>
              <a:t>schyear=?  </a:t>
            </a:r>
          </a:p>
        </p:txBody>
      </p:sp>
      <p:sp>
        <p:nvSpPr>
          <p:cNvPr id="30723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7A1C55FC-8F25-41D7-9B37-FAA3F09CD0EF}" type="slidenum">
              <a:rPr lang="en-US" altLang="zh-TW" smtClean="0">
                <a:latin typeface="Garamond" panose="02020404030301010803" pitchFamily="18" charset="0"/>
              </a:rPr>
              <a:pPr/>
              <a:t>25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0724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/>
              <a:t>Exercise 3 – </a:t>
            </a:r>
            <a:r>
              <a:rPr lang="zh-TW" altLang="en-US"/>
              <a:t>解釋</a:t>
            </a:r>
            <a:endParaRPr lang="zh-HK" altLang="en-US"/>
          </a:p>
        </p:txBody>
      </p:sp>
      <p:sp>
        <p:nvSpPr>
          <p:cNvPr id="30725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4402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000000"/>
                </a:solidFill>
                <a:latin typeface="Arial Narrow" panose="020B0606020202030204" pitchFamily="34" charset="0"/>
              </a:rPr>
              <a:t>VW_STU_LATESTSTUDENT 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1800">
                <a:solidFill>
                  <a:srgbClr val="3333CC"/>
                </a:solidFill>
                <a:latin typeface="Times New Roman" panose="02020603050405020304" pitchFamily="18" charset="0"/>
              </a:rPr>
              <a:t>學生個人資料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12" name="Group 53"/>
          <p:cNvGraphicFramePr>
            <a:graphicFrameLocks noGrp="1"/>
          </p:cNvGraphicFramePr>
          <p:nvPr/>
        </p:nvGraphicFramePr>
        <p:xfrm>
          <a:off x="606425" y="5668963"/>
          <a:ext cx="6342063" cy="280987"/>
        </p:xfrm>
        <a:graphic>
          <a:graphicData uri="http://schemas.openxmlformats.org/drawingml/2006/table">
            <a:tbl>
              <a:tblPr/>
              <a:tblGrid>
                <a:gridCol w="1185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368">
                  <a:extLst>
                    <a:ext uri="{9D8B030D-6E8A-4147-A177-3AD203B41FA5}">
                      <a16:colId xmlns:a16="http://schemas.microsoft.com/office/drawing/2014/main" val="1674047940"/>
                    </a:ext>
                  </a:extLst>
                </a:gridCol>
              </a:tblGrid>
              <a:tr h="280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7999" marR="17999" marT="18049" marB="1804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班別 </a:t>
                      </a:r>
                      <a:r>
                        <a:rPr lang="en-US" altLang="zh-TW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學號</a:t>
                      </a:r>
                      <a:r>
                        <a:rPr lang="en-US" altLang="zh-TW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999" marR="17999" marT="18049" marB="180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英文名 </a:t>
                      </a:r>
                      <a:r>
                        <a:rPr lang="en-US" altLang="zh-TW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中文名</a:t>
                      </a:r>
                      <a:r>
                        <a:rPr lang="en-US" altLang="zh-TW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999" marR="17999" marT="18049" marB="1804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性別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999" marR="17999" marT="18049" marB="1804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37" name="矩形 12"/>
          <p:cNvSpPr>
            <a:spLocks noChangeArrowheads="1"/>
          </p:cNvSpPr>
          <p:nvPr/>
        </p:nvSpPr>
        <p:spPr bwMode="auto">
          <a:xfrm>
            <a:off x="576263" y="2262188"/>
            <a:ext cx="320357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/>
              <a:t>SELECT </a:t>
            </a:r>
            <a:br>
              <a:rPr lang="en-US" altLang="en-US"/>
            </a:br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br>
              <a:rPr lang="en-US" altLang="en-US"/>
            </a:br>
            <a:endParaRPr lang="en-US" altLang="en-US"/>
          </a:p>
        </p:txBody>
      </p:sp>
      <p:graphicFrame>
        <p:nvGraphicFramePr>
          <p:cNvPr id="8" name="Group 53"/>
          <p:cNvGraphicFramePr>
            <a:graphicFrameLocks noGrp="1"/>
          </p:cNvGraphicFramePr>
          <p:nvPr/>
        </p:nvGraphicFramePr>
        <p:xfrm>
          <a:off x="600075" y="1700213"/>
          <a:ext cx="7932737" cy="301625"/>
        </p:xfrm>
        <a:graphic>
          <a:graphicData uri="http://schemas.openxmlformats.org/drawingml/2006/table">
            <a:tbl>
              <a:tblPr/>
              <a:tblGrid>
                <a:gridCol w="1163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68516294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67961456"/>
                    </a:ext>
                  </a:extLst>
                </a:gridCol>
                <a:gridCol w="1224508">
                  <a:extLst>
                    <a:ext uri="{9D8B030D-6E8A-4147-A177-3AD203B41FA5}">
                      <a16:colId xmlns:a16="http://schemas.microsoft.com/office/drawing/2014/main" val="1674047940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schyear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n-US" altLang="zh-TW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classcode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n-US" altLang="zh-TW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classno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zh-TW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enname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zh-TW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chname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sex</a:t>
                      </a: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Group 53"/>
          <p:cNvGraphicFramePr>
            <a:graphicFrameLocks noGrp="1"/>
          </p:cNvGraphicFramePr>
          <p:nvPr/>
        </p:nvGraphicFramePr>
        <p:xfrm>
          <a:off x="600075" y="1441450"/>
          <a:ext cx="7932737" cy="301625"/>
        </p:xfrm>
        <a:graphic>
          <a:graphicData uri="http://schemas.openxmlformats.org/drawingml/2006/table">
            <a:tbl>
              <a:tblPr/>
              <a:tblGrid>
                <a:gridCol w="1163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68516294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67961456"/>
                    </a:ext>
                  </a:extLst>
                </a:gridCol>
                <a:gridCol w="1224508">
                  <a:extLst>
                    <a:ext uri="{9D8B030D-6E8A-4147-A177-3AD203B41FA5}">
                      <a16:colId xmlns:a16="http://schemas.microsoft.com/office/drawing/2014/main" val="1674047940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班別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學號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英文名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中文名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性別</a:t>
                      </a:r>
                      <a:endParaRPr lang="en-US" altLang="zh-TW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67" marB="1796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00075" y="2501900"/>
            <a:ext cx="70199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/>
              <a:t>schyear,</a:t>
            </a:r>
            <a:br>
              <a:rPr lang="en-US" altLang="en-US"/>
            </a:br>
            <a:r>
              <a:rPr lang="en-US" altLang="en-US"/>
              <a:t>classcode,</a:t>
            </a:r>
          </a:p>
          <a:p>
            <a:r>
              <a:rPr lang="en-US" altLang="en-US"/>
              <a:t>classno</a:t>
            </a:r>
            <a:r>
              <a:rPr lang="en-US" altLang="zh-TW"/>
              <a:t>, </a:t>
            </a:r>
          </a:p>
          <a:p>
            <a:r>
              <a:rPr lang="en-US" altLang="en-US"/>
              <a:t>enname,</a:t>
            </a:r>
          </a:p>
          <a:p>
            <a:r>
              <a:rPr lang="en-US" altLang="en-US"/>
              <a:t>chname</a:t>
            </a:r>
            <a:r>
              <a:rPr lang="en-US" altLang="zh-TW"/>
              <a:t>,</a:t>
            </a:r>
          </a:p>
          <a:p>
            <a:r>
              <a:rPr lang="en-US" altLang="en-US"/>
              <a:t>sex</a:t>
            </a:r>
          </a:p>
        </p:txBody>
      </p:sp>
      <p:grpSp>
        <p:nvGrpSpPr>
          <p:cNvPr id="4" name="群組 3"/>
          <p:cNvGrpSpPr>
            <a:grpSpLocks/>
          </p:cNvGrpSpPr>
          <p:nvPr/>
        </p:nvGrpSpPr>
        <p:grpSpPr bwMode="auto">
          <a:xfrm>
            <a:off x="3925888" y="2111375"/>
            <a:ext cx="5040313" cy="471488"/>
            <a:chOff x="3419872" y="2143196"/>
            <a:chExt cx="5040560" cy="471020"/>
          </a:xfrm>
        </p:grpSpPr>
        <p:sp>
          <p:nvSpPr>
            <p:cNvPr id="14" name="矩形圖說文字 13"/>
            <p:cNvSpPr/>
            <p:nvPr/>
          </p:nvSpPr>
          <p:spPr bwMode="auto">
            <a:xfrm>
              <a:off x="3419872" y="2143196"/>
              <a:ext cx="5040560" cy="471020"/>
            </a:xfrm>
            <a:prstGeom prst="wedgeRectCallout">
              <a:avLst>
                <a:gd name="adj1" fmla="val -57856"/>
                <a:gd name="adj2" fmla="val 163904"/>
              </a:avLst>
            </a:prstGeom>
            <a:solidFill>
              <a:srgbClr val="E6F5E3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/>
            <a:lstStyle/>
            <a:p>
              <a:pPr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776" name="文字方塊 14"/>
            <p:cNvSpPr txBox="1">
              <a:spLocks noChangeArrowheads="1"/>
            </p:cNvSpPr>
            <p:nvPr/>
          </p:nvSpPr>
          <p:spPr bwMode="auto">
            <a:xfrm>
              <a:off x="3472129" y="2194040"/>
              <a:ext cx="491629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dirty="0"/>
                <a:t>字串不能跟數字合併，用</a:t>
              </a:r>
              <a:r>
                <a:rPr lang="en-US" altLang="zh-TW" dirty="0"/>
                <a:t>CAST</a:t>
              </a:r>
              <a:r>
                <a:rPr lang="zh-TW" altLang="en-US" dirty="0"/>
                <a:t>把數字轉為文字</a:t>
              </a:r>
              <a:endParaRPr lang="en-US" altLang="en-US" dirty="0"/>
            </a:p>
          </p:txBody>
        </p:sp>
      </p:grpSp>
      <p:sp>
        <p:nvSpPr>
          <p:cNvPr id="5" name="文字方塊 4"/>
          <p:cNvSpPr txBox="1">
            <a:spLocks noChangeArrowheads="1"/>
          </p:cNvSpPr>
          <p:nvPr/>
        </p:nvSpPr>
        <p:spPr bwMode="auto">
          <a:xfrm>
            <a:off x="547688" y="5300663"/>
            <a:ext cx="87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dirty="0"/>
              <a:t>結果：</a:t>
            </a:r>
            <a:endParaRPr lang="en-US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606426" y="2563719"/>
            <a:ext cx="2957462" cy="16622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30738" name="矩形 13"/>
          <p:cNvSpPr>
            <a:spLocks noChangeArrowheads="1"/>
          </p:cNvSpPr>
          <p:nvPr/>
        </p:nvSpPr>
        <p:spPr bwMode="auto">
          <a:xfrm>
            <a:off x="600075" y="2501900"/>
            <a:ext cx="68405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schyear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as '</a:t>
            </a:r>
            <a:r>
              <a:rPr lang="zh-TW" altLang="en-US" dirty="0"/>
              <a:t>學年</a:t>
            </a:r>
            <a:r>
              <a:rPr lang="en-US" altLang="en-US" dirty="0"/>
              <a:t> ' </a:t>
            </a:r>
            <a:r>
              <a:rPr lang="en-US" altLang="zh-TW" dirty="0"/>
              <a:t>, </a:t>
            </a:r>
            <a:endParaRPr lang="en-US" altLang="en-US" dirty="0"/>
          </a:p>
          <a:p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 err="1">
                <a:solidFill>
                  <a:srgbClr val="FF0000"/>
                </a:solidFill>
              </a:rPr>
              <a:t>classcode</a:t>
            </a:r>
            <a:r>
              <a:rPr lang="en-US" altLang="en-US" dirty="0">
                <a:solidFill>
                  <a:srgbClr val="FF0000"/>
                </a:solidFill>
              </a:rPr>
              <a:t> + ' (' + </a:t>
            </a:r>
            <a:r>
              <a:rPr lang="en-US" altLang="en-US" b="1" dirty="0">
                <a:solidFill>
                  <a:srgbClr val="00B050"/>
                </a:solidFill>
              </a:rPr>
              <a:t>cast</a:t>
            </a:r>
            <a:r>
              <a:rPr lang="en-US" altLang="en-US" dirty="0">
                <a:solidFill>
                  <a:srgbClr val="FF0000"/>
                </a:solidFill>
              </a:rPr>
              <a:t>(</a:t>
            </a:r>
            <a:r>
              <a:rPr lang="en-US" altLang="en-US" dirty="0" err="1">
                <a:solidFill>
                  <a:srgbClr val="FF0000"/>
                </a:solidFill>
              </a:rPr>
              <a:t>classno</a:t>
            </a:r>
            <a:r>
              <a:rPr lang="en-US" altLang="en-US" dirty="0">
                <a:solidFill>
                  <a:srgbClr val="FF0000"/>
                </a:solidFill>
              </a:rPr>
              <a:t> AS CHAR ) + ')'</a:t>
            </a:r>
            <a:r>
              <a:rPr lang="en-US" altLang="en-US" dirty="0"/>
              <a:t> as </a:t>
            </a:r>
            <a:r>
              <a:rPr lang="en-US" altLang="en-US" dirty="0">
                <a:solidFill>
                  <a:srgbClr val="0000FF"/>
                </a:solidFill>
              </a:rPr>
              <a:t>'</a:t>
            </a:r>
            <a:r>
              <a:rPr lang="zh-TW" altLang="en-US" dirty="0">
                <a:solidFill>
                  <a:srgbClr val="0000FF"/>
                </a:solidFill>
              </a:rPr>
              <a:t>班別 </a:t>
            </a:r>
            <a:r>
              <a:rPr lang="en-US" altLang="zh-TW" dirty="0">
                <a:solidFill>
                  <a:srgbClr val="0000FF"/>
                </a:solidFill>
              </a:rPr>
              <a:t>(</a:t>
            </a:r>
            <a:r>
              <a:rPr lang="zh-TW" altLang="en-US" dirty="0">
                <a:solidFill>
                  <a:srgbClr val="0000FF"/>
                </a:solidFill>
              </a:rPr>
              <a:t>學號</a:t>
            </a:r>
            <a:r>
              <a:rPr lang="en-US" altLang="zh-TW" dirty="0">
                <a:solidFill>
                  <a:srgbClr val="0000FF"/>
                </a:solidFill>
              </a:rPr>
              <a:t>)</a:t>
            </a:r>
            <a:r>
              <a:rPr lang="en-US" altLang="en-US" dirty="0">
                <a:solidFill>
                  <a:srgbClr val="0000FF"/>
                </a:solidFill>
              </a:rPr>
              <a:t> ' </a:t>
            </a:r>
            <a:r>
              <a:rPr lang="en-US" altLang="zh-TW" dirty="0"/>
              <a:t>, </a:t>
            </a:r>
          </a:p>
          <a:p>
            <a:r>
              <a:rPr lang="en-US" altLang="en-US" dirty="0" err="1">
                <a:solidFill>
                  <a:srgbClr val="FF0000"/>
                </a:solidFill>
              </a:rPr>
              <a:t>enname</a:t>
            </a:r>
            <a:r>
              <a:rPr lang="en-US" altLang="en-US" dirty="0">
                <a:solidFill>
                  <a:srgbClr val="FF0000"/>
                </a:solidFill>
              </a:rPr>
              <a:t> + ' (' + </a:t>
            </a:r>
            <a:r>
              <a:rPr lang="en-US" altLang="en-US" dirty="0" err="1">
                <a:solidFill>
                  <a:srgbClr val="FF0000"/>
                </a:solidFill>
              </a:rPr>
              <a:t>chname</a:t>
            </a:r>
            <a:r>
              <a:rPr lang="en-US" altLang="en-US" dirty="0">
                <a:solidFill>
                  <a:srgbClr val="FF0000"/>
                </a:solidFill>
              </a:rPr>
              <a:t> + ')'</a:t>
            </a:r>
            <a:r>
              <a:rPr lang="en-US" altLang="en-US" dirty="0"/>
              <a:t> as </a:t>
            </a:r>
            <a:r>
              <a:rPr lang="en-US" altLang="en-US" dirty="0">
                <a:solidFill>
                  <a:srgbClr val="0000FF"/>
                </a:solidFill>
              </a:rPr>
              <a:t>'</a:t>
            </a:r>
            <a:r>
              <a:rPr lang="zh-TW" altLang="en-US" dirty="0">
                <a:solidFill>
                  <a:srgbClr val="0000FF"/>
                </a:solidFill>
              </a:rPr>
              <a:t>英文名 </a:t>
            </a:r>
            <a:r>
              <a:rPr lang="en-US" altLang="zh-TW" dirty="0">
                <a:solidFill>
                  <a:srgbClr val="0000FF"/>
                </a:solidFill>
              </a:rPr>
              <a:t>(</a:t>
            </a:r>
            <a:r>
              <a:rPr lang="zh-TW" altLang="en-US" dirty="0">
                <a:solidFill>
                  <a:srgbClr val="0000FF"/>
                </a:solidFill>
              </a:rPr>
              <a:t>中文名</a:t>
            </a:r>
            <a:r>
              <a:rPr lang="en-US" altLang="zh-TW" dirty="0">
                <a:solidFill>
                  <a:srgbClr val="0000FF"/>
                </a:solidFill>
              </a:rPr>
              <a:t>)</a:t>
            </a:r>
            <a:r>
              <a:rPr lang="en-US" altLang="en-US" dirty="0">
                <a:solidFill>
                  <a:srgbClr val="0000FF"/>
                </a:solidFill>
              </a:rPr>
              <a:t> ' </a:t>
            </a:r>
            <a:r>
              <a:rPr lang="en-US" altLang="zh-TW" dirty="0"/>
              <a:t>,</a:t>
            </a:r>
          </a:p>
          <a:p>
            <a:br>
              <a:rPr lang="en-US" altLang="en-US" dirty="0"/>
            </a:br>
            <a:r>
              <a:rPr lang="en-US" altLang="en-US" dirty="0"/>
              <a:t>sex as '</a:t>
            </a:r>
            <a:r>
              <a:rPr lang="zh-TW" altLang="en-US" dirty="0"/>
              <a:t>性別</a:t>
            </a:r>
            <a:r>
              <a:rPr lang="en-US" altLang="en-US" dirty="0"/>
              <a:t> '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-0.00105 0.191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30737" grpId="0"/>
      <p:bldP spid="2" grpId="0"/>
      <p:bldP spid="5" grpId="0"/>
      <p:bldP spid="3" grpId="0" animBg="1"/>
      <p:bldP spid="307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BF99FAB7-10D9-4260-AEAE-CC99ABB5EECD}" type="slidenum">
              <a:rPr lang="en-US" altLang="zh-TW" smtClean="0">
                <a:latin typeface="Garamond" panose="02020404030301010803" pitchFamily="18" charset="0"/>
              </a:rPr>
              <a:pPr/>
              <a:t>26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174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Exercise 4</a:t>
            </a:r>
            <a:endParaRPr lang="zh-HK" altLang="en-US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11188" y="1343025"/>
            <a:ext cx="79216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marL="285750" indent="-285750">
              <a:buFontTx/>
              <a:buChar char="-"/>
              <a:defRPr/>
            </a:pPr>
            <a:r>
              <a:rPr lang="zh-TW" altLang="en-US" dirty="0"/>
              <a:t>加入各班或各級的總人數以欄位列出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zh-HK" dirty="0"/>
              <a:t>抽取</a:t>
            </a:r>
            <a:r>
              <a:rPr lang="zh-TW" altLang="en-US" dirty="0"/>
              <a:t>各班的男女人數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en-US" dirty="0"/>
              <a:t>從</a:t>
            </a:r>
            <a:r>
              <a:rPr lang="en-US" altLang="zh-TW" dirty="0"/>
              <a:t>CDR</a:t>
            </a:r>
            <a:r>
              <a:rPr lang="zh-TW" altLang="en-US" dirty="0"/>
              <a:t>下載相近</a:t>
            </a:r>
            <a:r>
              <a:rPr lang="en-US" altLang="zh-TW" dirty="0"/>
              <a:t>SQL</a:t>
            </a:r>
          </a:p>
          <a:p>
            <a:pPr>
              <a:defRPr/>
            </a:pPr>
            <a:endParaRPr lang="en-US" altLang="zh-TW" dirty="0">
              <a:solidFill>
                <a:srgbClr val="0000FF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TW"/>
              <a:t>CDR</a:t>
            </a:r>
            <a:r>
              <a:rPr lang="zh-TW" altLang="en-US"/>
              <a:t> </a:t>
            </a:r>
            <a:r>
              <a:rPr lang="zh-TW" altLang="zh-HK"/>
              <a:t>學生資料</a:t>
            </a:r>
            <a:r>
              <a:rPr lang="en-US" altLang="zh-HK"/>
              <a:t> Student Information </a:t>
            </a:r>
            <a:r>
              <a:rPr lang="en-US" altLang="zh-TW"/>
              <a:t>-</a:t>
            </a:r>
            <a:r>
              <a:rPr lang="zh-TW" altLang="en-US"/>
              <a:t> 有關學生人數 </a:t>
            </a:r>
            <a:r>
              <a:rPr lang="en-US" altLang="zh-HK"/>
              <a:t>No. 2</a:t>
            </a:r>
            <a:endParaRPr lang="zh-TW" altLang="zh-HK"/>
          </a:p>
          <a:p>
            <a:endParaRPr lang="en-US" altLang="zh-TW"/>
          </a:p>
        </p:txBody>
      </p:sp>
      <p:pic>
        <p:nvPicPr>
          <p:cNvPr id="31750" name="圖片 1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2813"/>
            <a:ext cx="644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611188" y="3403600"/>
            <a:ext cx="7921625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br>
              <a:rPr lang="en-US" altLang="en-US"/>
            </a:br>
            <a:r>
              <a:rPr lang="en-US" altLang="en-US"/>
              <a:t>count(*) '</a:t>
            </a:r>
            <a:r>
              <a:rPr lang="zh-TW" altLang="en-US"/>
              <a:t>學生人數</a:t>
            </a:r>
            <a:r>
              <a:rPr lang="en-US" altLang="en-US"/>
              <a:t>'</a:t>
            </a:r>
            <a:br>
              <a:rPr lang="en-US" altLang="en-US"/>
            </a:br>
            <a:r>
              <a:rPr lang="en-US" altLang="en-US"/>
              <a:t>from vw_stu_lateststudent a</a:t>
            </a:r>
            <a:br>
              <a:rPr lang="en-US" altLang="en-US"/>
            </a:br>
            <a:r>
              <a:rPr lang="en-US" altLang="en-US"/>
              <a:t>where a.schyear=?</a:t>
            </a:r>
            <a:br>
              <a:rPr lang="en-US" altLang="en-US"/>
            </a:br>
            <a:r>
              <a:rPr lang="en-US" altLang="en-US">
                <a:solidFill>
                  <a:srgbClr val="0000FF"/>
                </a:solidFill>
              </a:rPr>
              <a:t>group by </a:t>
            </a:r>
            <a:r>
              <a:rPr lang="en-US" altLang="en-US"/>
              <a:t>a.schyear, a.sex </a:t>
            </a:r>
            <a:br>
              <a:rPr lang="en-US" altLang="en-US"/>
            </a:br>
            <a:r>
              <a:rPr lang="en-US" altLang="en-US"/>
              <a:t>order by 2</a:t>
            </a:r>
            <a:endParaRPr lang="en-US" altLang="zh-TW">
              <a:solidFill>
                <a:srgbClr val="0000FF"/>
              </a:solidFill>
            </a:endParaRPr>
          </a:p>
        </p:txBody>
      </p:sp>
      <p:sp>
        <p:nvSpPr>
          <p:cNvPr id="3277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C56917-E9FB-415A-B7DC-A0E3D03B4510}" type="slidenum">
              <a:rPr lang="en-US" altLang="zh-TW" smtClean="0">
                <a:latin typeface="Garamond" panose="02020404030301010803" pitchFamily="18" charset="0"/>
              </a:rPr>
              <a:pPr/>
              <a:t>27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611188" y="2330450"/>
            <a:ext cx="7921625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/>
              <a:t>select</a:t>
            </a:r>
            <a:br>
              <a:rPr lang="en-US" altLang="en-US"/>
            </a:br>
            <a:r>
              <a:rPr lang="en-US" altLang="en-US"/>
              <a:t>a.schyear '</a:t>
            </a:r>
            <a:r>
              <a:rPr lang="zh-TW" altLang="en-US"/>
              <a:t>學年</a:t>
            </a:r>
            <a:r>
              <a:rPr lang="en-US" altLang="en-US"/>
              <a:t>',</a:t>
            </a:r>
            <a:br>
              <a:rPr lang="en-US" altLang="en-US"/>
            </a:br>
            <a:r>
              <a:rPr lang="en-US" altLang="en-US"/>
              <a:t>a.sex '</a:t>
            </a:r>
            <a:r>
              <a:rPr lang="zh-TW" altLang="en-US"/>
              <a:t>性別</a:t>
            </a:r>
            <a:r>
              <a:rPr lang="en-US" altLang="en-US"/>
              <a:t>',</a:t>
            </a:r>
          </a:p>
          <a:p>
            <a:br>
              <a:rPr lang="en-US" altLang="en-US"/>
            </a:br>
            <a:endParaRPr lang="en-US" altLang="zh-TW">
              <a:solidFill>
                <a:srgbClr val="0000FF"/>
              </a:solidFill>
            </a:endParaRPr>
          </a:p>
        </p:txBody>
      </p:sp>
      <p:sp>
        <p:nvSpPr>
          <p:cNvPr id="32773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/>
              <a:t>Exercise 4 – </a:t>
            </a:r>
            <a:r>
              <a:rPr lang="zh-TW" altLang="en-US"/>
              <a:t>解釋</a:t>
            </a:r>
            <a:endParaRPr lang="zh-HK" altLang="en-US"/>
          </a:p>
        </p:txBody>
      </p:sp>
      <p:sp>
        <p:nvSpPr>
          <p:cNvPr id="4" name="文字方塊 3"/>
          <p:cNvSpPr txBox="1">
            <a:spLocks noChangeArrowheads="1"/>
          </p:cNvSpPr>
          <p:nvPr/>
        </p:nvSpPr>
        <p:spPr bwMode="auto">
          <a:xfrm>
            <a:off x="606425" y="3141663"/>
            <a:ext cx="2079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</a:rPr>
              <a:t>a.classlvl '</a:t>
            </a:r>
            <a:r>
              <a:rPr lang="zh-TW" altLang="en-US">
                <a:solidFill>
                  <a:srgbClr val="FF0000"/>
                </a:solidFill>
              </a:rPr>
              <a:t>班級</a:t>
            </a:r>
            <a:r>
              <a:rPr lang="en-US" altLang="en-US">
                <a:solidFill>
                  <a:srgbClr val="FF0000"/>
                </a:solidFill>
              </a:rPr>
              <a:t>',</a:t>
            </a:r>
          </a:p>
          <a:p>
            <a:r>
              <a:rPr lang="en-US" altLang="en-US">
                <a:solidFill>
                  <a:srgbClr val="FF0000"/>
                </a:solidFill>
              </a:rPr>
              <a:t>a.classcode '</a:t>
            </a:r>
            <a:r>
              <a:rPr lang="zh-TW" altLang="en-US">
                <a:solidFill>
                  <a:srgbClr val="FF0000"/>
                </a:solidFill>
              </a:rPr>
              <a:t>班別</a:t>
            </a:r>
            <a:r>
              <a:rPr lang="en-US" altLang="en-US">
                <a:solidFill>
                  <a:srgbClr val="FF0000"/>
                </a:solidFill>
              </a:rPr>
              <a:t>',</a:t>
            </a:r>
          </a:p>
        </p:txBody>
      </p:sp>
      <p:sp>
        <p:nvSpPr>
          <p:cNvPr id="21" name="文字方塊 20"/>
          <p:cNvSpPr txBox="1">
            <a:spLocks noChangeArrowheads="1"/>
          </p:cNvSpPr>
          <p:nvPr/>
        </p:nvSpPr>
        <p:spPr bwMode="auto">
          <a:xfrm>
            <a:off x="3240088" y="4508500"/>
            <a:ext cx="3060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>
                <a:solidFill>
                  <a:srgbClr val="FF0000"/>
                </a:solidFill>
              </a:rPr>
              <a:t>, </a:t>
            </a:r>
            <a:r>
              <a:rPr lang="en-US" altLang="en-US">
                <a:solidFill>
                  <a:srgbClr val="FF0000"/>
                </a:solidFill>
              </a:rPr>
              <a:t>a.classlvl</a:t>
            </a:r>
            <a:r>
              <a:rPr lang="en-US" altLang="zh-TW">
                <a:solidFill>
                  <a:srgbClr val="FF0000"/>
                </a:solidFill>
              </a:rPr>
              <a:t>, a.classcode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2776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4402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000000"/>
                </a:solidFill>
                <a:latin typeface="Arial Narrow" panose="020B0606020202030204" pitchFamily="34" charset="0"/>
              </a:rPr>
              <a:t>VW_STU_LATESTSTUDENT 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1800">
                <a:solidFill>
                  <a:srgbClr val="3333CC"/>
                </a:solidFill>
                <a:latin typeface="Times New Roman" panose="02020603050405020304" pitchFamily="18" charset="0"/>
              </a:rPr>
              <a:t>學生個人資料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4" name="Group 53"/>
          <p:cNvGraphicFramePr>
            <a:graphicFrameLocks noGrp="1"/>
          </p:cNvGraphicFramePr>
          <p:nvPr/>
        </p:nvGraphicFramePr>
        <p:xfrm>
          <a:off x="606425" y="1514475"/>
          <a:ext cx="5978525" cy="280988"/>
        </p:xfrm>
        <a:graphic>
          <a:graphicData uri="http://schemas.openxmlformats.org/drawingml/2006/table">
            <a:tbl>
              <a:tblPr/>
              <a:tblGrid>
                <a:gridCol w="1117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00">
                  <a:extLst>
                    <a:ext uri="{9D8B030D-6E8A-4147-A177-3AD203B41FA5}">
                      <a16:colId xmlns:a16="http://schemas.microsoft.com/office/drawing/2014/main" val="3715278613"/>
                    </a:ext>
                  </a:extLst>
                </a:gridCol>
                <a:gridCol w="1333103">
                  <a:extLst>
                    <a:ext uri="{9D8B030D-6E8A-4147-A177-3AD203B41FA5}">
                      <a16:colId xmlns:a16="http://schemas.microsoft.com/office/drawing/2014/main" val="3786769619"/>
                    </a:ext>
                  </a:extLst>
                </a:gridCol>
              </a:tblGrid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性別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班級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班別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學生人數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文字方塊 24"/>
          <p:cNvSpPr txBox="1">
            <a:spLocks noChangeArrowheads="1"/>
          </p:cNvSpPr>
          <p:nvPr/>
        </p:nvSpPr>
        <p:spPr bwMode="auto">
          <a:xfrm>
            <a:off x="606425" y="4764088"/>
            <a:ext cx="3059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>
                <a:solidFill>
                  <a:srgbClr val="FF0000"/>
                </a:solidFill>
              </a:rPr>
              <a:t>--------------</a:t>
            </a:r>
          </a:p>
          <a:p>
            <a:r>
              <a:rPr lang="en-US" altLang="en-US">
                <a:solidFill>
                  <a:srgbClr val="FF0000"/>
                </a:solidFill>
              </a:rPr>
              <a:t>order by 1, 3, 4, 2</a:t>
            </a:r>
            <a:endParaRPr lang="en-US" altLang="en-US"/>
          </a:p>
        </p:txBody>
      </p:sp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1011238" y="1795463"/>
            <a:ext cx="5541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</a:rPr>
              <a:t>1	    2	         3	             4	   5</a:t>
            </a:r>
          </a:p>
        </p:txBody>
      </p:sp>
    </p:spTree>
    <p:extLst>
      <p:ext uri="{BB962C8B-B14F-4D97-AF65-F5344CB8AC3E}">
        <p14:creationId xmlns:p14="http://schemas.microsoft.com/office/powerpoint/2010/main" val="136857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5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C56917-E9FB-415A-B7DC-A0E3D03B4510}" type="slidenum">
              <a:rPr lang="en-US" altLang="zh-TW" smtClean="0">
                <a:latin typeface="Garamond" panose="02020404030301010803" pitchFamily="18" charset="0"/>
              </a:rPr>
              <a:pPr/>
              <a:t>28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2773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 dirty="0"/>
              <a:t>Exercise 4 – </a:t>
            </a:r>
            <a:r>
              <a:rPr lang="zh-TW" altLang="en-US" dirty="0"/>
              <a:t>解釋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2776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13784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結果：</a:t>
            </a:r>
            <a:endParaRPr lang="en-US" altLang="zh-TW" sz="2400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193878"/>
              </p:ext>
            </p:extLst>
          </p:nvPr>
        </p:nvGraphicFramePr>
        <p:xfrm>
          <a:off x="457201" y="1772816"/>
          <a:ext cx="5915000" cy="35211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000">
                  <a:extLst>
                    <a:ext uri="{9D8B030D-6E8A-4147-A177-3AD203B41FA5}">
                      <a16:colId xmlns:a16="http://schemas.microsoft.com/office/drawing/2014/main" val="1382693783"/>
                    </a:ext>
                  </a:extLst>
                </a:gridCol>
                <a:gridCol w="1183000">
                  <a:extLst>
                    <a:ext uri="{9D8B030D-6E8A-4147-A177-3AD203B41FA5}">
                      <a16:colId xmlns:a16="http://schemas.microsoft.com/office/drawing/2014/main" val="1211599652"/>
                    </a:ext>
                  </a:extLst>
                </a:gridCol>
                <a:gridCol w="1183000">
                  <a:extLst>
                    <a:ext uri="{9D8B030D-6E8A-4147-A177-3AD203B41FA5}">
                      <a16:colId xmlns:a16="http://schemas.microsoft.com/office/drawing/2014/main" val="3035373371"/>
                    </a:ext>
                  </a:extLst>
                </a:gridCol>
                <a:gridCol w="1183000">
                  <a:extLst>
                    <a:ext uri="{9D8B030D-6E8A-4147-A177-3AD203B41FA5}">
                      <a16:colId xmlns:a16="http://schemas.microsoft.com/office/drawing/2014/main" val="2418199486"/>
                    </a:ext>
                  </a:extLst>
                </a:gridCol>
                <a:gridCol w="1183000">
                  <a:extLst>
                    <a:ext uri="{9D8B030D-6E8A-4147-A177-3AD203B41FA5}">
                      <a16:colId xmlns:a16="http://schemas.microsoft.com/office/drawing/2014/main" val="1534916046"/>
                    </a:ext>
                  </a:extLst>
                </a:gridCol>
              </a:tblGrid>
              <a:tr h="757721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學年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性別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班級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班別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學生人數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7245804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1A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538412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M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1A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39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33024265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1B</a:t>
                      </a:r>
                      <a:endParaRPr lang="en-US" sz="18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38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2028684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M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1B</a:t>
                      </a:r>
                      <a:endParaRPr lang="en-US" sz="18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8104318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1C</a:t>
                      </a:r>
                      <a:endParaRPr lang="en-US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6547597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M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1C</a:t>
                      </a:r>
                      <a:endParaRPr lang="en-US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3040441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9489777"/>
                  </a:ext>
                </a:extLst>
              </a:tr>
              <a:tr h="3454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solidFill>
                            <a:srgbClr val="0000FF"/>
                          </a:solidFill>
                          <a:effectLst/>
                        </a:rPr>
                        <a:t>M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1D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4557933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 bwMode="auto">
          <a:xfrm>
            <a:off x="457200" y="2492896"/>
            <a:ext cx="5915001" cy="72008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2339752" y="1014413"/>
            <a:ext cx="3240360" cy="1096317"/>
            <a:chOff x="3456634" y="1010873"/>
            <a:chExt cx="3208549" cy="1096317"/>
          </a:xfrm>
        </p:grpSpPr>
        <p:sp>
          <p:nvSpPr>
            <p:cNvPr id="8" name="向下箭號 7"/>
            <p:cNvSpPr/>
            <p:nvPr/>
          </p:nvSpPr>
          <p:spPr bwMode="auto">
            <a:xfrm rot="2563033">
              <a:off x="3456634" y="1461524"/>
              <a:ext cx="360040" cy="645666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17" name="向下箭號 16"/>
            <p:cNvSpPr/>
            <p:nvPr/>
          </p:nvSpPr>
          <p:spPr bwMode="auto">
            <a:xfrm rot="19234701">
              <a:off x="6305143" y="1441953"/>
              <a:ext cx="360040" cy="59815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9" name="圓角矩形 8"/>
            <p:cNvSpPr/>
            <p:nvPr/>
          </p:nvSpPr>
          <p:spPr bwMode="auto">
            <a:xfrm>
              <a:off x="4027789" y="1010873"/>
              <a:ext cx="2088232" cy="461665"/>
            </a:xfrm>
            <a:prstGeom prst="round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TW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rPr>
                <a:t>每一班的男女人數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</p:grp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27895"/>
              </p:ext>
            </p:extLst>
          </p:nvPr>
        </p:nvGraphicFramePr>
        <p:xfrm>
          <a:off x="6553199" y="1787897"/>
          <a:ext cx="2267272" cy="3506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3636">
                  <a:extLst>
                    <a:ext uri="{9D8B030D-6E8A-4147-A177-3AD203B41FA5}">
                      <a16:colId xmlns:a16="http://schemas.microsoft.com/office/drawing/2014/main" val="2671615189"/>
                    </a:ext>
                  </a:extLst>
                </a:gridCol>
                <a:gridCol w="1133636">
                  <a:extLst>
                    <a:ext uri="{9D8B030D-6E8A-4147-A177-3AD203B41FA5}">
                      <a16:colId xmlns:a16="http://schemas.microsoft.com/office/drawing/2014/main" val="1784358766"/>
                    </a:ext>
                  </a:extLst>
                </a:gridCol>
              </a:tblGrid>
              <a:tr h="75447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全班</a:t>
                      </a:r>
                      <a:br>
                        <a:rPr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人數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全級</a:t>
                      </a:r>
                      <a:br>
                        <a:rPr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人數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0195328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9495607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7936642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6452925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0832616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6854091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8899277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0228670"/>
                  </a:ext>
                </a:extLst>
              </a:tr>
              <a:tr h="3439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4951615"/>
                  </a:ext>
                </a:extLst>
              </a:tr>
            </a:tbl>
          </a:graphicData>
        </a:graphic>
      </p:graphicFrame>
      <p:sp>
        <p:nvSpPr>
          <p:cNvPr id="2" name="加號 1"/>
          <p:cNvSpPr/>
          <p:nvPr/>
        </p:nvSpPr>
        <p:spPr bwMode="auto">
          <a:xfrm>
            <a:off x="6013719" y="3195935"/>
            <a:ext cx="936104" cy="798414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962362" y="2091057"/>
            <a:ext cx="1603324" cy="31547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19900" dirty="0">
                <a:solidFill>
                  <a:srgbClr val="FFFF00"/>
                </a:solidFill>
              </a:rPr>
              <a:t>?</a:t>
            </a:r>
            <a:endParaRPr lang="en-US" sz="19900" dirty="0">
              <a:solidFill>
                <a:srgbClr val="FFFF00"/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7414965" y="164000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b="1" dirty="0">
                <a:solidFill>
                  <a:srgbClr val="0000FF"/>
                </a:solidFill>
              </a:rPr>
              <a:t>或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1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611189" y="3403600"/>
            <a:ext cx="56896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br>
              <a:rPr lang="en-US" altLang="en-US" dirty="0"/>
            </a:br>
            <a:r>
              <a:rPr lang="en-US" altLang="en-US" dirty="0"/>
              <a:t>count(*) '</a:t>
            </a:r>
            <a:r>
              <a:rPr lang="zh-TW" altLang="en-US" dirty="0"/>
              <a:t>學生人數</a:t>
            </a:r>
            <a:r>
              <a:rPr lang="en-US" altLang="en-US" dirty="0"/>
              <a:t>'</a:t>
            </a:r>
            <a:br>
              <a:rPr lang="en-US" altLang="en-US" dirty="0"/>
            </a:br>
            <a:r>
              <a:rPr lang="en-US" altLang="en-US" dirty="0"/>
              <a:t>from </a:t>
            </a:r>
            <a:r>
              <a:rPr lang="en-US" altLang="en-US" dirty="0" err="1"/>
              <a:t>vw_stu_lateststudent</a:t>
            </a:r>
            <a:r>
              <a:rPr lang="en-US" altLang="en-US" dirty="0"/>
              <a:t> a</a:t>
            </a:r>
            <a:br>
              <a:rPr lang="en-US" altLang="en-US" dirty="0"/>
            </a:br>
            <a:r>
              <a:rPr lang="en-US" altLang="en-US" dirty="0"/>
              <a:t>where </a:t>
            </a:r>
            <a:r>
              <a:rPr lang="en-US" altLang="en-US" dirty="0" err="1"/>
              <a:t>a.schyear</a:t>
            </a:r>
            <a:r>
              <a:rPr lang="en-US" altLang="en-US" dirty="0"/>
              <a:t>=?</a:t>
            </a:r>
            <a:br>
              <a:rPr lang="en-US" altLang="en-US" dirty="0"/>
            </a:br>
            <a:r>
              <a:rPr lang="en-US" altLang="en-US" dirty="0">
                <a:solidFill>
                  <a:srgbClr val="0000FF"/>
                </a:solidFill>
              </a:rPr>
              <a:t>group by </a:t>
            </a:r>
            <a:r>
              <a:rPr lang="en-US" altLang="en-US" dirty="0" err="1"/>
              <a:t>a.schyear</a:t>
            </a:r>
            <a:r>
              <a:rPr lang="en-US" altLang="en-US" dirty="0"/>
              <a:t>, </a:t>
            </a:r>
            <a:r>
              <a:rPr lang="en-US" altLang="en-US" dirty="0" err="1"/>
              <a:t>a.sex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order by 2</a:t>
            </a:r>
            <a:endParaRPr lang="en-US" altLang="zh-TW" dirty="0">
              <a:solidFill>
                <a:srgbClr val="0000FF"/>
              </a:solidFill>
            </a:endParaRPr>
          </a:p>
        </p:txBody>
      </p:sp>
      <p:sp>
        <p:nvSpPr>
          <p:cNvPr id="3277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C56917-E9FB-415A-B7DC-A0E3D03B4510}" type="slidenum">
              <a:rPr lang="en-US" altLang="zh-TW" smtClean="0">
                <a:latin typeface="Garamond" panose="02020404030301010803" pitchFamily="18" charset="0"/>
              </a:rPr>
              <a:pPr/>
              <a:t>29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611189" y="2330450"/>
            <a:ext cx="5616996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 dirty="0"/>
              <a:t>select</a:t>
            </a:r>
            <a:br>
              <a:rPr lang="en-US" altLang="en-US" dirty="0"/>
            </a:br>
            <a:r>
              <a:rPr lang="en-US" altLang="en-US" dirty="0" err="1"/>
              <a:t>a.schyear</a:t>
            </a:r>
            <a:r>
              <a:rPr lang="en-US" altLang="en-US" dirty="0"/>
              <a:t> '</a:t>
            </a:r>
            <a:r>
              <a:rPr lang="zh-TW" altLang="en-US" dirty="0"/>
              <a:t>學年</a:t>
            </a:r>
            <a:r>
              <a:rPr lang="en-US" altLang="en-US" dirty="0"/>
              <a:t>',</a:t>
            </a:r>
            <a:br>
              <a:rPr lang="en-US" altLang="en-US" dirty="0"/>
            </a:br>
            <a:r>
              <a:rPr lang="en-US" altLang="en-US" dirty="0" err="1"/>
              <a:t>a.sex</a:t>
            </a:r>
            <a:r>
              <a:rPr lang="en-US" altLang="en-US" dirty="0"/>
              <a:t> '</a:t>
            </a:r>
            <a:r>
              <a:rPr lang="zh-TW" altLang="en-US" dirty="0"/>
              <a:t>性別</a:t>
            </a:r>
            <a:r>
              <a:rPr lang="en-US" altLang="en-US" dirty="0"/>
              <a:t>',</a:t>
            </a:r>
          </a:p>
          <a:p>
            <a:br>
              <a:rPr lang="en-US" altLang="en-US" dirty="0"/>
            </a:br>
            <a:endParaRPr lang="en-US" altLang="zh-TW" dirty="0">
              <a:solidFill>
                <a:srgbClr val="0000FF"/>
              </a:solidFill>
            </a:endParaRPr>
          </a:p>
        </p:txBody>
      </p:sp>
      <p:sp>
        <p:nvSpPr>
          <p:cNvPr id="32773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 dirty="0"/>
              <a:t>Exercise 4 – </a:t>
            </a:r>
            <a:r>
              <a:rPr lang="zh-TW" altLang="en-US" dirty="0"/>
              <a:t>解釋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2776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4402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000000"/>
                </a:solidFill>
                <a:latin typeface="Arial Narrow" panose="020B0606020202030204" pitchFamily="34" charset="0"/>
              </a:rPr>
              <a:t>VW_STU_LATESTSTUDENT 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1800">
                <a:solidFill>
                  <a:srgbClr val="3333CC"/>
                </a:solidFill>
                <a:latin typeface="Times New Roman" panose="02020603050405020304" pitchFamily="18" charset="0"/>
              </a:rPr>
              <a:t>學生個人資料</a:t>
            </a:r>
            <a:r>
              <a:rPr lang="en-US" altLang="zh-TW" sz="1800">
                <a:solidFill>
                  <a:srgbClr val="3333CC"/>
                </a:solidFill>
                <a:latin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4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57858"/>
              </p:ext>
            </p:extLst>
          </p:nvPr>
        </p:nvGraphicFramePr>
        <p:xfrm>
          <a:off x="606425" y="1514475"/>
          <a:ext cx="5978525" cy="280988"/>
        </p:xfrm>
        <a:graphic>
          <a:graphicData uri="http://schemas.openxmlformats.org/drawingml/2006/table">
            <a:tbl>
              <a:tblPr/>
              <a:tblGrid>
                <a:gridCol w="1117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00">
                  <a:extLst>
                    <a:ext uri="{9D8B030D-6E8A-4147-A177-3AD203B41FA5}">
                      <a16:colId xmlns:a16="http://schemas.microsoft.com/office/drawing/2014/main" val="3715278613"/>
                    </a:ext>
                  </a:extLst>
                </a:gridCol>
                <a:gridCol w="1333103">
                  <a:extLst>
                    <a:ext uri="{9D8B030D-6E8A-4147-A177-3AD203B41FA5}">
                      <a16:colId xmlns:a16="http://schemas.microsoft.com/office/drawing/2014/main" val="3786769619"/>
                    </a:ext>
                  </a:extLst>
                </a:gridCol>
              </a:tblGrid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性別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</a:rPr>
                        <a:t>學生人數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" name="群組 9"/>
          <p:cNvGrpSpPr/>
          <p:nvPr/>
        </p:nvGrpSpPr>
        <p:grpSpPr>
          <a:xfrm>
            <a:off x="606425" y="1812508"/>
            <a:ext cx="5946775" cy="3604458"/>
            <a:chOff x="606425" y="1805742"/>
            <a:chExt cx="5946775" cy="3604458"/>
          </a:xfrm>
        </p:grpSpPr>
        <p:sp>
          <p:nvSpPr>
            <p:cNvPr id="25" name="文字方塊 24"/>
            <p:cNvSpPr txBox="1">
              <a:spLocks noChangeArrowheads="1"/>
            </p:cNvSpPr>
            <p:nvPr/>
          </p:nvSpPr>
          <p:spPr bwMode="auto">
            <a:xfrm>
              <a:off x="606425" y="4764088"/>
              <a:ext cx="3059113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dirty="0">
                  <a:solidFill>
                    <a:srgbClr val="FF0000"/>
                  </a:solidFill>
                </a:rPr>
                <a:t>--------------</a:t>
              </a:r>
            </a:p>
            <a:p>
              <a:r>
                <a:rPr lang="en-US" altLang="en-US" dirty="0">
                  <a:solidFill>
                    <a:srgbClr val="FF0000"/>
                  </a:solidFill>
                </a:rPr>
                <a:t>order by 1, 2, 3</a:t>
              </a:r>
              <a:endParaRPr lang="en-US" altLang="en-US" dirty="0"/>
            </a:p>
          </p:txBody>
        </p:sp>
        <p:sp>
          <p:nvSpPr>
            <p:cNvPr id="2" name="文字方塊 1"/>
            <p:cNvSpPr txBox="1">
              <a:spLocks noChangeArrowheads="1"/>
            </p:cNvSpPr>
            <p:nvPr/>
          </p:nvSpPr>
          <p:spPr bwMode="auto">
            <a:xfrm>
              <a:off x="1011238" y="1805742"/>
              <a:ext cx="55419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en-US" dirty="0">
                  <a:solidFill>
                    <a:srgbClr val="FF0000"/>
                  </a:solidFill>
                </a:rPr>
                <a:t>1	     	         </a:t>
              </a:r>
              <a:r>
                <a:rPr lang="en-US" altLang="zh-TW" dirty="0">
                  <a:solidFill>
                    <a:srgbClr val="FF0000"/>
                  </a:solidFill>
                </a:rPr>
                <a:t>2</a:t>
              </a:r>
              <a:r>
                <a:rPr lang="en-US" altLang="en-US" dirty="0">
                  <a:solidFill>
                    <a:srgbClr val="FF0000"/>
                  </a:solidFill>
                </a:rPr>
                <a:t>	             </a:t>
              </a:r>
              <a:r>
                <a:rPr lang="en-US" altLang="zh-TW" dirty="0">
                  <a:solidFill>
                    <a:srgbClr val="FF0000"/>
                  </a:solidFill>
                </a:rPr>
                <a:t>3</a:t>
              </a:r>
              <a:r>
                <a:rPr lang="en-US" altLang="en-US" dirty="0">
                  <a:solidFill>
                    <a:srgbClr val="FF0000"/>
                  </a:solidFill>
                </a:rPr>
                <a:t>	   </a:t>
              </a:r>
              <a:r>
                <a:rPr lang="en-US" altLang="zh-TW" dirty="0">
                  <a:solidFill>
                    <a:srgbClr val="FF0000"/>
                  </a:solidFill>
                </a:rPr>
                <a:t>4</a:t>
              </a:r>
              <a:endParaRPr lang="en-US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文字方塊 14"/>
          <p:cNvSpPr txBox="1"/>
          <p:nvPr/>
        </p:nvSpPr>
        <p:spPr>
          <a:xfrm>
            <a:off x="6386596" y="2171894"/>
            <a:ext cx="249299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dashDot"/>
          </a:ln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/>
              <a:t>計算學生人數，是基於</a:t>
            </a:r>
            <a:br>
              <a:rPr lang="en-US" altLang="zh-TW" dirty="0"/>
            </a:br>
            <a:r>
              <a:rPr lang="en-US" altLang="zh-TW" dirty="0"/>
              <a:t>GROUP BY </a:t>
            </a:r>
            <a:r>
              <a:rPr lang="zh-TW" altLang="en-US" dirty="0"/>
              <a:t>的欄位</a:t>
            </a:r>
            <a:endParaRPr lang="en-US" dirty="0"/>
          </a:p>
        </p:txBody>
      </p:sp>
      <p:grpSp>
        <p:nvGrpSpPr>
          <p:cNvPr id="5" name="群組 4"/>
          <p:cNvGrpSpPr/>
          <p:nvPr/>
        </p:nvGrpSpPr>
        <p:grpSpPr>
          <a:xfrm>
            <a:off x="7114306" y="3116164"/>
            <a:ext cx="1011388" cy="2822375"/>
            <a:chOff x="7114306" y="3116164"/>
            <a:chExt cx="1011388" cy="2822375"/>
          </a:xfrm>
        </p:grpSpPr>
        <p:grpSp>
          <p:nvGrpSpPr>
            <p:cNvPr id="9" name="群組 8"/>
            <p:cNvGrpSpPr/>
            <p:nvPr/>
          </p:nvGrpSpPr>
          <p:grpSpPr>
            <a:xfrm>
              <a:off x="7114308" y="3116164"/>
              <a:ext cx="1011386" cy="1631400"/>
              <a:chOff x="7236296" y="490355"/>
              <a:chExt cx="1011386" cy="1631400"/>
            </a:xfrm>
          </p:grpSpPr>
          <p:sp>
            <p:nvSpPr>
              <p:cNvPr id="3" name="圓角矩形 2"/>
              <p:cNvSpPr/>
              <p:nvPr/>
            </p:nvSpPr>
            <p:spPr bwMode="auto">
              <a:xfrm>
                <a:off x="7236296" y="490355"/>
                <a:ext cx="1011386" cy="438681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TW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新細明體" pitchFamily="18" charset="-120"/>
                  </a:rPr>
                  <a:t>班級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endParaRPr>
              </a:p>
            </p:txBody>
          </p:sp>
          <p:sp>
            <p:nvSpPr>
              <p:cNvPr id="13" name="圓角矩形 12"/>
              <p:cNvSpPr/>
              <p:nvPr/>
            </p:nvSpPr>
            <p:spPr bwMode="auto">
              <a:xfrm>
                <a:off x="7236296" y="1709898"/>
                <a:ext cx="1011386" cy="41185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TW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新細明體" pitchFamily="18" charset="-120"/>
                  </a:rPr>
                  <a:t>班別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endParaRPr>
              </a:p>
            </p:txBody>
          </p:sp>
          <p:sp>
            <p:nvSpPr>
              <p:cNvPr id="8" name="＞形箭號 7"/>
              <p:cNvSpPr/>
              <p:nvPr/>
            </p:nvSpPr>
            <p:spPr bwMode="auto">
              <a:xfrm rot="5231333">
                <a:off x="7525964" y="1133870"/>
                <a:ext cx="432048" cy="412750"/>
              </a:xfrm>
              <a:prstGeom prst="chevro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endParaRPr>
              </a:p>
            </p:txBody>
          </p:sp>
        </p:grpSp>
        <p:grpSp>
          <p:nvGrpSpPr>
            <p:cNvPr id="12" name="群組 11"/>
            <p:cNvGrpSpPr/>
            <p:nvPr/>
          </p:nvGrpSpPr>
          <p:grpSpPr>
            <a:xfrm>
              <a:off x="7454965" y="4927639"/>
              <a:ext cx="330070" cy="407438"/>
              <a:chOff x="7361129" y="4500610"/>
              <a:chExt cx="330070" cy="407438"/>
            </a:xfrm>
          </p:grpSpPr>
          <p:sp>
            <p:nvSpPr>
              <p:cNvPr id="11" name="＞形箭號 10"/>
              <p:cNvSpPr/>
              <p:nvPr/>
            </p:nvSpPr>
            <p:spPr bwMode="auto">
              <a:xfrm rot="5400000">
                <a:off x="7406892" y="4454847"/>
                <a:ext cx="238543" cy="330070"/>
              </a:xfrm>
              <a:prstGeom prst="chevro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endParaRPr>
              </a:p>
            </p:txBody>
          </p:sp>
          <p:sp>
            <p:nvSpPr>
              <p:cNvPr id="26" name="＞形箭號 25"/>
              <p:cNvSpPr/>
              <p:nvPr/>
            </p:nvSpPr>
            <p:spPr bwMode="auto">
              <a:xfrm rot="5206295">
                <a:off x="7451235" y="4695699"/>
                <a:ext cx="176041" cy="248657"/>
              </a:xfrm>
              <a:prstGeom prst="chevron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endParaRPr>
              </a:p>
            </p:txBody>
          </p:sp>
        </p:grpSp>
        <p:sp>
          <p:nvSpPr>
            <p:cNvPr id="27" name="圓角矩形 26"/>
            <p:cNvSpPr/>
            <p:nvPr/>
          </p:nvSpPr>
          <p:spPr bwMode="auto">
            <a:xfrm>
              <a:off x="7114306" y="5499858"/>
              <a:ext cx="1011386" cy="4386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TW" altLang="en-US" dirty="0">
                  <a:latin typeface="Arial" charset="0"/>
                </a:rPr>
                <a:t>男 </a:t>
              </a:r>
              <a:r>
                <a:rPr lang="en-US" altLang="zh-TW" dirty="0">
                  <a:latin typeface="Arial" charset="0"/>
                </a:rPr>
                <a:t>/ </a:t>
              </a:r>
              <a:r>
                <a:rPr lang="zh-TW" altLang="en-US" dirty="0">
                  <a:latin typeface="Arial" charset="0"/>
                </a:rPr>
                <a:t>女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</p:grpSp>
      <p:grpSp>
        <p:nvGrpSpPr>
          <p:cNvPr id="6" name="群組 5"/>
          <p:cNvGrpSpPr/>
          <p:nvPr/>
        </p:nvGrpSpPr>
        <p:grpSpPr>
          <a:xfrm>
            <a:off x="606425" y="2818225"/>
            <a:ext cx="5780171" cy="2050935"/>
            <a:chOff x="606425" y="2818225"/>
            <a:chExt cx="5780171" cy="2050935"/>
          </a:xfrm>
        </p:grpSpPr>
        <p:sp>
          <p:nvSpPr>
            <p:cNvPr id="21" name="文字方塊 20"/>
            <p:cNvSpPr txBox="1">
              <a:spLocks noChangeArrowheads="1"/>
            </p:cNvSpPr>
            <p:nvPr/>
          </p:nvSpPr>
          <p:spPr bwMode="auto">
            <a:xfrm>
              <a:off x="3234333" y="4499272"/>
              <a:ext cx="256180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dirty="0">
                  <a:solidFill>
                    <a:srgbClr val="FF0000"/>
                  </a:solidFill>
                </a:rPr>
                <a:t> </a:t>
              </a:r>
              <a:r>
                <a:rPr lang="en-US" altLang="en-US" dirty="0" err="1">
                  <a:solidFill>
                    <a:srgbClr val="FF0000"/>
                  </a:solidFill>
                </a:rPr>
                <a:t>a.classlvl</a:t>
              </a:r>
              <a:r>
                <a:rPr lang="en-US" altLang="zh-TW" dirty="0">
                  <a:solidFill>
                    <a:srgbClr val="FF0000"/>
                  </a:solidFill>
                </a:rPr>
                <a:t>, </a:t>
              </a:r>
              <a:r>
                <a:rPr lang="en-US" altLang="zh-TW" dirty="0" err="1">
                  <a:solidFill>
                    <a:srgbClr val="FF0000"/>
                  </a:solidFill>
                </a:rPr>
                <a:t>a.classcode</a:t>
              </a:r>
              <a:r>
                <a:rPr lang="en-US" altLang="en-US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4" name="文字方塊 3"/>
            <p:cNvSpPr txBox="1">
              <a:spLocks noChangeArrowheads="1"/>
            </p:cNvSpPr>
            <p:nvPr/>
          </p:nvSpPr>
          <p:spPr bwMode="auto">
            <a:xfrm>
              <a:off x="606425" y="3141663"/>
              <a:ext cx="20796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en-US" dirty="0" err="1">
                  <a:solidFill>
                    <a:srgbClr val="FF0000"/>
                  </a:solidFill>
                </a:rPr>
                <a:t>a.classlvl</a:t>
              </a:r>
              <a:r>
                <a:rPr lang="en-US" altLang="en-US" dirty="0">
                  <a:solidFill>
                    <a:srgbClr val="FF0000"/>
                  </a:solidFill>
                </a:rPr>
                <a:t> '</a:t>
              </a:r>
              <a:r>
                <a:rPr lang="zh-TW" altLang="en-US" dirty="0">
                  <a:solidFill>
                    <a:srgbClr val="FF0000"/>
                  </a:solidFill>
                </a:rPr>
                <a:t>班級</a:t>
              </a:r>
              <a:r>
                <a:rPr lang="en-US" altLang="en-US" dirty="0">
                  <a:solidFill>
                    <a:srgbClr val="FF0000"/>
                  </a:solidFill>
                </a:rPr>
                <a:t>',</a:t>
              </a:r>
            </a:p>
            <a:p>
              <a:r>
                <a:rPr lang="en-US" altLang="en-US" dirty="0" err="1">
                  <a:solidFill>
                    <a:srgbClr val="FF0000"/>
                  </a:solidFill>
                </a:rPr>
                <a:t>a.classcode</a:t>
              </a:r>
              <a:r>
                <a:rPr lang="en-US" altLang="en-US" dirty="0">
                  <a:solidFill>
                    <a:srgbClr val="FF0000"/>
                  </a:solidFill>
                </a:rPr>
                <a:t> '</a:t>
              </a:r>
              <a:r>
                <a:rPr lang="zh-TW" altLang="en-US" dirty="0">
                  <a:solidFill>
                    <a:srgbClr val="FF0000"/>
                  </a:solidFill>
                </a:rPr>
                <a:t>班別</a:t>
              </a:r>
              <a:r>
                <a:rPr lang="en-US" altLang="en-US" dirty="0">
                  <a:solidFill>
                    <a:srgbClr val="FF0000"/>
                  </a:solidFill>
                </a:rPr>
                <a:t>',</a:t>
              </a:r>
            </a:p>
          </p:txBody>
        </p:sp>
        <p:cxnSp>
          <p:nvCxnSpPr>
            <p:cNvPr id="17" name="直線單箭頭接點 16"/>
            <p:cNvCxnSpPr/>
            <p:nvPr/>
          </p:nvCxnSpPr>
          <p:spPr bwMode="auto">
            <a:xfrm flipH="1">
              <a:off x="5076057" y="2818225"/>
              <a:ext cx="1310539" cy="168238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3" name="直線單箭頭接點 32"/>
          <p:cNvCxnSpPr/>
          <p:nvPr/>
        </p:nvCxnSpPr>
        <p:spPr bwMode="auto">
          <a:xfrm flipH="1">
            <a:off x="2698369" y="2432880"/>
            <a:ext cx="3681626" cy="14105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直線單箭頭接點 34"/>
          <p:cNvCxnSpPr/>
          <p:nvPr/>
        </p:nvCxnSpPr>
        <p:spPr bwMode="auto">
          <a:xfrm flipH="1" flipV="1">
            <a:off x="6553200" y="1873955"/>
            <a:ext cx="323056" cy="3068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52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87277"/>
              </p:ext>
            </p:extLst>
          </p:nvPr>
        </p:nvGraphicFramePr>
        <p:xfrm>
          <a:off x="606425" y="1513930"/>
          <a:ext cx="5978525" cy="280988"/>
        </p:xfrm>
        <a:graphic>
          <a:graphicData uri="http://schemas.openxmlformats.org/drawingml/2006/table">
            <a:tbl>
              <a:tblPr/>
              <a:tblGrid>
                <a:gridCol w="1117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00">
                  <a:extLst>
                    <a:ext uri="{9D8B030D-6E8A-4147-A177-3AD203B41FA5}">
                      <a16:colId xmlns:a16="http://schemas.microsoft.com/office/drawing/2014/main" val="3715278613"/>
                    </a:ext>
                  </a:extLst>
                </a:gridCol>
                <a:gridCol w="1333103">
                  <a:extLst>
                    <a:ext uri="{9D8B030D-6E8A-4147-A177-3AD203B41FA5}">
                      <a16:colId xmlns:a16="http://schemas.microsoft.com/office/drawing/2014/main" val="3786769619"/>
                    </a:ext>
                  </a:extLst>
                </a:gridCol>
              </a:tblGrid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性別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班級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班別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0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</a:rPr>
                        <a:t>學生人數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0" marR="18000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7" name="群組 6"/>
          <p:cNvGrpSpPr/>
          <p:nvPr/>
        </p:nvGrpSpPr>
        <p:grpSpPr>
          <a:xfrm>
            <a:off x="594106" y="1463972"/>
            <a:ext cx="3401830" cy="3406300"/>
            <a:chOff x="594106" y="1463972"/>
            <a:chExt cx="3401830" cy="3406300"/>
          </a:xfrm>
        </p:grpSpPr>
        <p:grpSp>
          <p:nvGrpSpPr>
            <p:cNvPr id="40" name="群組 39"/>
            <p:cNvGrpSpPr/>
            <p:nvPr/>
          </p:nvGrpSpPr>
          <p:grpSpPr>
            <a:xfrm>
              <a:off x="594106" y="1463972"/>
              <a:ext cx="3401830" cy="1790125"/>
              <a:chOff x="594106" y="1463972"/>
              <a:chExt cx="3401830" cy="1790125"/>
            </a:xfrm>
          </p:grpSpPr>
          <p:sp>
            <p:nvSpPr>
              <p:cNvPr id="20" name="文字方塊 19"/>
              <p:cNvSpPr txBox="1">
                <a:spLocks noChangeArrowheads="1"/>
              </p:cNvSpPr>
              <p:nvPr/>
            </p:nvSpPr>
            <p:spPr bwMode="auto">
              <a:xfrm>
                <a:off x="594106" y="2884765"/>
                <a:ext cx="340183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r>
                  <a:rPr lang="en-US" altLang="zh-TW" dirty="0">
                    <a:solidFill>
                      <a:srgbClr val="FF0000"/>
                    </a:solidFill>
                  </a:rPr>
                  <a:t>-----------------   &lt;&lt;  </a:t>
                </a:r>
                <a:r>
                  <a:rPr lang="zh-TW" altLang="en-US" dirty="0">
                    <a:solidFill>
                      <a:srgbClr val="FF0000"/>
                    </a:solidFill>
                  </a:rPr>
                  <a:t>刪除 </a:t>
                </a:r>
                <a:endParaRPr lang="en-US" altLang="en-US" dirty="0"/>
              </a:p>
            </p:txBody>
          </p:sp>
          <p:sp>
            <p:nvSpPr>
              <p:cNvPr id="23" name="文字方塊 22"/>
              <p:cNvSpPr txBox="1">
                <a:spLocks noChangeArrowheads="1"/>
              </p:cNvSpPr>
              <p:nvPr/>
            </p:nvSpPr>
            <p:spPr bwMode="auto">
              <a:xfrm>
                <a:off x="1835696" y="1463972"/>
                <a:ext cx="137676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r>
                  <a:rPr lang="en-US" altLang="zh-TW" dirty="0">
                    <a:solidFill>
                      <a:srgbClr val="FF0000"/>
                    </a:solidFill>
                  </a:rPr>
                  <a:t>-----------   </a:t>
                </a:r>
                <a:endParaRPr lang="en-US" altLang="en-US" dirty="0"/>
              </a:p>
            </p:txBody>
          </p:sp>
        </p:grpSp>
        <p:sp>
          <p:nvSpPr>
            <p:cNvPr id="32" name="文字方塊 31"/>
            <p:cNvSpPr txBox="1">
              <a:spLocks noChangeArrowheads="1"/>
            </p:cNvSpPr>
            <p:nvPr/>
          </p:nvSpPr>
          <p:spPr bwMode="auto">
            <a:xfrm>
              <a:off x="2686050" y="4500940"/>
              <a:ext cx="7551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dirty="0">
                  <a:solidFill>
                    <a:srgbClr val="FF0000"/>
                  </a:solidFill>
                </a:rPr>
                <a:t>-------</a:t>
              </a:r>
              <a:endParaRPr lang="en-US" altLang="en-US" dirty="0"/>
            </a:p>
          </p:txBody>
        </p:sp>
      </p:grpSp>
      <p:sp>
        <p:nvSpPr>
          <p:cNvPr id="18" name="矩形圖說文字 17"/>
          <p:cNvSpPr/>
          <p:nvPr/>
        </p:nvSpPr>
        <p:spPr bwMode="auto">
          <a:xfrm>
            <a:off x="2406125" y="5291687"/>
            <a:ext cx="4470131" cy="828542"/>
          </a:xfrm>
          <a:prstGeom prst="wedgeRectCallout">
            <a:avLst>
              <a:gd name="adj1" fmla="val -4518"/>
              <a:gd name="adj2" fmla="val -103475"/>
            </a:avLst>
          </a:prstGeom>
          <a:solidFill>
            <a:srgbClr val="FFFFCC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rPr>
              <a:t>注意：</a:t>
            </a:r>
            <a:endParaRPr kumimoji="0" lang="en-US" altLang="zh-TW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  <a:p>
            <a:r>
              <a:rPr kumimoji="0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rPr>
              <a:t>計算</a:t>
            </a:r>
            <a:r>
              <a:rPr kumimoji="0" lang="zh-TW" altLang="en-US" sz="16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ea typeface="新細明體" pitchFamily="18" charset="-120"/>
              </a:rPr>
              <a:t>每級</a:t>
            </a:r>
            <a:r>
              <a:rPr kumimoji="0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rPr>
              <a:t>人數，就 </a:t>
            </a:r>
            <a:r>
              <a:rPr lang="en-US" altLang="en-US" sz="1600" dirty="0">
                <a:solidFill>
                  <a:srgbClr val="0000FF"/>
                </a:solidFill>
              </a:rPr>
              <a:t>group by</a:t>
            </a:r>
            <a:r>
              <a:rPr kumimoji="0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</a:rPr>
              <a:t>classlvl</a:t>
            </a:r>
            <a:br>
              <a:rPr lang="en-US" altLang="en-US" sz="1600" dirty="0">
                <a:solidFill>
                  <a:srgbClr val="FF0000"/>
                </a:solidFill>
              </a:rPr>
            </a:br>
            <a:r>
              <a:rPr lang="zh-TW" altLang="en-US" sz="1600" dirty="0">
                <a:latin typeface="Arial" charset="0"/>
              </a:rPr>
              <a:t>計算</a:t>
            </a:r>
            <a:r>
              <a:rPr lang="zh-TW" altLang="en-US" sz="1600" dirty="0">
                <a:solidFill>
                  <a:srgbClr val="0000FF"/>
                </a:solidFill>
                <a:latin typeface="Arial" charset="0"/>
              </a:rPr>
              <a:t>每班</a:t>
            </a:r>
            <a:r>
              <a:rPr lang="zh-TW" altLang="en-US" sz="1600" dirty="0">
                <a:latin typeface="Arial" charset="0"/>
              </a:rPr>
              <a:t>人數，就 </a:t>
            </a:r>
            <a:r>
              <a:rPr lang="en-US" altLang="en-US" sz="1600" dirty="0">
                <a:solidFill>
                  <a:srgbClr val="0000FF"/>
                </a:solidFill>
              </a:rPr>
              <a:t>group by</a:t>
            </a:r>
            <a:r>
              <a:rPr lang="zh-TW" altLang="en-US" sz="1600" dirty="0">
                <a:latin typeface="Arial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</a:rPr>
              <a:t>classlvl</a:t>
            </a:r>
            <a:r>
              <a:rPr lang="en-US" altLang="zh-TW" sz="1600" dirty="0">
                <a:solidFill>
                  <a:srgbClr val="FF0000"/>
                </a:solidFill>
              </a:rPr>
              <a:t> , </a:t>
            </a:r>
            <a:r>
              <a:rPr lang="en-US" altLang="zh-TW" sz="1600" dirty="0" err="1">
                <a:solidFill>
                  <a:srgbClr val="FF0000"/>
                </a:solidFill>
              </a:rPr>
              <a:t>classcode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17236" r="50000" b="18248"/>
          <a:stretch>
            <a:fillRect/>
          </a:stretch>
        </p:blipFill>
        <p:spPr bwMode="auto">
          <a:xfrm>
            <a:off x="539750" y="2849563"/>
            <a:ext cx="35274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群組 4"/>
          <p:cNvGrpSpPr>
            <a:grpSpLocks/>
          </p:cNvGrpSpPr>
          <p:nvPr/>
        </p:nvGrpSpPr>
        <p:grpSpPr bwMode="auto">
          <a:xfrm>
            <a:off x="4108450" y="2452688"/>
            <a:ext cx="4754563" cy="3382962"/>
            <a:chOff x="4138985" y="2420888"/>
            <a:chExt cx="4753495" cy="3384376"/>
          </a:xfrm>
        </p:grpSpPr>
        <p:sp>
          <p:nvSpPr>
            <p:cNvPr id="4" name="矩形圖說文字 3"/>
            <p:cNvSpPr/>
            <p:nvPr/>
          </p:nvSpPr>
          <p:spPr bwMode="auto">
            <a:xfrm>
              <a:off x="4138985" y="2420888"/>
              <a:ext cx="4753495" cy="3384376"/>
            </a:xfrm>
            <a:prstGeom prst="wedgeRectCallout">
              <a:avLst>
                <a:gd name="adj1" fmla="val -83250"/>
                <a:gd name="adj2" fmla="val 25903"/>
              </a:avLst>
            </a:prstGeom>
            <a:solidFill>
              <a:srgbClr val="E6F5E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algn="r">
                <a:defRPr/>
              </a:pPr>
              <a:r>
                <a:rPr lang="zh-TW" altLang="en-US" dirty="0">
                  <a:ln>
                    <a:solidFill>
                      <a:schemeClr val="tx1"/>
                    </a:solidFill>
                  </a:ln>
                  <a:latin typeface="Arial" charset="0"/>
                </a:rPr>
                <a:t>網上校管系統資料庫</a:t>
              </a:r>
              <a:r>
                <a:rPr lang="en-US" altLang="zh-TW" dirty="0">
                  <a:ln>
                    <a:solidFill>
                      <a:schemeClr val="tx1"/>
                    </a:solidFill>
                  </a:ln>
                  <a:latin typeface="Arial" charset="0"/>
                </a:rPr>
                <a:t>(CDR) </a:t>
              </a:r>
              <a:endParaRPr lang="en-US" dirty="0">
                <a:ln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pic>
          <p:nvPicPr>
            <p:cNvPr id="7180" name="圖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2850108"/>
              <a:ext cx="4464496" cy="286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DE4FC9FC-E7D1-4CCB-B431-818E920AE789}" type="slidenum">
              <a:rPr lang="en-US" altLang="zh-TW" smtClean="0">
                <a:latin typeface="Garamond" panose="02020404030301010803" pitchFamily="18" charset="0"/>
              </a:rPr>
              <a:pPr/>
              <a:t>3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Training material download</a:t>
            </a: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611188" y="4806950"/>
            <a:ext cx="1871662" cy="431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68313" y="1341438"/>
            <a:ext cx="5545137" cy="133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TW" dirty="0"/>
              <a:t>PowerPoint, reference material and exercise can be downloaded at : </a:t>
            </a:r>
          </a:p>
          <a:p>
            <a:pPr>
              <a:spcBef>
                <a:spcPct val="50000"/>
              </a:spcBef>
              <a:defRPr/>
            </a:pPr>
            <a:r>
              <a:rPr lang="zh-TW" altLang="en-US" dirty="0">
                <a:solidFill>
                  <a:srgbClr val="0000FF"/>
                </a:solidFill>
                <a:latin typeface="+mj-ea"/>
                <a:ea typeface="+mj-ea"/>
              </a:rPr>
              <a:t>網上校管系統資料庫</a:t>
            </a:r>
            <a:br>
              <a:rPr lang="en-US" altLang="zh-TW" dirty="0"/>
            </a:br>
            <a:r>
              <a:rPr lang="en-US" altLang="zh-TW" dirty="0"/>
              <a:t>http://cdr.websams.edb.gov.hk/</a:t>
            </a: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6372225" y="4375150"/>
            <a:ext cx="1008063" cy="1341438"/>
            <a:chOff x="6485707" y="4372561"/>
            <a:chExt cx="1008112" cy="1340852"/>
          </a:xfrm>
        </p:grpSpPr>
        <p:sp>
          <p:nvSpPr>
            <p:cNvPr id="7177" name="Rectangle 6"/>
            <p:cNvSpPr>
              <a:spLocks noChangeArrowheads="1"/>
            </p:cNvSpPr>
            <p:nvPr/>
          </p:nvSpPr>
          <p:spPr bwMode="auto">
            <a:xfrm>
              <a:off x="6599238" y="4806950"/>
              <a:ext cx="781050" cy="9064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" name="文字方塊 1"/>
            <p:cNvSpPr txBox="1"/>
            <p:nvPr/>
          </p:nvSpPr>
          <p:spPr>
            <a:xfrm>
              <a:off x="6485707" y="4372561"/>
              <a:ext cx="1008112" cy="33799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TW" altLang="en-US" sz="1600" dirty="0"/>
                <a:t>培訓課程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C56917-E9FB-415A-B7DC-A0E3D03B4510}" type="slidenum">
              <a:rPr lang="en-US" altLang="zh-TW" smtClean="0">
                <a:latin typeface="Garamond" panose="02020404030301010803" pitchFamily="18" charset="0"/>
              </a:rPr>
              <a:pPr/>
              <a:t>30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2773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 dirty="0"/>
              <a:t>Exercise 4 – </a:t>
            </a:r>
            <a:r>
              <a:rPr lang="zh-TW" altLang="en-US" dirty="0"/>
              <a:t>解釋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2776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13784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結果：</a:t>
            </a:r>
            <a:endParaRPr lang="en-US" altLang="zh-TW" sz="2400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1773283" y="1079342"/>
            <a:ext cx="2798717" cy="1107228"/>
            <a:chOff x="3456634" y="1010873"/>
            <a:chExt cx="2771242" cy="1107228"/>
          </a:xfrm>
        </p:grpSpPr>
        <p:sp>
          <p:nvSpPr>
            <p:cNvPr id="8" name="向下箭號 7"/>
            <p:cNvSpPr/>
            <p:nvPr/>
          </p:nvSpPr>
          <p:spPr bwMode="auto">
            <a:xfrm rot="2563033">
              <a:off x="3456634" y="1461524"/>
              <a:ext cx="360040" cy="645666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17" name="向下箭號 16"/>
            <p:cNvSpPr/>
            <p:nvPr/>
          </p:nvSpPr>
          <p:spPr bwMode="auto">
            <a:xfrm rot="19234701">
              <a:off x="5867836" y="1519946"/>
              <a:ext cx="360040" cy="59815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9" name="圓角矩形 8"/>
            <p:cNvSpPr/>
            <p:nvPr/>
          </p:nvSpPr>
          <p:spPr bwMode="auto">
            <a:xfrm>
              <a:off x="4027789" y="1010873"/>
              <a:ext cx="1567877" cy="461665"/>
            </a:xfrm>
            <a:prstGeom prst="round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TW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rPr>
                <a:t>每一班的人數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</p:grp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409744"/>
              </p:ext>
            </p:extLst>
          </p:nvPr>
        </p:nvGraphicFramePr>
        <p:xfrm>
          <a:off x="6185690" y="1755133"/>
          <a:ext cx="2520280" cy="36573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0140">
                  <a:extLst>
                    <a:ext uri="{9D8B030D-6E8A-4147-A177-3AD203B41FA5}">
                      <a16:colId xmlns:a16="http://schemas.microsoft.com/office/drawing/2014/main" val="2671615189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1784358766"/>
                    </a:ext>
                  </a:extLst>
                </a:gridCol>
              </a:tblGrid>
              <a:tr h="7870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男生</a:t>
                      </a:r>
                      <a:br>
                        <a:rPr lang="en-US" altLang="zh-TW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人數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女生</a:t>
                      </a:r>
                      <a:br>
                        <a:rPr lang="en-US" altLang="zh-TW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人數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0195328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9495607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7936642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6452925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0832616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6854091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8899277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0228670"/>
                  </a:ext>
                </a:extLst>
              </a:tr>
              <a:tr h="3587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4951615"/>
                  </a:ext>
                </a:extLst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328225"/>
              </p:ext>
            </p:extLst>
          </p:nvPr>
        </p:nvGraphicFramePr>
        <p:xfrm>
          <a:off x="611560" y="2276584"/>
          <a:ext cx="4610744" cy="26144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686">
                  <a:extLst>
                    <a:ext uri="{9D8B030D-6E8A-4147-A177-3AD203B41FA5}">
                      <a16:colId xmlns:a16="http://schemas.microsoft.com/office/drawing/2014/main" val="1269010272"/>
                    </a:ext>
                  </a:extLst>
                </a:gridCol>
                <a:gridCol w="1152686">
                  <a:extLst>
                    <a:ext uri="{9D8B030D-6E8A-4147-A177-3AD203B41FA5}">
                      <a16:colId xmlns:a16="http://schemas.microsoft.com/office/drawing/2014/main" val="3481080857"/>
                    </a:ext>
                  </a:extLst>
                </a:gridCol>
                <a:gridCol w="1152686">
                  <a:extLst>
                    <a:ext uri="{9D8B030D-6E8A-4147-A177-3AD203B41FA5}">
                      <a16:colId xmlns:a16="http://schemas.microsoft.com/office/drawing/2014/main" val="4204061664"/>
                    </a:ext>
                  </a:extLst>
                </a:gridCol>
                <a:gridCol w="1152686">
                  <a:extLst>
                    <a:ext uri="{9D8B030D-6E8A-4147-A177-3AD203B41FA5}">
                      <a16:colId xmlns:a16="http://schemas.microsoft.com/office/drawing/2014/main" val="332104239"/>
                    </a:ext>
                  </a:extLst>
                </a:gridCol>
              </a:tblGrid>
              <a:tr h="545859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學年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 dirty="0">
                          <a:effectLst/>
                        </a:rPr>
                        <a:t>班級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班別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學生人數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7421323"/>
                  </a:ext>
                </a:extLst>
              </a:tr>
              <a:tr h="517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62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4592912"/>
                  </a:ext>
                </a:extLst>
              </a:tr>
              <a:tr h="517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59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4592104"/>
                  </a:ext>
                </a:extLst>
              </a:tr>
              <a:tr h="517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9299032"/>
                  </a:ext>
                </a:extLst>
              </a:tr>
              <a:tr h="517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19301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 bwMode="auto">
          <a:xfrm>
            <a:off x="611560" y="2830299"/>
            <a:ext cx="4610742" cy="53796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3" name="加號 2"/>
          <p:cNvSpPr/>
          <p:nvPr/>
        </p:nvSpPr>
        <p:spPr bwMode="auto">
          <a:xfrm>
            <a:off x="5401208" y="3265395"/>
            <a:ext cx="720080" cy="636800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644168" y="2213348"/>
            <a:ext cx="1603324" cy="31547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19900" dirty="0">
                <a:solidFill>
                  <a:srgbClr val="FFFF00"/>
                </a:solidFill>
              </a:rPr>
              <a:t>?</a:t>
            </a:r>
            <a:endParaRPr lang="en-US" sz="19900" dirty="0">
              <a:solidFill>
                <a:srgbClr val="FFFF00"/>
              </a:solidFill>
            </a:endParaRPr>
          </a:p>
        </p:txBody>
      </p:sp>
      <p:sp>
        <p:nvSpPr>
          <p:cNvPr id="4" name="流程圖: 替代程序 3"/>
          <p:cNvSpPr/>
          <p:nvPr/>
        </p:nvSpPr>
        <p:spPr bwMode="auto">
          <a:xfrm>
            <a:off x="5805452" y="5623606"/>
            <a:ext cx="3096344" cy="408882"/>
          </a:xfrm>
          <a:prstGeom prst="flowChartAlternateProcess">
            <a:avLst/>
          </a:prstGeom>
          <a:solidFill>
            <a:srgbClr val="FFFFCC"/>
          </a:solidFill>
          <a:ln w="412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dirty="0">
                <a:latin typeface="Arial" charset="0"/>
              </a:rPr>
              <a:t>使用</a:t>
            </a:r>
            <a:r>
              <a:rPr lang="en-US" altLang="zh-TW" dirty="0">
                <a:latin typeface="Arial" charset="0"/>
              </a:rPr>
              <a:t>Sub-query</a:t>
            </a:r>
            <a:r>
              <a:rPr lang="zh-TW" altLang="en-US" dirty="0">
                <a:latin typeface="Arial" charset="0"/>
              </a:rPr>
              <a:t>獨立計算</a:t>
            </a:r>
            <a:r>
              <a:rPr lang="en-US" altLang="zh-TW" dirty="0">
                <a:latin typeface="Arial" charset="0"/>
              </a:rPr>
              <a:t>…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69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CAAB9AF6-E849-4D0B-9174-0728525D121D}" type="slidenum">
              <a:rPr lang="en-US" altLang="zh-TW" smtClean="0">
                <a:latin typeface="Garamond" panose="02020404030301010803" pitchFamily="18" charset="0"/>
              </a:rPr>
              <a:pPr/>
              <a:t>31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611188" y="2051050"/>
            <a:ext cx="7921625" cy="397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/>
              <a:t>select </a:t>
            </a:r>
            <a:br>
              <a:rPr lang="en-US" altLang="en-US"/>
            </a:b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.schyear, </a:t>
            </a:r>
            <a:br>
              <a:rPr lang="en-US" altLang="en-US"/>
            </a:b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.classlvl  '</a:t>
            </a:r>
            <a:r>
              <a:rPr lang="zh-TW" altLang="en-US"/>
              <a:t>級別</a:t>
            </a:r>
            <a:r>
              <a:rPr lang="en-US" altLang="en-US"/>
              <a:t>',</a:t>
            </a:r>
            <a:br>
              <a:rPr lang="en-US" altLang="en-US"/>
            </a:b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.classcode  '</a:t>
            </a:r>
            <a:r>
              <a:rPr lang="zh-TW" altLang="en-US"/>
              <a:t>班別</a:t>
            </a:r>
            <a:r>
              <a:rPr lang="en-US" altLang="en-US"/>
              <a:t>', </a:t>
            </a:r>
            <a:br>
              <a:rPr lang="en-US" altLang="en-US"/>
            </a:br>
            <a:r>
              <a:rPr lang="en-US" altLang="en-US"/>
              <a:t>count(*)  '</a:t>
            </a:r>
            <a:r>
              <a:rPr lang="zh-TW" altLang="en-US"/>
              <a:t>學生人數</a:t>
            </a:r>
            <a:r>
              <a:rPr lang="en-US" altLang="en-US"/>
              <a:t>', 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from vw_stu_lateststudent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</a:p>
          <a:p>
            <a:r>
              <a:rPr lang="en-US" altLang="en-US"/>
              <a:t>where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.schyear=?</a:t>
            </a:r>
          </a:p>
          <a:p>
            <a:r>
              <a:rPr lang="en-US" altLang="en-US"/>
              <a:t>group by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.schyear,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.classlvl,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.classcode</a:t>
            </a:r>
          </a:p>
          <a:p>
            <a:r>
              <a:rPr lang="en-US" altLang="en-US"/>
              <a:t>order by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.schyear,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.classlvl, 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.classcode</a:t>
            </a:r>
            <a:endParaRPr lang="en-US" altLang="zh-TW">
              <a:solidFill>
                <a:srgbClr val="0000FF"/>
              </a:solidFill>
            </a:endParaRPr>
          </a:p>
        </p:txBody>
      </p:sp>
      <p:sp>
        <p:nvSpPr>
          <p:cNvPr id="33796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 dirty="0"/>
              <a:t>Exercise 4 – </a:t>
            </a:r>
            <a:r>
              <a:rPr lang="zh-TW" altLang="en-US" dirty="0"/>
              <a:t>解釋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3797" name="Text Box 29"/>
          <p:cNvSpPr txBox="1">
            <a:spLocks noChangeArrowheads="1"/>
          </p:cNvSpPr>
          <p:nvPr/>
        </p:nvSpPr>
        <p:spPr bwMode="auto">
          <a:xfrm>
            <a:off x="539750" y="1014413"/>
            <a:ext cx="6634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TW" altLang="en-US" sz="1800"/>
              <a:t>由於要 </a:t>
            </a:r>
            <a:r>
              <a:rPr lang="zh-TW" altLang="zh-HK" sz="1800"/>
              <a:t>抽取</a:t>
            </a:r>
            <a:r>
              <a:rPr lang="zh-TW" altLang="en-US" sz="1800"/>
              <a:t>各班的男女人數，所以加插男女數目欄位。</a:t>
            </a:r>
            <a:endParaRPr lang="en-US" altLang="zh-TW" sz="1800"/>
          </a:p>
        </p:txBody>
      </p:sp>
      <p:graphicFrame>
        <p:nvGraphicFramePr>
          <p:cNvPr id="24" name="Group 53"/>
          <p:cNvGraphicFramePr>
            <a:graphicFrameLocks noGrp="1"/>
          </p:cNvGraphicFramePr>
          <p:nvPr/>
        </p:nvGraphicFramePr>
        <p:xfrm>
          <a:off x="606425" y="1514475"/>
          <a:ext cx="6918325" cy="280988"/>
        </p:xfrm>
        <a:graphic>
          <a:graphicData uri="http://schemas.openxmlformats.org/drawingml/2006/table">
            <a:tbl>
              <a:tblPr/>
              <a:tblGrid>
                <a:gridCol w="1157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977">
                  <a:extLst>
                    <a:ext uri="{9D8B030D-6E8A-4147-A177-3AD203B41FA5}">
                      <a16:colId xmlns:a16="http://schemas.microsoft.com/office/drawing/2014/main" val="3715278613"/>
                    </a:ext>
                  </a:extLst>
                </a:gridCol>
                <a:gridCol w="1015407">
                  <a:extLst>
                    <a:ext uri="{9D8B030D-6E8A-4147-A177-3AD203B41FA5}">
                      <a16:colId xmlns:a16="http://schemas.microsoft.com/office/drawing/2014/main" val="1736863711"/>
                    </a:ext>
                  </a:extLst>
                </a:gridCol>
                <a:gridCol w="1152198">
                  <a:extLst>
                    <a:ext uri="{9D8B030D-6E8A-4147-A177-3AD203B41FA5}">
                      <a16:colId xmlns:a16="http://schemas.microsoft.com/office/drawing/2014/main" val="3786769619"/>
                    </a:ext>
                  </a:extLst>
                </a:gridCol>
              </a:tblGrid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學年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級別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班別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zh-TW" altLang="en-US" sz="1600" dirty="0"/>
                        <a:t>學生人數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dirty="0"/>
                        <a:t>女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zh-TW" altLang="en-US" sz="1600" dirty="0"/>
                        <a:t>男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新細明體" pitchFamily="18" charset="-120"/>
                      </a:endParaRPr>
                    </a:p>
                  </a:txBody>
                  <a:tcPr marL="18001" marR="18001" marT="18074" marB="1807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字方塊 11"/>
          <p:cNvSpPr txBox="1">
            <a:spLocks noChangeArrowheads="1"/>
          </p:cNvSpPr>
          <p:nvPr/>
        </p:nvSpPr>
        <p:spPr bwMode="auto">
          <a:xfrm>
            <a:off x="587375" y="3513138"/>
            <a:ext cx="8507413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 dirty="0"/>
              <a:t>(select count(*) from </a:t>
            </a:r>
            <a:r>
              <a:rPr lang="en-US" altLang="en-US" dirty="0" err="1"/>
              <a:t>vw_stu_lateststudent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chemeClr val="tx2"/>
                </a:solidFill>
              </a:rPr>
              <a:t>b</a:t>
            </a:r>
            <a:r>
              <a:rPr lang="en-US" altLang="en-US" dirty="0"/>
              <a:t> where </a:t>
            </a:r>
            <a:r>
              <a:rPr lang="en-US" altLang="en-US" dirty="0" err="1">
                <a:solidFill>
                  <a:srgbClr val="0000FF"/>
                </a:solidFill>
              </a:rPr>
              <a:t>a</a:t>
            </a:r>
            <a:r>
              <a:rPr lang="en-US" altLang="en-US" dirty="0" err="1"/>
              <a:t>.schyear</a:t>
            </a:r>
            <a:r>
              <a:rPr lang="en-US" altLang="en-US" dirty="0"/>
              <a:t>=</a:t>
            </a:r>
            <a:r>
              <a:rPr lang="en-US" altLang="en-US" dirty="0" err="1">
                <a:solidFill>
                  <a:schemeClr val="tx2"/>
                </a:solidFill>
              </a:rPr>
              <a:t>b</a:t>
            </a:r>
            <a:r>
              <a:rPr lang="en-US" altLang="en-US" dirty="0" err="1"/>
              <a:t>.schyear</a:t>
            </a:r>
            <a:r>
              <a:rPr lang="en-US" altLang="en-US" dirty="0"/>
              <a:t> and </a:t>
            </a:r>
            <a:r>
              <a:rPr lang="en-US" altLang="en-US" dirty="0" err="1">
                <a:solidFill>
                  <a:srgbClr val="0000FF"/>
                </a:solidFill>
              </a:rPr>
              <a:t>a</a:t>
            </a:r>
            <a:r>
              <a:rPr lang="en-US" altLang="en-US" dirty="0" err="1"/>
              <a:t>.classlvl</a:t>
            </a:r>
            <a:r>
              <a:rPr lang="en-US" altLang="en-US" dirty="0"/>
              <a:t>=</a:t>
            </a:r>
            <a:r>
              <a:rPr lang="en-US" altLang="en-US" dirty="0" err="1">
                <a:solidFill>
                  <a:schemeClr val="tx2"/>
                </a:solidFill>
              </a:rPr>
              <a:t>b</a:t>
            </a:r>
            <a:r>
              <a:rPr lang="en-US" altLang="en-US" dirty="0" err="1"/>
              <a:t>.classlvl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0000FF"/>
                </a:solidFill>
              </a:rPr>
              <a:t>a</a:t>
            </a:r>
            <a:r>
              <a:rPr lang="en-US" altLang="en-US" dirty="0"/>
              <a:t>. </a:t>
            </a:r>
            <a:r>
              <a:rPr lang="en-US" altLang="en-US" dirty="0" err="1"/>
              <a:t>classcode</a:t>
            </a:r>
            <a:r>
              <a:rPr lang="en-US" altLang="en-US" dirty="0"/>
              <a:t>=</a:t>
            </a:r>
            <a:r>
              <a:rPr lang="en-US" altLang="en-US" dirty="0">
                <a:solidFill>
                  <a:schemeClr val="tx2"/>
                </a:solidFill>
              </a:rPr>
              <a:t>b</a:t>
            </a:r>
            <a:r>
              <a:rPr lang="en-US" altLang="en-US" dirty="0"/>
              <a:t>. </a:t>
            </a:r>
            <a:r>
              <a:rPr lang="en-US" altLang="en-US" dirty="0" err="1"/>
              <a:t>classcode</a:t>
            </a:r>
            <a:r>
              <a:rPr lang="en-US" altLang="en-US" dirty="0"/>
              <a:t> and </a:t>
            </a:r>
            <a:r>
              <a:rPr lang="en-US" altLang="en-US" dirty="0" err="1">
                <a:solidFill>
                  <a:schemeClr val="tx2"/>
                </a:solidFill>
              </a:rPr>
              <a:t>b</a:t>
            </a:r>
            <a:r>
              <a:rPr lang="en-US" altLang="en-US" dirty="0" err="1"/>
              <a:t>.sex</a:t>
            </a:r>
            <a:r>
              <a:rPr lang="en-US" altLang="en-US" dirty="0"/>
              <a:t>='</a:t>
            </a:r>
            <a:r>
              <a:rPr lang="en-US" altLang="en-US" b="1" dirty="0">
                <a:solidFill>
                  <a:srgbClr val="FF0000"/>
                </a:solidFill>
              </a:rPr>
              <a:t>F</a:t>
            </a:r>
            <a:r>
              <a:rPr lang="en-US" altLang="en-US" dirty="0"/>
              <a:t>') '</a:t>
            </a:r>
            <a:r>
              <a:rPr lang="zh-TW" altLang="en-US" dirty="0"/>
              <a:t>女</a:t>
            </a:r>
            <a:r>
              <a:rPr lang="en-US" altLang="en-US" dirty="0"/>
              <a:t>',</a:t>
            </a:r>
          </a:p>
          <a:p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3" name="文字方塊 12"/>
          <p:cNvSpPr txBox="1">
            <a:spLocks noChangeArrowheads="1"/>
          </p:cNvSpPr>
          <p:nvPr/>
        </p:nvSpPr>
        <p:spPr bwMode="auto">
          <a:xfrm>
            <a:off x="606425" y="4151313"/>
            <a:ext cx="8507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en-US" dirty="0"/>
              <a:t>(select count(*) from </a:t>
            </a:r>
            <a:r>
              <a:rPr lang="en-US" altLang="en-US" dirty="0" err="1"/>
              <a:t>vw_stu_lateststudent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7030A0"/>
                </a:solidFill>
              </a:rPr>
              <a:t>c</a:t>
            </a:r>
            <a:r>
              <a:rPr lang="en-US" altLang="en-US" dirty="0"/>
              <a:t> where </a:t>
            </a:r>
            <a:r>
              <a:rPr lang="en-US" altLang="en-US" dirty="0" err="1">
                <a:solidFill>
                  <a:srgbClr val="0000FF"/>
                </a:solidFill>
              </a:rPr>
              <a:t>a</a:t>
            </a:r>
            <a:r>
              <a:rPr lang="en-US" altLang="en-US" dirty="0" err="1"/>
              <a:t>.schyear</a:t>
            </a:r>
            <a:r>
              <a:rPr lang="en-US" altLang="en-US" dirty="0"/>
              <a:t>=</a:t>
            </a:r>
            <a:r>
              <a:rPr lang="en-US" altLang="en-US" dirty="0" err="1">
                <a:solidFill>
                  <a:srgbClr val="7030A0"/>
                </a:solidFill>
              </a:rPr>
              <a:t>c</a:t>
            </a:r>
            <a:r>
              <a:rPr lang="en-US" altLang="en-US" dirty="0" err="1"/>
              <a:t>.schyear</a:t>
            </a:r>
            <a:r>
              <a:rPr lang="en-US" altLang="en-US" dirty="0"/>
              <a:t> and </a:t>
            </a:r>
            <a:r>
              <a:rPr lang="en-US" altLang="en-US" dirty="0" err="1">
                <a:solidFill>
                  <a:srgbClr val="0000FF"/>
                </a:solidFill>
              </a:rPr>
              <a:t>a</a:t>
            </a:r>
            <a:r>
              <a:rPr lang="en-US" altLang="en-US" dirty="0" err="1"/>
              <a:t>.classlvl</a:t>
            </a:r>
            <a:r>
              <a:rPr lang="en-US" altLang="en-US" dirty="0"/>
              <a:t>=</a:t>
            </a:r>
            <a:r>
              <a:rPr lang="en-US" altLang="en-US" dirty="0" err="1">
                <a:solidFill>
                  <a:srgbClr val="7030A0"/>
                </a:solidFill>
              </a:rPr>
              <a:t>c</a:t>
            </a:r>
            <a:r>
              <a:rPr lang="en-US" altLang="en-US" dirty="0" err="1"/>
              <a:t>.classlvl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0000FF"/>
                </a:solidFill>
              </a:rPr>
              <a:t>a</a:t>
            </a:r>
            <a:r>
              <a:rPr lang="en-US" altLang="en-US" dirty="0"/>
              <a:t>. </a:t>
            </a:r>
            <a:r>
              <a:rPr lang="en-US" altLang="en-US" dirty="0" err="1"/>
              <a:t>classcode</a:t>
            </a:r>
            <a:r>
              <a:rPr lang="en-US" altLang="en-US" dirty="0"/>
              <a:t>=</a:t>
            </a:r>
            <a:r>
              <a:rPr lang="en-US" altLang="en-US" dirty="0">
                <a:solidFill>
                  <a:srgbClr val="7030A0"/>
                </a:solidFill>
              </a:rPr>
              <a:t>c</a:t>
            </a:r>
            <a:r>
              <a:rPr lang="en-US" altLang="en-US" dirty="0"/>
              <a:t>. </a:t>
            </a:r>
            <a:r>
              <a:rPr lang="en-US" altLang="en-US" dirty="0" err="1"/>
              <a:t>classcode</a:t>
            </a:r>
            <a:r>
              <a:rPr lang="en-US" altLang="en-US" dirty="0"/>
              <a:t> and </a:t>
            </a:r>
            <a:r>
              <a:rPr lang="en-US" altLang="en-US" dirty="0" err="1">
                <a:solidFill>
                  <a:srgbClr val="7030A0"/>
                </a:solidFill>
              </a:rPr>
              <a:t>c</a:t>
            </a:r>
            <a:r>
              <a:rPr lang="en-US" altLang="en-US" dirty="0" err="1"/>
              <a:t>.sex</a:t>
            </a:r>
            <a:r>
              <a:rPr lang="en-US" altLang="en-US" dirty="0"/>
              <a:t>='</a:t>
            </a:r>
            <a:r>
              <a:rPr lang="en-US" altLang="en-US" b="1" dirty="0">
                <a:solidFill>
                  <a:srgbClr val="FF0000"/>
                </a:solidFill>
              </a:rPr>
              <a:t>M</a:t>
            </a:r>
            <a:r>
              <a:rPr lang="en-US" altLang="en-US" dirty="0"/>
              <a:t>') '</a:t>
            </a:r>
            <a:r>
              <a:rPr lang="zh-TW" altLang="en-US" dirty="0"/>
              <a:t>男</a:t>
            </a:r>
            <a:r>
              <a:rPr lang="en-US" altLang="en-US" dirty="0"/>
              <a:t>'</a:t>
            </a:r>
          </a:p>
        </p:txBody>
      </p:sp>
      <p:sp>
        <p:nvSpPr>
          <p:cNvPr id="5" name="圓角矩形圖說文字 4"/>
          <p:cNvSpPr>
            <a:spLocks noChangeArrowheads="1"/>
          </p:cNvSpPr>
          <p:nvPr/>
        </p:nvSpPr>
        <p:spPr bwMode="auto">
          <a:xfrm>
            <a:off x="5580063" y="5073650"/>
            <a:ext cx="2520950" cy="930275"/>
          </a:xfrm>
          <a:prstGeom prst="wedgeRoundRectCallout">
            <a:avLst>
              <a:gd name="adj1" fmla="val -69412"/>
              <a:gd name="adj2" fmla="val -384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除了用數字</a:t>
            </a:r>
            <a:r>
              <a:rPr lang="en-US" altLang="zh-TW"/>
              <a:t>, </a:t>
            </a:r>
            <a:r>
              <a:rPr lang="zh-TW" altLang="en-US"/>
              <a:t>也可以用</a:t>
            </a:r>
            <a:br>
              <a:rPr lang="en-US" altLang="zh-TW"/>
            </a:br>
            <a:r>
              <a:rPr lang="zh-TW" altLang="en-US"/>
              <a:t>欄位名稱。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88C56917-E9FB-415A-B7DC-A0E3D03B4510}" type="slidenum">
              <a:rPr lang="en-US" altLang="zh-TW" smtClean="0">
                <a:latin typeface="Garamond" panose="02020404030301010803" pitchFamily="18" charset="0"/>
              </a:rPr>
              <a:pPr/>
              <a:t>32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2773" name="標題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1139825"/>
          </a:xfrm>
        </p:spPr>
        <p:txBody>
          <a:bodyPr/>
          <a:lstStyle/>
          <a:p>
            <a:r>
              <a:rPr lang="en-US" altLang="zh-TW" dirty="0"/>
              <a:t>Exercise 4 – </a:t>
            </a:r>
            <a:r>
              <a:rPr lang="zh-TW" altLang="en-US" dirty="0"/>
              <a:t>解釋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2776" name="Text Box 29"/>
          <p:cNvSpPr txBox="1">
            <a:spLocks noChangeArrowheads="1"/>
          </p:cNvSpPr>
          <p:nvPr/>
        </p:nvSpPr>
        <p:spPr bwMode="auto">
          <a:xfrm>
            <a:off x="457200" y="1014413"/>
            <a:ext cx="13784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400" b="1" dirty="0">
                <a:solidFill>
                  <a:srgbClr val="000000"/>
                </a:solidFill>
                <a:latin typeface="Arial Narrow" panose="020B0606020202030204" pitchFamily="34" charset="0"/>
              </a:rPr>
              <a:t>結果：</a:t>
            </a:r>
            <a:endParaRPr lang="en-US" altLang="zh-TW" sz="2400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3312840" y="1344617"/>
            <a:ext cx="3240360" cy="1062851"/>
            <a:chOff x="3456634" y="1044339"/>
            <a:chExt cx="3208549" cy="1062851"/>
          </a:xfrm>
        </p:grpSpPr>
        <p:sp>
          <p:nvSpPr>
            <p:cNvPr id="8" name="向下箭號 7"/>
            <p:cNvSpPr/>
            <p:nvPr/>
          </p:nvSpPr>
          <p:spPr bwMode="auto">
            <a:xfrm rot="2563033">
              <a:off x="3456634" y="1461524"/>
              <a:ext cx="360040" cy="645666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17" name="向下箭號 16"/>
            <p:cNvSpPr/>
            <p:nvPr/>
          </p:nvSpPr>
          <p:spPr bwMode="auto">
            <a:xfrm rot="19234701">
              <a:off x="6305143" y="1441953"/>
              <a:ext cx="360040" cy="59815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  <p:sp>
          <p:nvSpPr>
            <p:cNvPr id="9" name="圓角矩形 8"/>
            <p:cNvSpPr/>
            <p:nvPr/>
          </p:nvSpPr>
          <p:spPr bwMode="auto">
            <a:xfrm>
              <a:off x="3944039" y="1044339"/>
              <a:ext cx="2213122" cy="461665"/>
            </a:xfrm>
            <a:prstGeom prst="round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TW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新細明體" pitchFamily="18" charset="-120"/>
                </a:rPr>
                <a:t>每一班的男女生人數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pitchFamily="18" charset="-120"/>
              </a:endParaRPr>
            </a:p>
          </p:txBody>
        </p:sp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095529"/>
              </p:ext>
            </p:extLst>
          </p:nvPr>
        </p:nvGraphicFramePr>
        <p:xfrm>
          <a:off x="457200" y="2492896"/>
          <a:ext cx="8229602" cy="1606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063">
                  <a:extLst>
                    <a:ext uri="{9D8B030D-6E8A-4147-A177-3AD203B41FA5}">
                      <a16:colId xmlns:a16="http://schemas.microsoft.com/office/drawing/2014/main" val="6566299"/>
                    </a:ext>
                  </a:extLst>
                </a:gridCol>
                <a:gridCol w="1185063">
                  <a:extLst>
                    <a:ext uri="{9D8B030D-6E8A-4147-A177-3AD203B41FA5}">
                      <a16:colId xmlns:a16="http://schemas.microsoft.com/office/drawing/2014/main" val="3645042480"/>
                    </a:ext>
                  </a:extLst>
                </a:gridCol>
                <a:gridCol w="1185063">
                  <a:extLst>
                    <a:ext uri="{9D8B030D-6E8A-4147-A177-3AD203B41FA5}">
                      <a16:colId xmlns:a16="http://schemas.microsoft.com/office/drawing/2014/main" val="1889795592"/>
                    </a:ext>
                  </a:extLst>
                </a:gridCol>
                <a:gridCol w="1185063">
                  <a:extLst>
                    <a:ext uri="{9D8B030D-6E8A-4147-A177-3AD203B41FA5}">
                      <a16:colId xmlns:a16="http://schemas.microsoft.com/office/drawing/2014/main" val="1783375360"/>
                    </a:ext>
                  </a:extLst>
                </a:gridCol>
                <a:gridCol w="1185063">
                  <a:extLst>
                    <a:ext uri="{9D8B030D-6E8A-4147-A177-3AD203B41FA5}">
                      <a16:colId xmlns:a16="http://schemas.microsoft.com/office/drawing/2014/main" val="918654459"/>
                    </a:ext>
                  </a:extLst>
                </a:gridCol>
                <a:gridCol w="2304287">
                  <a:extLst>
                    <a:ext uri="{9D8B030D-6E8A-4147-A177-3AD203B41FA5}">
                      <a16:colId xmlns:a16="http://schemas.microsoft.com/office/drawing/2014/main" val="2175233922"/>
                    </a:ext>
                  </a:extLst>
                </a:gridCol>
              </a:tblGrid>
              <a:tr h="471460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學年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班級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班別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女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男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800" u="none" strike="noStrike">
                          <a:effectLst/>
                        </a:rPr>
                        <a:t>學生人數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0924955"/>
                  </a:ext>
                </a:extLst>
              </a:tr>
              <a:tr h="2614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39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62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0239558"/>
                  </a:ext>
                </a:extLst>
              </a:tr>
              <a:tr h="2614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38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59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6375552"/>
                  </a:ext>
                </a:extLst>
              </a:tr>
              <a:tr h="2614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6486791"/>
                  </a:ext>
                </a:extLst>
              </a:tr>
              <a:tr h="2614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P1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6024068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 bwMode="auto">
          <a:xfrm>
            <a:off x="451961" y="2942870"/>
            <a:ext cx="6995120" cy="30779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43238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B101B7D5-76B3-4459-945C-8FE532704D72}" type="slidenum">
              <a:rPr lang="en-US" altLang="zh-TW" smtClean="0">
                <a:latin typeface="Garamond" panose="02020404030301010803" pitchFamily="18" charset="0"/>
              </a:rPr>
              <a:pPr/>
              <a:t>33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5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7345363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marL="285750" indent="-285750">
              <a:buFontTx/>
              <a:buChar char="-"/>
              <a:defRPr/>
            </a:pPr>
            <a:r>
              <a:rPr lang="zh-TW" altLang="zh-HK" dirty="0"/>
              <a:t>抽取同一月份出生的學生名單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en-US" dirty="0"/>
              <a:t>中文名小於</a:t>
            </a:r>
            <a:r>
              <a:rPr lang="en-US" altLang="zh-TW" dirty="0"/>
              <a:t>3</a:t>
            </a:r>
            <a:r>
              <a:rPr lang="zh-TW" altLang="en-US" dirty="0"/>
              <a:t>個字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en-US" dirty="0"/>
              <a:t>出生日期的星期</a:t>
            </a:r>
            <a:endParaRPr lang="en-US" altLang="zh-TW" dirty="0"/>
          </a:p>
          <a:p>
            <a:pPr>
              <a:defRPr/>
            </a:pPr>
            <a:endParaRPr lang="en-US" altLang="zh-TW" dirty="0">
              <a:solidFill>
                <a:srgbClr val="0000FF"/>
              </a:solidFill>
            </a:endParaRPr>
          </a:p>
          <a:p>
            <a:pPr>
              <a:defRPr/>
            </a:pPr>
            <a:endParaRPr lang="en-US" altLang="zh-TW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TW"/>
              <a:t>CDR</a:t>
            </a:r>
            <a:r>
              <a:rPr lang="zh-TW" altLang="en-US"/>
              <a:t> </a:t>
            </a:r>
            <a:r>
              <a:rPr lang="zh-TW" altLang="zh-HK"/>
              <a:t>學生資料</a:t>
            </a:r>
            <a:r>
              <a:rPr lang="en-US" altLang="zh-HK"/>
              <a:t> Student Information </a:t>
            </a:r>
            <a:r>
              <a:rPr lang="en-US" altLang="zh-TW"/>
              <a:t>-</a:t>
            </a:r>
            <a:r>
              <a:rPr lang="zh-TW" altLang="en-US"/>
              <a:t> </a:t>
            </a:r>
            <a:r>
              <a:rPr lang="en-US" altLang="zh-HK"/>
              <a:t>No. 1</a:t>
            </a:r>
            <a:r>
              <a:rPr lang="en-US" altLang="zh-TW"/>
              <a:t>4</a:t>
            </a:r>
            <a:endParaRPr lang="zh-TW" altLang="zh-HK"/>
          </a:p>
          <a:p>
            <a:endParaRPr lang="en-US" altLang="zh-TW"/>
          </a:p>
        </p:txBody>
      </p:sp>
      <p:pic>
        <p:nvPicPr>
          <p:cNvPr id="34822" name="圖片 5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2813"/>
            <a:ext cx="644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21B50A92-BEF0-45F9-90A4-0B9035035191}" type="slidenum">
              <a:rPr lang="en-US" altLang="zh-TW" smtClean="0">
                <a:latin typeface="Garamond" panose="02020404030301010803" pitchFamily="18" charset="0"/>
              </a:rPr>
              <a:pPr/>
              <a:t>34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6</a:t>
            </a: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611188" y="1343025"/>
            <a:ext cx="79216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zh-HK"/>
              <a:t>抽取</a:t>
            </a:r>
            <a:r>
              <a:rPr lang="zh-TW" altLang="en-US"/>
              <a:t>九至十二月</a:t>
            </a:r>
            <a:r>
              <a:rPr lang="zh-TW" altLang="zh-HK"/>
              <a:t>離校學生的資料</a:t>
            </a:r>
            <a:endParaRPr lang="en-US" altLang="zh-TW"/>
          </a:p>
          <a:p>
            <a:endParaRPr lang="en-US" altLang="zh-TW">
              <a:solidFill>
                <a:srgbClr val="0000FF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TW"/>
              <a:t>CDR</a:t>
            </a:r>
            <a:r>
              <a:rPr lang="zh-TW" altLang="en-US"/>
              <a:t> </a:t>
            </a:r>
            <a:r>
              <a:rPr lang="zh-TW" altLang="zh-HK"/>
              <a:t>學生出席資料</a:t>
            </a:r>
            <a:r>
              <a:rPr lang="en-US" altLang="zh-HK"/>
              <a:t> Student Attendance </a:t>
            </a:r>
            <a:r>
              <a:rPr lang="en-US" altLang="zh-TW"/>
              <a:t>-</a:t>
            </a:r>
            <a:r>
              <a:rPr lang="zh-TW" altLang="en-US"/>
              <a:t> </a:t>
            </a:r>
            <a:r>
              <a:rPr lang="en-US" altLang="zh-HK"/>
              <a:t>No. </a:t>
            </a:r>
            <a:r>
              <a:rPr lang="en-US" altLang="zh-TW"/>
              <a:t>7</a:t>
            </a:r>
            <a:endParaRPr lang="zh-TW" altLang="zh-HK"/>
          </a:p>
          <a:p>
            <a:endParaRPr lang="en-US" altLang="zh-TW"/>
          </a:p>
        </p:txBody>
      </p:sp>
      <p:pic>
        <p:nvPicPr>
          <p:cNvPr id="35846" name="圖片 5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2813"/>
            <a:ext cx="644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FED9FEFA-FA62-47EE-AC92-6449978061CB}" type="slidenum">
              <a:rPr lang="en-US" altLang="zh-TW" smtClean="0">
                <a:latin typeface="Garamond" panose="02020404030301010803" pitchFamily="18" charset="0"/>
              </a:rPr>
              <a:pPr/>
              <a:t>35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7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11188" y="1343025"/>
            <a:ext cx="7921625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marL="285750" indent="-285750">
              <a:buFontTx/>
              <a:buChar char="-"/>
              <a:defRPr/>
            </a:pPr>
            <a:r>
              <a:rPr lang="zh-TW" altLang="zh-HK" dirty="0"/>
              <a:t>抽中英數三科</a:t>
            </a:r>
            <a:r>
              <a:rPr lang="zh-TW" altLang="en-US" dirty="0"/>
              <a:t>分數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zh-HK" dirty="0"/>
              <a:t>三科平均分</a:t>
            </a:r>
            <a:r>
              <a:rPr lang="zh-TW" altLang="en-US" dirty="0"/>
              <a:t> 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en-US" dirty="0"/>
              <a:t>取小數後兩個位</a:t>
            </a:r>
            <a:endParaRPr lang="en-US" altLang="zh-TW" dirty="0">
              <a:solidFill>
                <a:srgbClr val="0000FF"/>
              </a:solidFill>
            </a:endParaRPr>
          </a:p>
          <a:p>
            <a:pPr>
              <a:defRPr/>
            </a:pPr>
            <a:endParaRPr lang="en-US" altLang="zh-TW" dirty="0"/>
          </a:p>
          <a:p>
            <a:pPr>
              <a:defRPr/>
            </a:pPr>
            <a:endParaRPr lang="en-US" altLang="zh-TW" dirty="0">
              <a:solidFill>
                <a:srgbClr val="0000FF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TW"/>
              <a:t>CDR</a:t>
            </a:r>
            <a:r>
              <a:rPr lang="zh-TW" altLang="en-US"/>
              <a:t> </a:t>
            </a:r>
            <a:r>
              <a:rPr lang="zh-TW" altLang="zh-HK"/>
              <a:t>學生成績</a:t>
            </a:r>
            <a:r>
              <a:rPr lang="en-US" altLang="zh-HK"/>
              <a:t> Student Assessment </a:t>
            </a:r>
            <a:r>
              <a:rPr lang="zh-TW" altLang="en-US"/>
              <a:t> </a:t>
            </a:r>
            <a:r>
              <a:rPr lang="en-US" altLang="zh-TW"/>
              <a:t>-</a:t>
            </a:r>
            <a:r>
              <a:rPr lang="zh-TW" altLang="en-US"/>
              <a:t> </a:t>
            </a:r>
            <a:r>
              <a:rPr lang="en-US" altLang="zh-HK"/>
              <a:t>Part I No. 23</a:t>
            </a:r>
            <a:endParaRPr lang="zh-TW" altLang="zh-HK"/>
          </a:p>
          <a:p>
            <a:endParaRPr lang="en-US" altLang="zh-TW"/>
          </a:p>
        </p:txBody>
      </p:sp>
      <p:pic>
        <p:nvPicPr>
          <p:cNvPr id="36870" name="圖片 5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22813"/>
            <a:ext cx="644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03F774A0-D6DB-4A4B-A396-15D2573773B4}" type="slidenum">
              <a:rPr lang="en-US" altLang="zh-TW" smtClean="0">
                <a:latin typeface="Garamond" panose="02020404030301010803" pitchFamily="18" charset="0"/>
              </a:rPr>
              <a:pPr/>
              <a:t>36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Exercise 8 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727233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marL="285750" indent="-285750">
              <a:buFontTx/>
              <a:buChar char="-"/>
              <a:defRPr/>
            </a:pPr>
            <a:r>
              <a:rPr lang="zh-TW" altLang="zh-HK" dirty="0"/>
              <a:t>抽</a:t>
            </a:r>
            <a:r>
              <a:rPr lang="zh-TW" altLang="en-US" dirty="0"/>
              <a:t>某一位學生中文</a:t>
            </a:r>
            <a:r>
              <a:rPr lang="zh-TW" altLang="zh-HK" dirty="0"/>
              <a:t>科</a:t>
            </a:r>
            <a:r>
              <a:rPr lang="zh-TW" altLang="en-US" dirty="0"/>
              <a:t>全年所有考績、級名次及級總人數</a:t>
            </a:r>
            <a:endParaRPr lang="en-US" altLang="zh-TW" dirty="0"/>
          </a:p>
          <a:p>
            <a:pPr marL="285750" indent="-285750">
              <a:buFontTx/>
              <a:buChar char="-"/>
              <a:defRPr/>
            </a:pPr>
            <a:r>
              <a:rPr lang="zh-TW" altLang="en-US" dirty="0"/>
              <a:t>只抽全年及期考成績</a:t>
            </a:r>
            <a:endParaRPr lang="en-US" altLang="zh-TW" dirty="0"/>
          </a:p>
          <a:p>
            <a:pPr>
              <a:defRPr/>
            </a:pPr>
            <a:endParaRPr lang="en-US" altLang="zh-TW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HK"/>
              <a:t>Tables - vw_stu_lateststudent, tb_asr_subjassessdata</a:t>
            </a:r>
          </a:p>
          <a:p>
            <a:r>
              <a:rPr lang="en-US" altLang="zh-TW"/>
              <a:t>Joins - </a:t>
            </a:r>
            <a:r>
              <a:rPr lang="en-US" altLang="zh-HK"/>
              <a:t>SUID, STUID, SCHYEAR</a:t>
            </a:r>
            <a:endParaRPr lang="en-US" altLang="zh-TW"/>
          </a:p>
        </p:txBody>
      </p:sp>
      <p:pic>
        <p:nvPicPr>
          <p:cNvPr id="37894" name="圖片 5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724400"/>
            <a:ext cx="644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 descr="File:Writing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072" y="4221088"/>
            <a:ext cx="2191631" cy="2191631"/>
          </a:xfrm>
          <a:prstGeom prst="ellipse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6530A182-01BF-487C-89BF-AF813CB5C93B}" type="slidenum">
              <a:rPr lang="en-US" altLang="zh-TW" smtClean="0">
                <a:latin typeface="Garamond" panose="02020404030301010803" pitchFamily="18" charset="0"/>
              </a:rPr>
              <a:pPr/>
              <a:t>37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en-US" altLang="zh-TW"/>
              <a:t>Exercise 9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539750" y="1147763"/>
            <a:ext cx="72723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zh-HK"/>
              <a:t>抽取</a:t>
            </a:r>
            <a:r>
              <a:rPr lang="zh-TW" altLang="en-US"/>
              <a:t>數學科全班最高，最低，平均及總分</a:t>
            </a:r>
            <a:endParaRPr lang="en-US" altLang="zh-TW"/>
          </a:p>
          <a:p>
            <a:endParaRPr lang="en-US" altLang="zh-TW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00113" y="4797425"/>
            <a:ext cx="61912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/>
              <a:t>提示</a:t>
            </a:r>
            <a:r>
              <a:rPr lang="en-US" altLang="zh-TW"/>
              <a:t>:</a:t>
            </a:r>
          </a:p>
          <a:p>
            <a:r>
              <a:rPr lang="en-US" altLang="zh-HK"/>
              <a:t>Tables - vw_stu_lateststudent, tb_asr_subjassessdata</a:t>
            </a:r>
          </a:p>
          <a:p>
            <a:r>
              <a:rPr lang="en-US" altLang="zh-TW"/>
              <a:t>Joins - </a:t>
            </a:r>
            <a:r>
              <a:rPr lang="en-US" altLang="zh-HK"/>
              <a:t>SUID, STUID, SCHYEAR</a:t>
            </a:r>
            <a:endParaRPr lang="en-US" altLang="zh-TW"/>
          </a:p>
        </p:txBody>
      </p:sp>
      <p:pic>
        <p:nvPicPr>
          <p:cNvPr id="38918" name="圖片 5" descr="framed - Is there any package similar to verbatim but with support for icons? - TeX - LaTeX Stack Exchan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724400"/>
            <a:ext cx="644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 descr="File:Writing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072" y="4221088"/>
            <a:ext cx="2191631" cy="2191631"/>
          </a:xfrm>
          <a:prstGeom prst="ellipse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C39296FF-2E7E-46F2-9F6F-D50E7D7BC0C5}" type="slidenum">
              <a:rPr lang="en-US" altLang="zh-TW" smtClean="0">
                <a:latin typeface="Garamond" panose="02020404030301010803" pitchFamily="18" charset="0"/>
              </a:rPr>
              <a:pPr/>
              <a:t>38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354013"/>
            <a:ext cx="5951537" cy="1152525"/>
          </a:xfrm>
        </p:spPr>
        <p:txBody>
          <a:bodyPr/>
          <a:lstStyle/>
          <a:p>
            <a:pPr eaLnBrk="1" hangingPunct="1"/>
            <a:r>
              <a:rPr lang="en-US" altLang="zh-TW" sz="8800">
                <a:latin typeface="Vladimir Script" panose="03050402040407070305" pitchFamily="66" charset="0"/>
              </a:rPr>
              <a:t>SQL Advance</a:t>
            </a:r>
          </a:p>
        </p:txBody>
      </p:sp>
      <p:pic>
        <p:nvPicPr>
          <p:cNvPr id="39940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506538"/>
            <a:ext cx="78867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96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EB85B18B-3C57-4347-A6D2-C320F073834E}" type="slidenum">
              <a:rPr lang="en-US" altLang="zh-TW" smtClean="0">
                <a:latin typeface="Garamond" panose="02020404030301010803" pitchFamily="18" charset="0"/>
              </a:rPr>
              <a:pPr/>
              <a:t>39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344738"/>
            <a:ext cx="7623175" cy="931862"/>
          </a:xfrm>
        </p:spPr>
        <p:txBody>
          <a:bodyPr/>
          <a:lstStyle/>
          <a:p>
            <a:pPr eaLnBrk="1" hangingPunct="1"/>
            <a:r>
              <a:rPr lang="en-US" altLang="zh-TW"/>
              <a:t>End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640960" cy="4941748"/>
          </a:xfrm>
          <a:prstGeom prst="rect">
            <a:avLst/>
          </a:prstGeom>
        </p:spPr>
      </p:pic>
      <p:sp>
        <p:nvSpPr>
          <p:cNvPr id="819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B4336884-F93F-413F-9BA3-2760DA035A6B}" type="slidenum">
              <a:rPr lang="en-US" altLang="zh-TW" smtClean="0">
                <a:latin typeface="Garamond" panose="02020404030301010803" pitchFamily="18" charset="0"/>
              </a:rPr>
              <a:pPr/>
              <a:t>4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Training material download (cont</a:t>
            </a:r>
            <a:r>
              <a:rPr lang="en-US" altLang="zh-TW">
                <a:latin typeface="Arial" panose="020B0604020202020204" pitchFamily="34" charset="0"/>
              </a:rPr>
              <a:t>’</a:t>
            </a:r>
            <a:r>
              <a:rPr lang="en-US" altLang="zh-TW"/>
              <a:t>d)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11560" y="5229200"/>
            <a:ext cx="7416824" cy="3191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endParaRPr lang="zh-HK" altLang="en-US"/>
          </a:p>
        </p:txBody>
      </p:sp>
      <p:sp>
        <p:nvSpPr>
          <p:cNvPr id="3" name="向下箭號 2"/>
          <p:cNvSpPr/>
          <p:nvPr/>
        </p:nvSpPr>
        <p:spPr bwMode="auto">
          <a:xfrm>
            <a:off x="2627313" y="2060575"/>
            <a:ext cx="360362" cy="576263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7813"/>
            <a:ext cx="8640762" cy="66675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zh-HK" altLang="en-US" sz="3600"/>
              <a:t>常用</a:t>
            </a:r>
            <a:r>
              <a:rPr lang="en-US" altLang="zh-TW" sz="3600"/>
              <a:t>SQL</a:t>
            </a:r>
            <a:r>
              <a:rPr lang="zh-HK" altLang="en-US" sz="3600"/>
              <a:t>參考庫 </a:t>
            </a:r>
            <a:r>
              <a:rPr lang="zh-TW" altLang="en-US" sz="3600">
                <a:solidFill>
                  <a:srgbClr val="0000FF"/>
                </a:solidFill>
              </a:rPr>
              <a:t>轉移到</a:t>
            </a:r>
            <a:r>
              <a:rPr lang="en-US" altLang="zh-TW" sz="3600" u="sng"/>
              <a:t>CDR&lt;</a:t>
            </a:r>
            <a:r>
              <a:rPr lang="zh-TW" altLang="en-US" sz="3600" u="sng"/>
              <a:t>模組資料</a:t>
            </a:r>
            <a:r>
              <a:rPr lang="en-US" altLang="zh-TW" sz="3600" u="sng"/>
              <a:t>&gt;</a:t>
            </a:r>
            <a:endParaRPr lang="zh-TW" altLang="en-US" sz="3600" u="sng"/>
          </a:p>
        </p:txBody>
      </p:sp>
      <p:sp>
        <p:nvSpPr>
          <p:cNvPr id="9219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63F84AA9-0F84-46DD-BFC1-47047F47EB2C}" type="slidenum">
              <a:rPr lang="en-US" altLang="zh-TW" smtClean="0">
                <a:latin typeface="Garamond" panose="02020404030301010803" pitchFamily="18" charset="0"/>
              </a:rPr>
              <a:pPr/>
              <a:t>5</a:t>
            </a:fld>
            <a:endParaRPr lang="en-US" altLang="zh-TW">
              <a:latin typeface="Garamond" panose="02020404030301010803" pitchFamily="18" charset="0"/>
            </a:endParaRPr>
          </a:p>
        </p:txBody>
      </p:sp>
      <p:pic>
        <p:nvPicPr>
          <p:cNvPr id="9220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82010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群組 4"/>
          <p:cNvGrpSpPr>
            <a:grpSpLocks/>
          </p:cNvGrpSpPr>
          <p:nvPr/>
        </p:nvGrpSpPr>
        <p:grpSpPr bwMode="auto">
          <a:xfrm>
            <a:off x="457200" y="1901825"/>
            <a:ext cx="6346825" cy="4121150"/>
            <a:chOff x="457200" y="1902579"/>
            <a:chExt cx="6347048" cy="4120965"/>
          </a:xfrm>
        </p:grpSpPr>
        <p:sp>
          <p:nvSpPr>
            <p:cNvPr id="9225" name="矩形圖說文字 3"/>
            <p:cNvSpPr>
              <a:spLocks noChangeArrowheads="1"/>
            </p:cNvSpPr>
            <p:nvPr/>
          </p:nvSpPr>
          <p:spPr bwMode="auto">
            <a:xfrm>
              <a:off x="457200" y="1902579"/>
              <a:ext cx="6347048" cy="4120965"/>
            </a:xfrm>
            <a:prstGeom prst="wedgeRectCallout">
              <a:avLst>
                <a:gd name="adj1" fmla="val 43926"/>
                <a:gd name="adj2" fmla="val -60926"/>
              </a:avLst>
            </a:prstGeom>
            <a:solidFill>
              <a:srgbClr val="E6F5E3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en-US" altLang="en-US"/>
            </a:p>
          </p:txBody>
        </p:sp>
        <p:pic>
          <p:nvPicPr>
            <p:cNvPr id="9226" name="圖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380" y="1997128"/>
              <a:ext cx="6192688" cy="395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群組 7"/>
          <p:cNvGrpSpPr>
            <a:grpSpLocks/>
          </p:cNvGrpSpPr>
          <p:nvPr/>
        </p:nvGrpSpPr>
        <p:grpSpPr bwMode="auto">
          <a:xfrm>
            <a:off x="5953125" y="2682875"/>
            <a:ext cx="2940050" cy="2906713"/>
            <a:chOff x="5952924" y="2682859"/>
            <a:chExt cx="2939555" cy="2906381"/>
          </a:xfrm>
        </p:grpSpPr>
        <p:sp>
          <p:nvSpPr>
            <p:cNvPr id="9223" name="矩形圖說文字 5"/>
            <p:cNvSpPr>
              <a:spLocks noChangeArrowheads="1"/>
            </p:cNvSpPr>
            <p:nvPr/>
          </p:nvSpPr>
          <p:spPr bwMode="auto">
            <a:xfrm>
              <a:off x="5952924" y="2682859"/>
              <a:ext cx="2939555" cy="2906381"/>
            </a:xfrm>
            <a:prstGeom prst="wedgeRectCallout">
              <a:avLst>
                <a:gd name="adj1" fmla="val -107319"/>
                <a:gd name="adj2" fmla="val -63528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/>
                <a:t>例如</a:t>
              </a:r>
              <a:r>
                <a:rPr lang="en-US" altLang="zh-TW" sz="2400"/>
                <a:t>:</a:t>
              </a:r>
              <a:r>
                <a:rPr lang="zh-TW" altLang="en-US" sz="2400"/>
                <a:t>學生成績模組</a:t>
              </a:r>
              <a:br>
                <a:rPr lang="en-US" altLang="zh-TW" sz="2400"/>
              </a:br>
              <a:endParaRPr lang="en-US" altLang="zh-TW" sz="2400"/>
            </a:p>
            <a:p>
              <a:r>
                <a:rPr lang="zh-TW" altLang="en-US" sz="2400"/>
                <a:t>只顯示該模組的</a:t>
              </a:r>
              <a:r>
                <a:rPr lang="en-US" altLang="zh-TW" sz="2400"/>
                <a:t>SQL</a:t>
              </a:r>
              <a:endParaRPr lang="en-US" altLang="en-US" sz="2400"/>
            </a:p>
          </p:txBody>
        </p:sp>
        <p:pic>
          <p:nvPicPr>
            <p:cNvPr id="9224" name="圖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2187" y="3864031"/>
              <a:ext cx="2454613" cy="1642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7813"/>
            <a:ext cx="8640762" cy="66675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zh-TW" altLang="en-US" sz="3600" u="sng" dirty="0"/>
              <a:t>按</a:t>
            </a:r>
            <a:r>
              <a:rPr lang="en-US" altLang="zh-TW" sz="3600" u="sng" dirty="0"/>
              <a:t>&lt;CTRL&gt;+F  </a:t>
            </a:r>
            <a:r>
              <a:rPr lang="zh-TW" altLang="en-US" sz="3600" u="sng" dirty="0"/>
              <a:t>搜尋字眼</a:t>
            </a:r>
          </a:p>
        </p:txBody>
      </p:sp>
      <p:sp>
        <p:nvSpPr>
          <p:cNvPr id="10243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FEED92A5-C67C-4517-96E6-B76B9BC2A197}" type="slidenum">
              <a:rPr lang="en-US" altLang="zh-TW" smtClean="0">
                <a:latin typeface="Garamond" panose="02020404030301010803" pitchFamily="18" charset="0"/>
              </a:rPr>
              <a:pPr/>
              <a:t>6</a:t>
            </a:fld>
            <a:endParaRPr lang="en-US" altLang="zh-TW">
              <a:latin typeface="Garamond" panose="02020404030301010803" pitchFamily="18" charset="0"/>
            </a:endParaRPr>
          </a:p>
        </p:txBody>
      </p:sp>
      <p:pic>
        <p:nvPicPr>
          <p:cNvPr id="10244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44563"/>
            <a:ext cx="7978775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群組 4"/>
          <p:cNvGrpSpPr>
            <a:grpSpLocks/>
          </p:cNvGrpSpPr>
          <p:nvPr/>
        </p:nvGrpSpPr>
        <p:grpSpPr bwMode="auto">
          <a:xfrm>
            <a:off x="7454900" y="2451100"/>
            <a:ext cx="1295400" cy="3667125"/>
            <a:chOff x="7454183" y="2451824"/>
            <a:chExt cx="1296144" cy="3666698"/>
          </a:xfrm>
        </p:grpSpPr>
        <p:sp>
          <p:nvSpPr>
            <p:cNvPr id="10249" name="Rectangle 5"/>
            <p:cNvSpPr>
              <a:spLocks noChangeArrowheads="1"/>
            </p:cNvSpPr>
            <p:nvPr/>
          </p:nvSpPr>
          <p:spPr bwMode="auto">
            <a:xfrm>
              <a:off x="7772514" y="2852935"/>
              <a:ext cx="659483" cy="3265587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4" name="文字方塊 3"/>
            <p:cNvSpPr txBox="1"/>
            <p:nvPr/>
          </p:nvSpPr>
          <p:spPr>
            <a:xfrm>
              <a:off x="7454183" y="2451824"/>
              <a:ext cx="1296144" cy="3380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TW" sz="1600" dirty="0"/>
                <a:t>SQL </a:t>
              </a:r>
              <a:r>
                <a:rPr lang="zh-TW" altLang="en-US" sz="1600" dirty="0"/>
                <a:t>文件檔</a:t>
              </a:r>
              <a:endParaRPr lang="en-US" sz="1600" dirty="0"/>
            </a:p>
          </p:txBody>
        </p:sp>
      </p:grpSp>
      <p:grpSp>
        <p:nvGrpSpPr>
          <p:cNvPr id="6" name="群組 5"/>
          <p:cNvGrpSpPr>
            <a:grpSpLocks/>
          </p:cNvGrpSpPr>
          <p:nvPr/>
        </p:nvGrpSpPr>
        <p:grpSpPr bwMode="auto">
          <a:xfrm>
            <a:off x="4284663" y="1557338"/>
            <a:ext cx="1800225" cy="503237"/>
            <a:chOff x="4283968" y="1556793"/>
            <a:chExt cx="1800200" cy="504055"/>
          </a:xfrm>
        </p:grpSpPr>
        <p:sp>
          <p:nvSpPr>
            <p:cNvPr id="2" name="矩形圖說文字 1"/>
            <p:cNvSpPr/>
            <p:nvPr/>
          </p:nvSpPr>
          <p:spPr bwMode="auto">
            <a:xfrm>
              <a:off x="4283968" y="1556793"/>
              <a:ext cx="1800200" cy="504055"/>
            </a:xfrm>
            <a:prstGeom prst="wedgeRectCallout">
              <a:avLst>
                <a:gd name="adj1" fmla="val 55923"/>
                <a:gd name="adj2" fmla="val -86761"/>
              </a:avLst>
            </a:prstGeom>
            <a:solidFill>
              <a:srgbClr val="E6F5E3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/>
            <a:lstStyle/>
            <a:p>
              <a:pPr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48" name="文字方塊 2"/>
            <p:cNvSpPr txBox="1">
              <a:spLocks noChangeArrowheads="1"/>
            </p:cNvSpPr>
            <p:nvPr/>
          </p:nvSpPr>
          <p:spPr bwMode="auto">
            <a:xfrm>
              <a:off x="4355976" y="1628800"/>
              <a:ext cx="165618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/>
                <a:t>輸入搜尋字眼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CB563544-2BDE-49E1-BF54-273568704B24}" type="slidenum">
              <a:rPr lang="en-US" altLang="zh-TW" smtClean="0">
                <a:latin typeface="Garamond" panose="02020404030301010803" pitchFamily="18" charset="0"/>
              </a:rPr>
              <a:pPr/>
              <a:t>7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600" dirty="0"/>
              <a:t>有關</a:t>
            </a:r>
            <a:r>
              <a:rPr lang="en-US" altLang="zh-TW" sz="3600" dirty="0"/>
              <a:t>SQL</a:t>
            </a:r>
            <a:r>
              <a:rPr lang="zh-TW" altLang="en-US" sz="3600" dirty="0"/>
              <a:t>方面的問題</a:t>
            </a:r>
          </a:p>
        </p:txBody>
      </p:sp>
      <p:sp>
        <p:nvSpPr>
          <p:cNvPr id="6" name="文字方塊 5"/>
          <p:cNvSpPr txBox="1">
            <a:spLocks noChangeArrowheads="1"/>
          </p:cNvSpPr>
          <p:nvPr/>
        </p:nvSpPr>
        <p:spPr bwMode="auto">
          <a:xfrm>
            <a:off x="539552" y="1522314"/>
            <a:ext cx="8064896" cy="3170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4000" dirty="0"/>
              <a:t>若果在</a:t>
            </a:r>
            <a:r>
              <a:rPr lang="en-US" altLang="zh-TW" sz="4000" dirty="0"/>
              <a:t>SQL</a:t>
            </a:r>
            <a:r>
              <a:rPr lang="zh-TW" altLang="en-US" sz="4000" dirty="0"/>
              <a:t>方面遇到難題，</a:t>
            </a:r>
            <a:br>
              <a:rPr lang="en-US" altLang="zh-TW" sz="4000" dirty="0"/>
            </a:br>
            <a:r>
              <a:rPr lang="zh-TW" altLang="en-US" sz="4000" dirty="0"/>
              <a:t>請聯絡貴校的網上校管系統學校聯絡主任</a:t>
            </a:r>
            <a:r>
              <a:rPr lang="en-US" altLang="zh-TW" sz="4000" dirty="0">
                <a:hlinkClick r:id="rId2"/>
              </a:rPr>
              <a:t>https://cdr.websams.edb.gov.hk</a:t>
            </a:r>
            <a:br>
              <a:rPr lang="en-US" altLang="zh-TW" sz="4000" dirty="0"/>
            </a:br>
            <a:r>
              <a:rPr lang="en-US" altLang="zh-TW" sz="4000" dirty="0"/>
              <a:t>&gt; </a:t>
            </a:r>
            <a:r>
              <a:rPr lang="zh-TW" altLang="en-US" sz="4000" dirty="0"/>
              <a:t>聯絡我們</a:t>
            </a:r>
            <a:endParaRPr lang="en-US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EE38941A-021E-4DE9-B167-3EC2885AEFF8}" type="slidenum">
              <a:rPr lang="en-US" altLang="zh-TW" smtClean="0">
                <a:latin typeface="Garamond" panose="02020404030301010803" pitchFamily="18" charset="0"/>
              </a:rPr>
              <a:pPr/>
              <a:t>8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Tables and Views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TW" sz="2800" dirty="0"/>
              <a:t>Tables – Actual data storage, Master and transactional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zh-TW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TW" sz="2800" dirty="0"/>
              <a:t>Views – an SQL statement, Read only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AF3C91C4-3084-43AC-821F-C30D6C5C2DC2}" type="slidenum">
              <a:rPr lang="en-US" altLang="zh-TW" smtClean="0">
                <a:latin typeface="Garamond" panose="02020404030301010803" pitchFamily="18" charset="0"/>
              </a:rPr>
              <a:pPr/>
              <a:t>9</a:t>
            </a:fld>
            <a:endParaRPr lang="en-US" altLang="zh-TW">
              <a:latin typeface="Garamond" panose="02020404030301010803" pitchFamily="18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/>
              <a:t>Tables and Views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TW" dirty="0"/>
              <a:t>Table/Views Structure</a:t>
            </a:r>
          </a:p>
          <a:p>
            <a:pPr marL="344487" lvl="1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zh-TW" dirty="0"/>
          </a:p>
          <a:p>
            <a:pPr lvl="1" eaLnBrk="1" hangingPunct="1">
              <a:lnSpc>
                <a:spcPct val="90000"/>
              </a:lnSpc>
              <a:defRPr/>
            </a:pPr>
            <a:endParaRPr lang="en-US" altLang="zh-TW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zh-TW" dirty="0"/>
          </a:p>
        </p:txBody>
      </p:sp>
      <p:pic>
        <p:nvPicPr>
          <p:cNvPr id="14341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73250"/>
            <a:ext cx="5832475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62678</TotalTime>
  <Words>1888</Words>
  <Application>Microsoft Office PowerPoint</Application>
  <PresentationFormat>如螢幕大小 (4:3)</PresentationFormat>
  <Paragraphs>423</Paragraphs>
  <Slides>39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39</vt:i4>
      </vt:variant>
    </vt:vector>
  </HeadingPairs>
  <TitlesOfParts>
    <vt:vector size="49" baseType="lpstr">
      <vt:lpstr>新細明體</vt:lpstr>
      <vt:lpstr>Arial</vt:lpstr>
      <vt:lpstr>Arial Narrow</vt:lpstr>
      <vt:lpstr>Calibri</vt:lpstr>
      <vt:lpstr>Garamond</vt:lpstr>
      <vt:lpstr>Times New Roman</vt:lpstr>
      <vt:lpstr>Trebuchet MS</vt:lpstr>
      <vt:lpstr>Vladimir Script</vt:lpstr>
      <vt:lpstr>Wingdings</vt:lpstr>
      <vt:lpstr>Edge</vt:lpstr>
      <vt:lpstr>SQL Application in WebSAMS   Prerequisite: Completed SQL Workshop (結構性查詢語言) </vt:lpstr>
      <vt:lpstr>Schedule</vt:lpstr>
      <vt:lpstr>Training material download</vt:lpstr>
      <vt:lpstr>Training material download (cont’d)</vt:lpstr>
      <vt:lpstr>常用SQL參考庫 轉移到CDR&lt;模組資料&gt;</vt:lpstr>
      <vt:lpstr>按&lt;CTRL&gt;+F  搜尋字眼</vt:lpstr>
      <vt:lpstr>有關SQL方面的問題</vt:lpstr>
      <vt:lpstr>Tables and Views</vt:lpstr>
      <vt:lpstr>Tables and Views</vt:lpstr>
      <vt:lpstr>Tables and Views</vt:lpstr>
      <vt:lpstr>資料手冊</vt:lpstr>
      <vt:lpstr>WebSAMS資料結構</vt:lpstr>
      <vt:lpstr>Websams 常用的 Tables/Views</vt:lpstr>
      <vt:lpstr>常用代碼表 ID</vt:lpstr>
      <vt:lpstr>Exercise 1</vt:lpstr>
      <vt:lpstr>SQL 常用的Functions</vt:lpstr>
      <vt:lpstr>CONVERT function [Data type conversion] Returns an expression converted to a supplied data type. CONVERT( datatype, expression [ , format-style ] )   CAST function [Data type conversion] Returns the value of an expression converted to a supplied data type. CAST(expression AS datatype)</vt:lpstr>
      <vt:lpstr>COUNT function [Aggregate] Counts the number of rows in a group depending on the specified parameters. COUNT(* | expression | DISTINCT expression )  SUM function [Aggregate] Returns the total of the specified expression for each group of rows. SUM( expression | DISTINCT expression ) </vt:lpstr>
      <vt:lpstr>MAX function [Aggregate] Returns the maximum expression value found in each group of rows. MAX( expression | DISTINCT expression )  MIN function [Aggregate] Returns the minimum expression value found in each group of rows. MIN( expression | DISTINCT expression )</vt:lpstr>
      <vt:lpstr>LENGTH function [String] Returns the number of characters in the specified string. LENGTH( string-expression )  SUBSTRING function [String] Returns a substring of a string. { SUBSTRING | SUBSTR } ( string-expression, start[, length ] )  TRIM function [String] Removes leading and trailing blanks from a string. TRIM( string-expression ) </vt:lpstr>
      <vt:lpstr>DATEFORMAT function [Date and time] Returns a string representing a date expression in the specified format. DATEFORMAT( datetime-expression, string-expression )  DAYNAME function [Date and time] Returns the name of the day of the week from a date. DAYNAME( date-expression )  MONTHNAME function [Date and time] Returns the name of the month from a date. MONTHNAME( date-expression )</vt:lpstr>
      <vt:lpstr>Date Format</vt:lpstr>
      <vt:lpstr>Exercise 2</vt:lpstr>
      <vt:lpstr>Exercise 3</vt:lpstr>
      <vt:lpstr>Exercise 3 – 解釋</vt:lpstr>
      <vt:lpstr>Exercise 4</vt:lpstr>
      <vt:lpstr>Exercise 4 – 解釋</vt:lpstr>
      <vt:lpstr>Exercise 4 – 解釋(續)</vt:lpstr>
      <vt:lpstr>Exercise 4 – 解釋(續)</vt:lpstr>
      <vt:lpstr>Exercise 4 – 解釋(續)</vt:lpstr>
      <vt:lpstr>Exercise 4 – 解釋(續)</vt:lpstr>
      <vt:lpstr>Exercise 4 – 解釋(續)</vt:lpstr>
      <vt:lpstr>Exercise 5</vt:lpstr>
      <vt:lpstr>Exercise 6</vt:lpstr>
      <vt:lpstr>Exercise 7</vt:lpstr>
      <vt:lpstr>Exercise 8 </vt:lpstr>
      <vt:lpstr>Exercise 9</vt:lpstr>
      <vt:lpstr>SQL Advance</vt:lpstr>
      <vt:lpstr>End</vt:lpstr>
    </vt:vector>
  </TitlesOfParts>
  <Company>EDUCATION DEPARTMENT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Basics for DQT</dc:title>
  <dc:creator>STSS3</dc:creator>
  <cp:lastModifiedBy>CHAN, Wing-sum Catherine</cp:lastModifiedBy>
  <cp:revision>758</cp:revision>
  <dcterms:created xsi:type="dcterms:W3CDTF">2005-02-28T01:51:16Z</dcterms:created>
  <dcterms:modified xsi:type="dcterms:W3CDTF">2024-02-26T03:16:57Z</dcterms:modified>
</cp:coreProperties>
</file>