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73"/>
  </p:notesMasterIdLst>
  <p:handoutMasterIdLst>
    <p:handoutMasterId r:id="rId74"/>
  </p:handoutMasterIdLst>
  <p:sldIdLst>
    <p:sldId id="367" r:id="rId2"/>
    <p:sldId id="257" r:id="rId3"/>
    <p:sldId id="392" r:id="rId4"/>
    <p:sldId id="330" r:id="rId5"/>
    <p:sldId id="301" r:id="rId6"/>
    <p:sldId id="485" r:id="rId7"/>
    <p:sldId id="453" r:id="rId8"/>
    <p:sldId id="434" r:id="rId9"/>
    <p:sldId id="395" r:id="rId10"/>
    <p:sldId id="307" r:id="rId11"/>
    <p:sldId id="387" r:id="rId12"/>
    <p:sldId id="401" r:id="rId13"/>
    <p:sldId id="402" r:id="rId14"/>
    <p:sldId id="308" r:id="rId15"/>
    <p:sldId id="309" r:id="rId16"/>
    <p:sldId id="310" r:id="rId17"/>
    <p:sldId id="345" r:id="rId18"/>
    <p:sldId id="283" r:id="rId19"/>
    <p:sldId id="347" r:id="rId20"/>
    <p:sldId id="312" r:id="rId21"/>
    <p:sldId id="410" r:id="rId22"/>
    <p:sldId id="311" r:id="rId23"/>
    <p:sldId id="285" r:id="rId24"/>
    <p:sldId id="287" r:id="rId25"/>
    <p:sldId id="406" r:id="rId26"/>
    <p:sldId id="466" r:id="rId27"/>
    <p:sldId id="390" r:id="rId28"/>
    <p:sldId id="290" r:id="rId29"/>
    <p:sldId id="352" r:id="rId30"/>
    <p:sldId id="353" r:id="rId31"/>
    <p:sldId id="354" r:id="rId32"/>
    <p:sldId id="355" r:id="rId33"/>
    <p:sldId id="467" r:id="rId34"/>
    <p:sldId id="388" r:id="rId35"/>
    <p:sldId id="357" r:id="rId36"/>
    <p:sldId id="358" r:id="rId37"/>
    <p:sldId id="359" r:id="rId38"/>
    <p:sldId id="360" r:id="rId39"/>
    <p:sldId id="361" r:id="rId40"/>
    <p:sldId id="436" r:id="rId41"/>
    <p:sldId id="362" r:id="rId42"/>
    <p:sldId id="363" r:id="rId43"/>
    <p:sldId id="452" r:id="rId44"/>
    <p:sldId id="369" r:id="rId45"/>
    <p:sldId id="374" r:id="rId46"/>
    <p:sldId id="375" r:id="rId47"/>
    <p:sldId id="464" r:id="rId48"/>
    <p:sldId id="419" r:id="rId49"/>
    <p:sldId id="465" r:id="rId50"/>
    <p:sldId id="446" r:id="rId51"/>
    <p:sldId id="451" r:id="rId52"/>
    <p:sldId id="478" r:id="rId53"/>
    <p:sldId id="449" r:id="rId54"/>
    <p:sldId id="450" r:id="rId55"/>
    <p:sldId id="469" r:id="rId56"/>
    <p:sldId id="472" r:id="rId57"/>
    <p:sldId id="468" r:id="rId58"/>
    <p:sldId id="470" r:id="rId59"/>
    <p:sldId id="497" r:id="rId60"/>
    <p:sldId id="488" r:id="rId61"/>
    <p:sldId id="491" r:id="rId62"/>
    <p:sldId id="492" r:id="rId63"/>
    <p:sldId id="493" r:id="rId64"/>
    <p:sldId id="494" r:id="rId65"/>
    <p:sldId id="496" r:id="rId66"/>
    <p:sldId id="439" r:id="rId67"/>
    <p:sldId id="431" r:id="rId68"/>
    <p:sldId id="432" r:id="rId69"/>
    <p:sldId id="423" r:id="rId70"/>
    <p:sldId id="484" r:id="rId71"/>
    <p:sldId id="489" r:id="rId72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181"/>
    <a:srgbClr val="EE48AB"/>
    <a:srgbClr val="68D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27" autoAdjust="0"/>
    <p:restoredTop sz="90553" autoAdjust="0"/>
  </p:normalViewPr>
  <p:slideViewPr>
    <p:cSldViewPr>
      <p:cViewPr varScale="1">
        <p:scale>
          <a:sx n="114" d="100"/>
          <a:sy n="114" d="100"/>
        </p:scale>
        <p:origin x="1116" y="108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560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560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r">
              <a:defRPr sz="1200"/>
            </a:lvl1pPr>
          </a:lstStyle>
          <a:p>
            <a:fld id="{9603648F-6F38-4889-961E-D3BC9F87BCB2}" type="datetimeFigureOut">
              <a:rPr lang="zh-HK" altLang="en-US" smtClean="0"/>
              <a:pPr/>
              <a:t>18/3/2024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7035"/>
            <a:ext cx="4301543" cy="339560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7035"/>
            <a:ext cx="4301543" cy="339560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r">
              <a:defRPr sz="1200"/>
            </a:lvl1pPr>
          </a:lstStyle>
          <a:p>
            <a:fld id="{3A114782-53BD-4233-8F71-100FBD306865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43990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r">
              <a:defRPr sz="1200"/>
            </a:lvl1pPr>
          </a:lstStyle>
          <a:p>
            <a:fld id="{FCBD6386-EB8B-4E03-9179-FE8CD1F08C35}" type="datetimeFigureOut">
              <a:rPr lang="zh-HK" altLang="en-US" smtClean="0"/>
              <a:pPr/>
              <a:t>18/3/2024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27" tIns="45414" rIns="90827" bIns="45414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0827" tIns="45414" rIns="90827" bIns="45414" rtlCol="0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r">
              <a:defRPr sz="1200"/>
            </a:lvl1pPr>
          </a:lstStyle>
          <a:p>
            <a:fld id="{8ACE70FE-FD4D-40AE-BD5D-3C311FB77C0E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75961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54677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33686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21892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1094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1419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97881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383522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08995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17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371175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18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163003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19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42306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506251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20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691604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21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391824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22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335941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23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352288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24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497409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98825" y="511175"/>
            <a:ext cx="3417888" cy="2563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26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25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975823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26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665166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27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798384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28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118675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29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78348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138377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30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569797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31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540363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82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32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993126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33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311872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34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287412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35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390445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301" indent="-170301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36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329826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37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929999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38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669498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39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79981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315158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40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509494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41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164007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42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937065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43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139206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44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514765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45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285772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46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098940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47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2685941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48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315158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49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13709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99515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50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504715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51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283960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52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2550302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53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4175549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54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9402093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55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922297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56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5020712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57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4622505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58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4521940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59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34371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7910660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60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8314487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61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6710122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62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3079699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63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6951387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64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4122479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65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3240272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66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8047295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67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0206280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68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136449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69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95994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5292153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70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2312861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71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7334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878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76913" y="415925"/>
            <a:ext cx="2765425" cy="2074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0333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34289" indent="0" algn="r">
              <a:buNone/>
              <a:defRPr>
                <a:solidFill>
                  <a:schemeClr val="tx1"/>
                </a:solidFill>
              </a:defRPr>
            </a:lvl1pPr>
            <a:lvl2pPr marL="342892" indent="0" algn="ctr">
              <a:buNone/>
            </a:lvl2pPr>
            <a:lvl3pPr marL="685783" indent="0" algn="ctr">
              <a:buNone/>
            </a:lvl3pPr>
            <a:lvl4pPr marL="1028675" indent="0" algn="ctr">
              <a:buNone/>
            </a:lvl4pPr>
            <a:lvl5pPr marL="1371566" indent="0" algn="ctr">
              <a:buNone/>
            </a:lvl5pPr>
            <a:lvl6pPr marL="1714457" indent="0" algn="ctr">
              <a:buNone/>
            </a:lvl6pPr>
            <a:lvl7pPr marL="2057348" indent="0" algn="ctr">
              <a:buNone/>
            </a:lvl7pPr>
            <a:lvl8pPr marL="2400240" indent="0" algn="ctr">
              <a:buNone/>
            </a:lvl8pPr>
            <a:lvl9pPr marL="2743132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FCEC-7DD0-4D91-B318-4FA2BC096430}" type="datetime1">
              <a:rPr lang="en-US" smtClean="0"/>
              <a:pPr/>
              <a:t>3/18/2024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1"/>
            </a:lvl1pPr>
          </a:lstStyle>
          <a:p>
            <a:fld id="{E9E94FD5-D956-452A-B340-C1C9DB4BC4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F494-1FAC-41D3-808F-5A8ECB511A04}" type="datetime1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 b="1"/>
            </a:lvl1pPr>
          </a:lstStyle>
          <a:p>
            <a:fld id="{E9E94FD5-D956-452A-B340-C1C9DB4BC4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FFFA-68FE-4152-A729-B7BAB12867B4}" type="datetime1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 b="1"/>
            </a:lvl1pPr>
          </a:lstStyle>
          <a:p>
            <a:fld id="{E9E94FD5-D956-452A-B340-C1C9DB4BC4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50C5-A4D0-4B81-BC43-00A285956E0E}" type="datetime1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 b="1"/>
            </a:lvl1pPr>
          </a:lstStyle>
          <a:p>
            <a:fld id="{E9E94FD5-D956-452A-B340-C1C9DB4BC4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165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E97E-8184-48B8-BB68-535D4CE01C7E}" type="datetime1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 b="1"/>
            </a:lvl1pPr>
          </a:lstStyle>
          <a:p>
            <a:fld id="{E9E94FD5-D956-452A-B340-C1C9DB4BC4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F82C-05A2-415E-B602-69FF97DD1292}" type="datetime1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 b="1"/>
            </a:lvl1pPr>
          </a:lstStyle>
          <a:p>
            <a:fld id="{E9E94FD5-D956-452A-B340-C1C9DB4BC4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8" y="1859763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514600"/>
            <a:ext cx="4041775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5CE9-80B4-4142-8C25-804F8035A6D8}" type="datetime1">
              <a:rPr lang="en-US" smtClean="0"/>
              <a:pPr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 b="1"/>
            </a:lvl1pPr>
          </a:lstStyle>
          <a:p>
            <a:fld id="{E9E94FD5-D956-452A-B340-C1C9DB4BC4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7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8247-309F-484A-9DE0-8E38BA84B092}" type="datetime1">
              <a:rPr lang="en-US" smtClean="0"/>
              <a:pPr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 b="1"/>
            </a:lvl1pPr>
          </a:lstStyle>
          <a:p>
            <a:fld id="{E9E94FD5-D956-452A-B340-C1C9DB4BC4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1A46-ECC6-4BD6-B83B-D26F74C54CD2}" type="datetime1">
              <a:rPr lang="en-US" smtClean="0"/>
              <a:pPr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 b="1"/>
            </a:lvl1pPr>
          </a:lstStyle>
          <a:p>
            <a:fld id="{E9E94FD5-D956-452A-B340-C1C9DB4BC4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9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050"/>
            </a:lvl1pPr>
            <a:lvl2pPr indent="0" algn="l">
              <a:buNone/>
              <a:defRPr sz="900"/>
            </a:lvl2pPr>
            <a:lvl3pPr indent="0" algn="l">
              <a:buNone/>
              <a:defRPr sz="750"/>
            </a:lvl3pPr>
            <a:lvl4pPr indent="0" algn="l">
              <a:buNone/>
              <a:defRPr sz="675"/>
            </a:lvl4pPr>
            <a:lvl5pPr indent="0" algn="l"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F2086-05D6-4368-987C-F5D647906056}" type="datetime1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 b="1"/>
            </a:lvl1pPr>
          </a:lstStyle>
          <a:p>
            <a:fld id="{E9E94FD5-D956-452A-B340-C1C9DB4BC4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9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15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188"/>
              </a:spcBef>
              <a:buFontTx/>
              <a:buNone/>
              <a:defRPr sz="975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A6F1B-5398-4298-AED3-8A45A31349A2}" type="datetime1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6"/>
            <a:ext cx="609600" cy="365125"/>
          </a:xfrm>
        </p:spPr>
        <p:txBody>
          <a:bodyPr/>
          <a:lstStyle/>
          <a:p>
            <a:fld id="{E9E94FD5-D956-452A-B340-C1C9DB4BC4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3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91025" y="6219831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3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3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3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D2071C-F845-4ADB-BFDC-EBF6F11FA624}" type="datetime1">
              <a:rPr lang="en-US" smtClean="0"/>
              <a:pPr/>
              <a:t>3/18/2024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6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6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E94FD5-D956-452A-B340-C1C9DB4BC4B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35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35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75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05735" indent="-205735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80048" indent="-185162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185162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91518" indent="-157730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52" indent="-157730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02988" indent="-157730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44" indent="-13715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79" indent="-137156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14" indent="-13715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dr.websams.edb.gov.hk/Files/Module/Video/STT/S04-P16-01%20Lesson%20Setup%20(add%20NET).mp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hyperlink" Target="https://cdr.websams.edb.gov.hk/Files/Module/Video/STT/S04-S20-01Merge%20Cross%20Class%20Subject.mp4" TargetMode="Externa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dr.websams.edb.gov.hk/Files/Module/Video/STT/STT_Lesson%20Arrangement%20by%20Subject.mp4" TargetMode="External"/><Relationship Id="rId5" Type="http://schemas.openxmlformats.org/officeDocument/2006/relationships/hyperlink" Target="https://cdr.websams.edb.gov.hk/Files/Module/Video/STT/STT_Lesson%20Arrangement%20by%20Teacher.mp4" TargetMode="External"/><Relationship Id="rId4" Type="http://schemas.openxmlformats.org/officeDocument/2006/relationships/hyperlink" Target="https://cdr.websams.edb.gov.hk/Files/Module/Video/STT/STT_Class%20Subject%20Overview.mp4" TargetMode="External"/><Relationship Id="rId9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hyperlink" Target="https://cdr.websams.edb.gov.hk/Files/Module/Video/STT/S08-P28-02%20Auto%20Generation%20-%20Time.mp4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dr.websams.edb.gov.hk/Files/Module/Video/STT/S08-P28-01%20Auto%20Generation%20-%20Chart.mp4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dr.websams.edb.gov.hk/Files/Module/Video/STT/S09-P31-02%20Result%20Set%20Retention%20-%20Change%20Teacher.mp4" TargetMode="External"/><Relationship Id="rId5" Type="http://schemas.openxmlformats.org/officeDocument/2006/relationships/hyperlink" Target="https://cdr.websams.edb.gov.hk/Files/Module/Video/STT/S09-P31-01%20Result%20Set%20Retention%20-%20Change%20Period%20Type.mp4" TargetMode="External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dr.websams.edb.gov.hk/Files/Module/Video/STT/S10-P35-01%20Drag%20and%20Drop.mp4" TargetMode="Externa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cdr.websams.edb.gov.hk/Files/Module/Video/STT/S10-P36-01%20Auto%20Suggestion.mp4" TargetMode="External"/><Relationship Id="rId4" Type="http://schemas.openxmlformats.org/officeDocument/2006/relationships/image" Target="../media/image7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cdr.websams.edb.gov.hk/Files/Module/Video/STT/S10-P37-01%20Fast%20Copy%20and%20Fast%20Restore.mp4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4.jpe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dr.websams.edb.gov.hk/Files/Module/Video/STT/S11-P38-02%20Master%20Teacher%20Timetable.mp4" TargetMode="External"/><Relationship Id="rId5" Type="http://schemas.openxmlformats.org/officeDocument/2006/relationships/hyperlink" Target="https://cdr.websams.edb.gov.hk/Files/Module/Video/STT/S11-P38-01%20Master%20Class%20Timetable.mp4" TargetMode="External"/><Relationship Id="rId4" Type="http://schemas.openxmlformats.org/officeDocument/2006/relationships/image" Target="../media/image22.png"/><Relationship Id="rId9" Type="http://schemas.openxmlformats.org/officeDocument/2006/relationships/image" Target="../media/image7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hyperlink" Target="https://cdr.websams.edb.gov.hk/Files/Module/Video/STT/S11-P39-01%20Mail%20Merge.mp4" TargetMode="External"/><Relationship Id="rId4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dr.websams.edb.gov.hk/%E7%89%88%E6%9C%AC%E5%8D%87%E7%B4%9A/%E7%8D%A8%E7%AB%8B%E7%89%88%E6%99%82%E9%96%93%E8%A1%A8%E7%B7%A8%E6%8E%92%E5%B7%A5%E5%85%B7/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4" Type="http://schemas.openxmlformats.org/officeDocument/2006/relationships/image" Target="../media/image10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png"/><Relationship Id="rId4" Type="http://schemas.openxmlformats.org/officeDocument/2006/relationships/image" Target="../media/image10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.png"/><Relationship Id="rId4" Type="http://schemas.openxmlformats.org/officeDocument/2006/relationships/hyperlink" Target="http://cdr.websams.edb.gov.hk/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cdr.websams.edb.gov.hk/" TargetMode="External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799" y="6356357"/>
            <a:ext cx="914399" cy="349244"/>
          </a:xfrm>
        </p:spPr>
        <p:txBody>
          <a:bodyPr/>
          <a:lstStyle/>
          <a:p>
            <a:fld id="{BAE89843-A37F-4DAC-94A6-B8121ACE398D}" type="slidenum">
              <a:rPr lang="en-US" b="1" smtClean="0"/>
              <a:pPr/>
              <a:t>1</a:t>
            </a:fld>
            <a:endParaRPr lang="en-US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71550" y="4629153"/>
            <a:ext cx="7029450" cy="1257299"/>
          </a:xfrm>
          <a:prstGeom prst="rect">
            <a:avLst/>
          </a:prstGeom>
        </p:spPr>
        <p:txBody>
          <a:bodyPr vert="horz" lIns="0" rIns="13716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726064" y="6468354"/>
            <a:ext cx="1489478" cy="179784"/>
          </a:xfrm>
          <a:prstGeom prst="rect">
            <a:avLst/>
          </a:prstGeom>
        </p:spPr>
        <p:txBody>
          <a:bodyPr vert="horz" lIns="0" rIns="13716">
            <a:normAutofit fontScale="70000" lnSpcReduction="2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05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Version2.0</a:t>
            </a:r>
            <a:endParaRPr lang="en-US" altLang="zh-TW" sz="75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1399789"/>
            <a:ext cx="9144000" cy="1576736"/>
          </a:xfrm>
          <a:prstGeom prst="rect">
            <a:avLst/>
          </a:prstGeom>
          <a:ln>
            <a:noFill/>
          </a:ln>
        </p:spPr>
        <p:txBody>
          <a:bodyPr vert="horz" lIns="0" tIns="0" rIns="13716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000" dirty="0">
                <a:solidFill>
                  <a:schemeClr val="tx1"/>
                </a:solidFill>
                <a:latin typeface="+mj-ea"/>
              </a:rPr>
              <a:t>獨立版時間表編排工具</a:t>
            </a:r>
            <a:r>
              <a:rPr lang="en-US" sz="5000" dirty="0">
                <a:solidFill>
                  <a:schemeClr val="tx1"/>
                </a:solidFill>
              </a:rPr>
              <a:t>Standalone Timetabling Tool (STT)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245406" y="3736530"/>
            <a:ext cx="6450794" cy="1521270"/>
          </a:xfrm>
          <a:prstGeom prst="rect">
            <a:avLst/>
          </a:prstGeom>
        </p:spPr>
        <p:txBody>
          <a:bodyPr vert="horz" lIns="0" rIns="13716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簡介會</a:t>
            </a:r>
            <a:endParaRPr lang="en-US" altLang="zh-TW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endParaRPr lang="en-US" altLang="zh-TW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2024 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年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4 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月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11 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日 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52030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47750"/>
          </a:xfrm>
        </p:spPr>
        <p:txBody>
          <a:bodyPr>
            <a:normAutofit/>
          </a:bodyPr>
          <a:lstStyle/>
          <a:p>
            <a:r>
              <a:rPr lang="en-US" altLang="zh-HK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STT</a:t>
            </a:r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簡介</a:t>
            </a:r>
            <a:endParaRPr lang="en-US" alt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752600"/>
            <a:ext cx="3289697" cy="3291840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STT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支援更理想的時間表編製流程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GB" smtClean="0"/>
              <a:pPr/>
              <a:t>10</a:t>
            </a:fld>
            <a:endParaRPr lang="en-GB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5516165" y="1747837"/>
            <a:ext cx="3399235" cy="3481388"/>
            <a:chOff x="4368" y="748"/>
            <a:chExt cx="2855" cy="2924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4368" y="864"/>
              <a:ext cx="2855" cy="2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350">
                <a:latin typeface="+mj-ea"/>
                <a:ea typeface="+mj-ea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4659" y="1326"/>
              <a:ext cx="1116" cy="4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350">
                <a:latin typeface="+mj-ea"/>
                <a:ea typeface="+mj-ea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4659" y="1326"/>
              <a:ext cx="1116" cy="458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350">
                <a:latin typeface="+mj-ea"/>
                <a:ea typeface="+mj-ea"/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4826" y="1407"/>
              <a:ext cx="7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r>
                <a:rPr lang="zh-HK" altLang="zh-HK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數據收集</a:t>
              </a:r>
              <a:endParaRPr lang="zh-HK" altLang="zh-H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4659" y="2241"/>
              <a:ext cx="1116" cy="4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350">
                <a:latin typeface="+mj-ea"/>
                <a:ea typeface="+mj-ea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4659" y="2241"/>
              <a:ext cx="1116" cy="457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350">
                <a:latin typeface="+mj-ea"/>
                <a:ea typeface="+mj-ea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 flipH="1">
              <a:off x="4825" y="2364"/>
              <a:ext cx="88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r>
                <a:rPr lang="zh-HK" altLang="zh-HK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數據策劃</a:t>
              </a:r>
              <a:endParaRPr lang="zh-HK" altLang="zh-H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6096" y="3201"/>
              <a:ext cx="1115" cy="458"/>
            </a:xfrm>
            <a:prstGeom prst="rect">
              <a:avLst/>
            </a:prstGeom>
            <a:solidFill>
              <a:srgbClr val="868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350">
                <a:latin typeface="+mj-ea"/>
                <a:ea typeface="+mj-ea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6096" y="3201"/>
              <a:ext cx="1115" cy="458"/>
            </a:xfrm>
            <a:prstGeom prst="rect">
              <a:avLst/>
            </a:prstGeom>
            <a:noFill/>
            <a:ln w="3175" cap="rnd">
              <a:solidFill>
                <a:srgbClr val="868A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350">
                <a:latin typeface="+mj-ea"/>
                <a:ea typeface="+mj-ea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6054" y="3156"/>
              <a:ext cx="1115" cy="4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350">
                <a:latin typeface="+mj-ea"/>
                <a:ea typeface="+mj-ea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6054" y="3156"/>
              <a:ext cx="1115" cy="457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350">
                <a:latin typeface="+mj-ea"/>
                <a:ea typeface="+mj-ea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6266" y="3258"/>
              <a:ext cx="7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lvl="0"/>
              <a:r>
                <a:rPr lang="zh-HK" altLang="en-US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互動調校</a:t>
              </a:r>
              <a:endParaRPr lang="zh-HK" altLang="zh-H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4380" y="3156"/>
              <a:ext cx="1116" cy="4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350">
                <a:latin typeface="+mj-ea"/>
                <a:ea typeface="+mj-ea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4380" y="3156"/>
              <a:ext cx="1116" cy="457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350">
                <a:latin typeface="+mj-ea"/>
                <a:ea typeface="+mj-ea"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4447" y="3268"/>
              <a:ext cx="96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r>
                <a:rPr lang="zh-HK" altLang="zh-HK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時間表產生</a:t>
              </a:r>
              <a:endParaRPr lang="zh-HK" altLang="zh-H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5078" y="1784"/>
              <a:ext cx="279" cy="457"/>
            </a:xfrm>
            <a:custGeom>
              <a:avLst/>
              <a:gdLst>
                <a:gd name="T0" fmla="*/ 139 w 279"/>
                <a:gd name="T1" fmla="*/ 457 h 457"/>
                <a:gd name="T2" fmla="*/ 279 w 279"/>
                <a:gd name="T3" fmla="*/ 305 h 457"/>
                <a:gd name="T4" fmla="*/ 187 w 279"/>
                <a:gd name="T5" fmla="*/ 305 h 457"/>
                <a:gd name="T6" fmla="*/ 187 w 279"/>
                <a:gd name="T7" fmla="*/ 0 h 457"/>
                <a:gd name="T8" fmla="*/ 92 w 279"/>
                <a:gd name="T9" fmla="*/ 0 h 457"/>
                <a:gd name="T10" fmla="*/ 92 w 279"/>
                <a:gd name="T11" fmla="*/ 305 h 457"/>
                <a:gd name="T12" fmla="*/ 0 w 279"/>
                <a:gd name="T13" fmla="*/ 305 h 457"/>
                <a:gd name="T14" fmla="*/ 139 w 279"/>
                <a:gd name="T15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9" h="457">
                  <a:moveTo>
                    <a:pt x="139" y="457"/>
                  </a:moveTo>
                  <a:lnTo>
                    <a:pt x="279" y="305"/>
                  </a:lnTo>
                  <a:lnTo>
                    <a:pt x="187" y="305"/>
                  </a:lnTo>
                  <a:lnTo>
                    <a:pt x="187" y="0"/>
                  </a:lnTo>
                  <a:lnTo>
                    <a:pt x="92" y="0"/>
                  </a:lnTo>
                  <a:lnTo>
                    <a:pt x="92" y="305"/>
                  </a:lnTo>
                  <a:lnTo>
                    <a:pt x="0" y="305"/>
                  </a:lnTo>
                  <a:lnTo>
                    <a:pt x="139" y="4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350">
                <a:latin typeface="+mj-ea"/>
                <a:ea typeface="+mj-ea"/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5078" y="1784"/>
              <a:ext cx="279" cy="457"/>
            </a:xfrm>
            <a:custGeom>
              <a:avLst/>
              <a:gdLst>
                <a:gd name="T0" fmla="*/ 139 w 279"/>
                <a:gd name="T1" fmla="*/ 457 h 457"/>
                <a:gd name="T2" fmla="*/ 279 w 279"/>
                <a:gd name="T3" fmla="*/ 305 h 457"/>
                <a:gd name="T4" fmla="*/ 187 w 279"/>
                <a:gd name="T5" fmla="*/ 305 h 457"/>
                <a:gd name="T6" fmla="*/ 187 w 279"/>
                <a:gd name="T7" fmla="*/ 0 h 457"/>
                <a:gd name="T8" fmla="*/ 92 w 279"/>
                <a:gd name="T9" fmla="*/ 0 h 457"/>
                <a:gd name="T10" fmla="*/ 92 w 279"/>
                <a:gd name="T11" fmla="*/ 305 h 457"/>
                <a:gd name="T12" fmla="*/ 0 w 279"/>
                <a:gd name="T13" fmla="*/ 305 h 457"/>
                <a:gd name="T14" fmla="*/ 139 w 279"/>
                <a:gd name="T15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9" h="457">
                  <a:moveTo>
                    <a:pt x="139" y="457"/>
                  </a:moveTo>
                  <a:lnTo>
                    <a:pt x="279" y="305"/>
                  </a:lnTo>
                  <a:lnTo>
                    <a:pt x="187" y="305"/>
                  </a:lnTo>
                  <a:lnTo>
                    <a:pt x="187" y="0"/>
                  </a:lnTo>
                  <a:lnTo>
                    <a:pt x="92" y="0"/>
                  </a:lnTo>
                  <a:lnTo>
                    <a:pt x="92" y="305"/>
                  </a:lnTo>
                  <a:lnTo>
                    <a:pt x="0" y="305"/>
                  </a:lnTo>
                  <a:lnTo>
                    <a:pt x="139" y="457"/>
                  </a:lnTo>
                  <a:close/>
                </a:path>
              </a:pathLst>
            </a:custGeom>
            <a:noFill/>
            <a:ln w="3175" cap="rnd">
              <a:solidFill>
                <a:srgbClr val="676A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350">
                <a:latin typeface="+mj-ea"/>
                <a:ea typeface="+mj-ea"/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4931" y="748"/>
              <a:ext cx="575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r>
                <a:rPr lang="zh-HK" altLang="zh-HK" sz="3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STT</a:t>
              </a:r>
              <a:endParaRPr lang="zh-HK" altLang="zh-H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5496" y="3247"/>
              <a:ext cx="558" cy="274"/>
            </a:xfrm>
            <a:custGeom>
              <a:avLst/>
              <a:gdLst>
                <a:gd name="T0" fmla="*/ 0 w 558"/>
                <a:gd name="T1" fmla="*/ 137 h 274"/>
                <a:gd name="T2" fmla="*/ 125 w 558"/>
                <a:gd name="T3" fmla="*/ 0 h 274"/>
                <a:gd name="T4" fmla="*/ 125 w 558"/>
                <a:gd name="T5" fmla="*/ 91 h 274"/>
                <a:gd name="T6" fmla="*/ 432 w 558"/>
                <a:gd name="T7" fmla="*/ 91 h 274"/>
                <a:gd name="T8" fmla="*/ 432 w 558"/>
                <a:gd name="T9" fmla="*/ 0 h 274"/>
                <a:gd name="T10" fmla="*/ 558 w 558"/>
                <a:gd name="T11" fmla="*/ 137 h 274"/>
                <a:gd name="T12" fmla="*/ 432 w 558"/>
                <a:gd name="T13" fmla="*/ 274 h 274"/>
                <a:gd name="T14" fmla="*/ 432 w 558"/>
                <a:gd name="T15" fmla="*/ 184 h 274"/>
                <a:gd name="T16" fmla="*/ 125 w 558"/>
                <a:gd name="T17" fmla="*/ 184 h 274"/>
                <a:gd name="T18" fmla="*/ 125 w 558"/>
                <a:gd name="T19" fmla="*/ 274 h 274"/>
                <a:gd name="T20" fmla="*/ 0 w 558"/>
                <a:gd name="T21" fmla="*/ 137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8" h="274">
                  <a:moveTo>
                    <a:pt x="0" y="137"/>
                  </a:moveTo>
                  <a:lnTo>
                    <a:pt x="125" y="0"/>
                  </a:lnTo>
                  <a:lnTo>
                    <a:pt x="125" y="91"/>
                  </a:lnTo>
                  <a:lnTo>
                    <a:pt x="432" y="91"/>
                  </a:lnTo>
                  <a:lnTo>
                    <a:pt x="432" y="0"/>
                  </a:lnTo>
                  <a:lnTo>
                    <a:pt x="558" y="137"/>
                  </a:lnTo>
                  <a:lnTo>
                    <a:pt x="432" y="274"/>
                  </a:lnTo>
                  <a:lnTo>
                    <a:pt x="432" y="184"/>
                  </a:lnTo>
                  <a:lnTo>
                    <a:pt x="125" y="184"/>
                  </a:lnTo>
                  <a:lnTo>
                    <a:pt x="125" y="274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350">
                <a:latin typeface="+mj-ea"/>
                <a:ea typeface="+mj-ea"/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5496" y="3247"/>
              <a:ext cx="558" cy="274"/>
            </a:xfrm>
            <a:custGeom>
              <a:avLst/>
              <a:gdLst>
                <a:gd name="T0" fmla="*/ 0 w 558"/>
                <a:gd name="T1" fmla="*/ 137 h 274"/>
                <a:gd name="T2" fmla="*/ 125 w 558"/>
                <a:gd name="T3" fmla="*/ 0 h 274"/>
                <a:gd name="T4" fmla="*/ 125 w 558"/>
                <a:gd name="T5" fmla="*/ 91 h 274"/>
                <a:gd name="T6" fmla="*/ 432 w 558"/>
                <a:gd name="T7" fmla="*/ 91 h 274"/>
                <a:gd name="T8" fmla="*/ 432 w 558"/>
                <a:gd name="T9" fmla="*/ 0 h 274"/>
                <a:gd name="T10" fmla="*/ 558 w 558"/>
                <a:gd name="T11" fmla="*/ 137 h 274"/>
                <a:gd name="T12" fmla="*/ 432 w 558"/>
                <a:gd name="T13" fmla="*/ 274 h 274"/>
                <a:gd name="T14" fmla="*/ 432 w 558"/>
                <a:gd name="T15" fmla="*/ 184 h 274"/>
                <a:gd name="T16" fmla="*/ 125 w 558"/>
                <a:gd name="T17" fmla="*/ 184 h 274"/>
                <a:gd name="T18" fmla="*/ 125 w 558"/>
                <a:gd name="T19" fmla="*/ 274 h 274"/>
                <a:gd name="T20" fmla="*/ 0 w 558"/>
                <a:gd name="T21" fmla="*/ 137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8" h="274">
                  <a:moveTo>
                    <a:pt x="0" y="137"/>
                  </a:moveTo>
                  <a:lnTo>
                    <a:pt x="125" y="0"/>
                  </a:lnTo>
                  <a:lnTo>
                    <a:pt x="125" y="91"/>
                  </a:lnTo>
                  <a:lnTo>
                    <a:pt x="432" y="91"/>
                  </a:lnTo>
                  <a:lnTo>
                    <a:pt x="432" y="0"/>
                  </a:lnTo>
                  <a:lnTo>
                    <a:pt x="558" y="137"/>
                  </a:lnTo>
                  <a:lnTo>
                    <a:pt x="432" y="274"/>
                  </a:lnTo>
                  <a:lnTo>
                    <a:pt x="432" y="184"/>
                  </a:lnTo>
                  <a:lnTo>
                    <a:pt x="125" y="184"/>
                  </a:lnTo>
                  <a:lnTo>
                    <a:pt x="125" y="274"/>
                  </a:lnTo>
                  <a:lnTo>
                    <a:pt x="0" y="137"/>
                  </a:lnTo>
                  <a:close/>
                </a:path>
              </a:pathLst>
            </a:custGeom>
            <a:noFill/>
            <a:ln w="3175" cap="rnd">
              <a:solidFill>
                <a:srgbClr val="676A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350">
                <a:latin typeface="+mj-ea"/>
                <a:ea typeface="+mj-ea"/>
              </a:endParaRPr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5775" y="2442"/>
              <a:ext cx="837" cy="741"/>
            </a:xfrm>
            <a:custGeom>
              <a:avLst/>
              <a:gdLst>
                <a:gd name="T0" fmla="*/ 0 w 837"/>
                <a:gd name="T1" fmla="*/ 28 h 741"/>
                <a:gd name="T2" fmla="*/ 176 w 837"/>
                <a:gd name="T3" fmla="*/ 0 h 741"/>
                <a:gd name="T4" fmla="*/ 126 w 837"/>
                <a:gd name="T5" fmla="*/ 73 h 741"/>
                <a:gd name="T6" fmla="*/ 762 w 837"/>
                <a:gd name="T7" fmla="*/ 594 h 741"/>
                <a:gd name="T8" fmla="*/ 811 w 837"/>
                <a:gd name="T9" fmla="*/ 522 h 741"/>
                <a:gd name="T10" fmla="*/ 837 w 837"/>
                <a:gd name="T11" fmla="*/ 714 h 741"/>
                <a:gd name="T12" fmla="*/ 661 w 837"/>
                <a:gd name="T13" fmla="*/ 741 h 741"/>
                <a:gd name="T14" fmla="*/ 711 w 837"/>
                <a:gd name="T15" fmla="*/ 669 h 741"/>
                <a:gd name="T16" fmla="*/ 75 w 837"/>
                <a:gd name="T17" fmla="*/ 147 h 741"/>
                <a:gd name="T18" fmla="*/ 25 w 837"/>
                <a:gd name="T19" fmla="*/ 220 h 741"/>
                <a:gd name="T20" fmla="*/ 0 w 837"/>
                <a:gd name="T21" fmla="*/ 28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7" h="741">
                  <a:moveTo>
                    <a:pt x="0" y="28"/>
                  </a:moveTo>
                  <a:lnTo>
                    <a:pt x="176" y="0"/>
                  </a:lnTo>
                  <a:lnTo>
                    <a:pt x="126" y="73"/>
                  </a:lnTo>
                  <a:lnTo>
                    <a:pt x="762" y="594"/>
                  </a:lnTo>
                  <a:lnTo>
                    <a:pt x="811" y="522"/>
                  </a:lnTo>
                  <a:lnTo>
                    <a:pt x="837" y="714"/>
                  </a:lnTo>
                  <a:lnTo>
                    <a:pt x="661" y="741"/>
                  </a:lnTo>
                  <a:lnTo>
                    <a:pt x="711" y="669"/>
                  </a:lnTo>
                  <a:lnTo>
                    <a:pt x="75" y="147"/>
                  </a:lnTo>
                  <a:lnTo>
                    <a:pt x="25" y="22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350">
                <a:latin typeface="+mj-ea"/>
                <a:ea typeface="+mj-ea"/>
              </a:endParaRPr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5775" y="2442"/>
              <a:ext cx="837" cy="741"/>
            </a:xfrm>
            <a:custGeom>
              <a:avLst/>
              <a:gdLst>
                <a:gd name="T0" fmla="*/ 0 w 837"/>
                <a:gd name="T1" fmla="*/ 28 h 741"/>
                <a:gd name="T2" fmla="*/ 176 w 837"/>
                <a:gd name="T3" fmla="*/ 0 h 741"/>
                <a:gd name="T4" fmla="*/ 126 w 837"/>
                <a:gd name="T5" fmla="*/ 73 h 741"/>
                <a:gd name="T6" fmla="*/ 762 w 837"/>
                <a:gd name="T7" fmla="*/ 594 h 741"/>
                <a:gd name="T8" fmla="*/ 811 w 837"/>
                <a:gd name="T9" fmla="*/ 522 h 741"/>
                <a:gd name="T10" fmla="*/ 837 w 837"/>
                <a:gd name="T11" fmla="*/ 714 h 741"/>
                <a:gd name="T12" fmla="*/ 661 w 837"/>
                <a:gd name="T13" fmla="*/ 741 h 741"/>
                <a:gd name="T14" fmla="*/ 711 w 837"/>
                <a:gd name="T15" fmla="*/ 669 h 741"/>
                <a:gd name="T16" fmla="*/ 75 w 837"/>
                <a:gd name="T17" fmla="*/ 147 h 741"/>
                <a:gd name="T18" fmla="*/ 25 w 837"/>
                <a:gd name="T19" fmla="*/ 220 h 741"/>
                <a:gd name="T20" fmla="*/ 0 w 837"/>
                <a:gd name="T21" fmla="*/ 28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7" h="741">
                  <a:moveTo>
                    <a:pt x="0" y="28"/>
                  </a:moveTo>
                  <a:lnTo>
                    <a:pt x="176" y="0"/>
                  </a:lnTo>
                  <a:lnTo>
                    <a:pt x="126" y="73"/>
                  </a:lnTo>
                  <a:lnTo>
                    <a:pt x="762" y="594"/>
                  </a:lnTo>
                  <a:lnTo>
                    <a:pt x="811" y="522"/>
                  </a:lnTo>
                  <a:lnTo>
                    <a:pt x="837" y="714"/>
                  </a:lnTo>
                  <a:lnTo>
                    <a:pt x="661" y="741"/>
                  </a:lnTo>
                  <a:lnTo>
                    <a:pt x="711" y="669"/>
                  </a:lnTo>
                  <a:lnTo>
                    <a:pt x="75" y="147"/>
                  </a:lnTo>
                  <a:lnTo>
                    <a:pt x="25" y="220"/>
                  </a:lnTo>
                  <a:lnTo>
                    <a:pt x="0" y="28"/>
                  </a:lnTo>
                  <a:close/>
                </a:path>
              </a:pathLst>
            </a:custGeom>
            <a:noFill/>
            <a:ln w="3175" cap="rnd">
              <a:solidFill>
                <a:srgbClr val="676A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350">
                <a:latin typeface="+mj-ea"/>
                <a:ea typeface="+mj-ea"/>
              </a:endParaRPr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4903" y="2698"/>
              <a:ext cx="349" cy="458"/>
            </a:xfrm>
            <a:custGeom>
              <a:avLst/>
              <a:gdLst>
                <a:gd name="T0" fmla="*/ 314 w 349"/>
                <a:gd name="T1" fmla="*/ 0 h 458"/>
                <a:gd name="T2" fmla="*/ 349 w 349"/>
                <a:gd name="T3" fmla="*/ 191 h 458"/>
                <a:gd name="T4" fmla="*/ 280 w 349"/>
                <a:gd name="T5" fmla="*/ 140 h 458"/>
                <a:gd name="T6" fmla="*/ 140 w 349"/>
                <a:gd name="T7" fmla="*/ 369 h 458"/>
                <a:gd name="T8" fmla="*/ 209 w 349"/>
                <a:gd name="T9" fmla="*/ 420 h 458"/>
                <a:gd name="T10" fmla="*/ 35 w 349"/>
                <a:gd name="T11" fmla="*/ 458 h 458"/>
                <a:gd name="T12" fmla="*/ 0 w 349"/>
                <a:gd name="T13" fmla="*/ 267 h 458"/>
                <a:gd name="T14" fmla="*/ 69 w 349"/>
                <a:gd name="T15" fmla="*/ 318 h 458"/>
                <a:gd name="T16" fmla="*/ 209 w 349"/>
                <a:gd name="T17" fmla="*/ 89 h 458"/>
                <a:gd name="T18" fmla="*/ 140 w 349"/>
                <a:gd name="T19" fmla="*/ 38 h 458"/>
                <a:gd name="T20" fmla="*/ 314 w 349"/>
                <a:gd name="T21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9" h="458">
                  <a:moveTo>
                    <a:pt x="314" y="0"/>
                  </a:moveTo>
                  <a:lnTo>
                    <a:pt x="349" y="191"/>
                  </a:lnTo>
                  <a:lnTo>
                    <a:pt x="280" y="140"/>
                  </a:lnTo>
                  <a:lnTo>
                    <a:pt x="140" y="369"/>
                  </a:lnTo>
                  <a:lnTo>
                    <a:pt x="209" y="420"/>
                  </a:lnTo>
                  <a:lnTo>
                    <a:pt x="35" y="458"/>
                  </a:lnTo>
                  <a:lnTo>
                    <a:pt x="0" y="267"/>
                  </a:lnTo>
                  <a:lnTo>
                    <a:pt x="69" y="318"/>
                  </a:lnTo>
                  <a:lnTo>
                    <a:pt x="209" y="89"/>
                  </a:lnTo>
                  <a:lnTo>
                    <a:pt x="140" y="38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350">
                <a:latin typeface="+mj-ea"/>
                <a:ea typeface="+mj-ea"/>
              </a:endParaRPr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4903" y="2698"/>
              <a:ext cx="349" cy="458"/>
            </a:xfrm>
            <a:custGeom>
              <a:avLst/>
              <a:gdLst>
                <a:gd name="T0" fmla="*/ 314 w 349"/>
                <a:gd name="T1" fmla="*/ 0 h 458"/>
                <a:gd name="T2" fmla="*/ 349 w 349"/>
                <a:gd name="T3" fmla="*/ 191 h 458"/>
                <a:gd name="T4" fmla="*/ 280 w 349"/>
                <a:gd name="T5" fmla="*/ 140 h 458"/>
                <a:gd name="T6" fmla="*/ 140 w 349"/>
                <a:gd name="T7" fmla="*/ 369 h 458"/>
                <a:gd name="T8" fmla="*/ 209 w 349"/>
                <a:gd name="T9" fmla="*/ 420 h 458"/>
                <a:gd name="T10" fmla="*/ 35 w 349"/>
                <a:gd name="T11" fmla="*/ 458 h 458"/>
                <a:gd name="T12" fmla="*/ 0 w 349"/>
                <a:gd name="T13" fmla="*/ 267 h 458"/>
                <a:gd name="T14" fmla="*/ 69 w 349"/>
                <a:gd name="T15" fmla="*/ 318 h 458"/>
                <a:gd name="T16" fmla="*/ 209 w 349"/>
                <a:gd name="T17" fmla="*/ 89 h 458"/>
                <a:gd name="T18" fmla="*/ 140 w 349"/>
                <a:gd name="T19" fmla="*/ 38 h 458"/>
                <a:gd name="T20" fmla="*/ 314 w 349"/>
                <a:gd name="T21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9" h="458">
                  <a:moveTo>
                    <a:pt x="314" y="0"/>
                  </a:moveTo>
                  <a:lnTo>
                    <a:pt x="349" y="191"/>
                  </a:lnTo>
                  <a:lnTo>
                    <a:pt x="280" y="140"/>
                  </a:lnTo>
                  <a:lnTo>
                    <a:pt x="140" y="369"/>
                  </a:lnTo>
                  <a:lnTo>
                    <a:pt x="209" y="420"/>
                  </a:lnTo>
                  <a:lnTo>
                    <a:pt x="35" y="458"/>
                  </a:lnTo>
                  <a:lnTo>
                    <a:pt x="0" y="267"/>
                  </a:lnTo>
                  <a:lnTo>
                    <a:pt x="69" y="318"/>
                  </a:lnTo>
                  <a:lnTo>
                    <a:pt x="209" y="89"/>
                  </a:lnTo>
                  <a:lnTo>
                    <a:pt x="140" y="38"/>
                  </a:lnTo>
                  <a:lnTo>
                    <a:pt x="314" y="0"/>
                  </a:lnTo>
                  <a:close/>
                </a:path>
              </a:pathLst>
            </a:custGeom>
            <a:noFill/>
            <a:ln w="3175" cap="rnd">
              <a:solidFill>
                <a:srgbClr val="676A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350">
                <a:latin typeface="+mj-ea"/>
                <a:ea typeface="+mj-ea"/>
              </a:endParaRPr>
            </a:p>
          </p:txBody>
        </p:sp>
      </p:grpSp>
      <p:grpSp>
        <p:nvGrpSpPr>
          <p:cNvPr id="32" name="Group 30"/>
          <p:cNvGrpSpPr>
            <a:grpSpLocks noChangeAspect="1"/>
          </p:cNvGrpSpPr>
          <p:nvPr/>
        </p:nvGrpSpPr>
        <p:grpSpPr bwMode="auto">
          <a:xfrm>
            <a:off x="3598069" y="1377556"/>
            <a:ext cx="1583531" cy="4256485"/>
            <a:chOff x="2702" y="437"/>
            <a:chExt cx="1330" cy="3575"/>
          </a:xfrm>
        </p:grpSpPr>
        <p:sp>
          <p:nvSpPr>
            <p:cNvPr id="33" name="AutoShape 29"/>
            <p:cNvSpPr>
              <a:spLocks noChangeAspect="1" noChangeArrowheads="1" noTextEdit="1"/>
            </p:cNvSpPr>
            <p:nvPr/>
          </p:nvSpPr>
          <p:spPr bwMode="auto">
            <a:xfrm>
              <a:off x="2702" y="480"/>
              <a:ext cx="1330" cy="3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350">
                <a:latin typeface="+mj-ea"/>
                <a:ea typeface="+mj-ea"/>
              </a:endParaRPr>
            </a:p>
          </p:txBody>
        </p:sp>
        <p:sp>
          <p:nvSpPr>
            <p:cNvPr id="34" name="Rectangle 31"/>
            <p:cNvSpPr>
              <a:spLocks noChangeArrowheads="1"/>
            </p:cNvSpPr>
            <p:nvPr/>
          </p:nvSpPr>
          <p:spPr bwMode="auto">
            <a:xfrm>
              <a:off x="2716" y="919"/>
              <a:ext cx="1255" cy="4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350">
                <a:latin typeface="+mj-ea"/>
                <a:ea typeface="+mj-ea"/>
              </a:endParaRPr>
            </a:p>
          </p:txBody>
        </p:sp>
        <p:sp>
          <p:nvSpPr>
            <p:cNvPr id="35" name="Rectangle 32"/>
            <p:cNvSpPr>
              <a:spLocks noChangeArrowheads="1"/>
            </p:cNvSpPr>
            <p:nvPr/>
          </p:nvSpPr>
          <p:spPr bwMode="auto">
            <a:xfrm>
              <a:off x="2716" y="919"/>
              <a:ext cx="1255" cy="434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350">
                <a:latin typeface="+mj-ea"/>
                <a:ea typeface="+mj-ea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2956" y="1019"/>
              <a:ext cx="7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r>
                <a:rPr lang="zh-HK" altLang="zh-HK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數據收集</a:t>
              </a:r>
              <a:endParaRPr lang="zh-HK" altLang="zh-H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2716" y="1786"/>
              <a:ext cx="1255" cy="4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350">
                <a:latin typeface="+mj-ea"/>
                <a:ea typeface="+mj-ea"/>
              </a:endParaRP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2716" y="1786"/>
              <a:ext cx="1255" cy="434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350">
                <a:latin typeface="+mj-ea"/>
                <a:ea typeface="+mj-ea"/>
              </a:endParaRPr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2949" y="1886"/>
              <a:ext cx="7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r>
                <a:rPr lang="zh-HK" altLang="zh-HK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數據策劃</a:t>
              </a:r>
              <a:endParaRPr lang="zh-HK" altLang="zh-H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40" name="Rectangle 37"/>
            <p:cNvSpPr>
              <a:spLocks noChangeArrowheads="1"/>
            </p:cNvSpPr>
            <p:nvPr/>
          </p:nvSpPr>
          <p:spPr bwMode="auto">
            <a:xfrm>
              <a:off x="2763" y="3565"/>
              <a:ext cx="1256" cy="435"/>
            </a:xfrm>
            <a:prstGeom prst="rect">
              <a:avLst/>
            </a:prstGeom>
            <a:solidFill>
              <a:srgbClr val="868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350">
                <a:latin typeface="+mj-ea"/>
                <a:ea typeface="+mj-ea"/>
              </a:endParaRPr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2763" y="3565"/>
              <a:ext cx="1256" cy="435"/>
            </a:xfrm>
            <a:prstGeom prst="rect">
              <a:avLst/>
            </a:prstGeom>
            <a:noFill/>
            <a:ln w="4763" cap="rnd">
              <a:solidFill>
                <a:srgbClr val="868A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350">
                <a:latin typeface="+mj-ea"/>
                <a:ea typeface="+mj-ea"/>
              </a:endParaRPr>
            </a:p>
          </p:txBody>
        </p:sp>
        <p:sp>
          <p:nvSpPr>
            <p:cNvPr id="42" name="Rectangle 39"/>
            <p:cNvSpPr>
              <a:spLocks noChangeArrowheads="1"/>
            </p:cNvSpPr>
            <p:nvPr/>
          </p:nvSpPr>
          <p:spPr bwMode="auto">
            <a:xfrm>
              <a:off x="2716" y="3522"/>
              <a:ext cx="1255" cy="43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350">
                <a:latin typeface="+mj-ea"/>
                <a:ea typeface="+mj-ea"/>
              </a:endParaRPr>
            </a:p>
          </p:txBody>
        </p:sp>
        <p:sp>
          <p:nvSpPr>
            <p:cNvPr id="43" name="Rectangle 40"/>
            <p:cNvSpPr>
              <a:spLocks noChangeArrowheads="1"/>
            </p:cNvSpPr>
            <p:nvPr/>
          </p:nvSpPr>
          <p:spPr bwMode="auto">
            <a:xfrm>
              <a:off x="2716" y="3522"/>
              <a:ext cx="1255" cy="434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350">
                <a:latin typeface="+mj-ea"/>
                <a:ea typeface="+mj-ea"/>
              </a:endParaRPr>
            </a:p>
          </p:txBody>
        </p:sp>
        <p:sp>
          <p:nvSpPr>
            <p:cNvPr id="44" name="Rectangle 41"/>
            <p:cNvSpPr>
              <a:spLocks noChangeArrowheads="1"/>
            </p:cNvSpPr>
            <p:nvPr/>
          </p:nvSpPr>
          <p:spPr bwMode="auto">
            <a:xfrm>
              <a:off x="2978" y="3613"/>
              <a:ext cx="7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lvl="0"/>
              <a:r>
                <a:rPr lang="zh-HK" altLang="en-US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互動調校</a:t>
              </a:r>
              <a:endParaRPr lang="zh-HK" altLang="zh-H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45" name="Rectangle 42"/>
            <p:cNvSpPr>
              <a:spLocks noChangeArrowheads="1"/>
            </p:cNvSpPr>
            <p:nvPr/>
          </p:nvSpPr>
          <p:spPr bwMode="auto">
            <a:xfrm>
              <a:off x="2716" y="2655"/>
              <a:ext cx="1255" cy="4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350">
                <a:latin typeface="+mj-ea"/>
                <a:ea typeface="+mj-ea"/>
              </a:endParaRPr>
            </a:p>
          </p:txBody>
        </p:sp>
        <p:sp>
          <p:nvSpPr>
            <p:cNvPr id="46" name="Rectangle 43"/>
            <p:cNvSpPr>
              <a:spLocks noChangeArrowheads="1"/>
            </p:cNvSpPr>
            <p:nvPr/>
          </p:nvSpPr>
          <p:spPr bwMode="auto">
            <a:xfrm>
              <a:off x="2716" y="2655"/>
              <a:ext cx="1255" cy="434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350">
                <a:latin typeface="+mj-ea"/>
                <a:ea typeface="+mj-ea"/>
              </a:endParaRPr>
            </a:p>
          </p:txBody>
        </p:sp>
        <p:sp>
          <p:nvSpPr>
            <p:cNvPr id="47" name="Rectangle 44"/>
            <p:cNvSpPr>
              <a:spLocks noChangeArrowheads="1"/>
            </p:cNvSpPr>
            <p:nvPr/>
          </p:nvSpPr>
          <p:spPr bwMode="auto">
            <a:xfrm>
              <a:off x="2859" y="2755"/>
              <a:ext cx="96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r>
                <a:rPr lang="zh-HK" altLang="zh-HK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時間表產生</a:t>
              </a:r>
              <a:endParaRPr lang="zh-HK" altLang="zh-H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3187" y="1353"/>
              <a:ext cx="314" cy="433"/>
            </a:xfrm>
            <a:custGeom>
              <a:avLst/>
              <a:gdLst>
                <a:gd name="T0" fmla="*/ 156 w 314"/>
                <a:gd name="T1" fmla="*/ 433 h 433"/>
                <a:gd name="T2" fmla="*/ 314 w 314"/>
                <a:gd name="T3" fmla="*/ 289 h 433"/>
                <a:gd name="T4" fmla="*/ 210 w 314"/>
                <a:gd name="T5" fmla="*/ 289 h 433"/>
                <a:gd name="T6" fmla="*/ 210 w 314"/>
                <a:gd name="T7" fmla="*/ 0 h 433"/>
                <a:gd name="T8" fmla="*/ 104 w 314"/>
                <a:gd name="T9" fmla="*/ 0 h 433"/>
                <a:gd name="T10" fmla="*/ 104 w 314"/>
                <a:gd name="T11" fmla="*/ 289 h 433"/>
                <a:gd name="T12" fmla="*/ 0 w 314"/>
                <a:gd name="T13" fmla="*/ 289 h 433"/>
                <a:gd name="T14" fmla="*/ 156 w 314"/>
                <a:gd name="T15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4" h="433">
                  <a:moveTo>
                    <a:pt x="156" y="433"/>
                  </a:moveTo>
                  <a:lnTo>
                    <a:pt x="314" y="289"/>
                  </a:lnTo>
                  <a:lnTo>
                    <a:pt x="210" y="289"/>
                  </a:lnTo>
                  <a:lnTo>
                    <a:pt x="210" y="0"/>
                  </a:lnTo>
                  <a:lnTo>
                    <a:pt x="104" y="0"/>
                  </a:lnTo>
                  <a:lnTo>
                    <a:pt x="104" y="289"/>
                  </a:lnTo>
                  <a:lnTo>
                    <a:pt x="0" y="289"/>
                  </a:lnTo>
                  <a:lnTo>
                    <a:pt x="156" y="4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350">
                <a:latin typeface="+mj-ea"/>
                <a:ea typeface="+mj-ea"/>
              </a:endParaRPr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3187" y="1353"/>
              <a:ext cx="314" cy="433"/>
            </a:xfrm>
            <a:custGeom>
              <a:avLst/>
              <a:gdLst>
                <a:gd name="T0" fmla="*/ 156 w 314"/>
                <a:gd name="T1" fmla="*/ 433 h 433"/>
                <a:gd name="T2" fmla="*/ 314 w 314"/>
                <a:gd name="T3" fmla="*/ 289 h 433"/>
                <a:gd name="T4" fmla="*/ 210 w 314"/>
                <a:gd name="T5" fmla="*/ 289 h 433"/>
                <a:gd name="T6" fmla="*/ 210 w 314"/>
                <a:gd name="T7" fmla="*/ 0 h 433"/>
                <a:gd name="T8" fmla="*/ 104 w 314"/>
                <a:gd name="T9" fmla="*/ 0 h 433"/>
                <a:gd name="T10" fmla="*/ 104 w 314"/>
                <a:gd name="T11" fmla="*/ 289 h 433"/>
                <a:gd name="T12" fmla="*/ 0 w 314"/>
                <a:gd name="T13" fmla="*/ 289 h 433"/>
                <a:gd name="T14" fmla="*/ 156 w 314"/>
                <a:gd name="T15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4" h="433">
                  <a:moveTo>
                    <a:pt x="156" y="433"/>
                  </a:moveTo>
                  <a:lnTo>
                    <a:pt x="314" y="289"/>
                  </a:lnTo>
                  <a:lnTo>
                    <a:pt x="210" y="289"/>
                  </a:lnTo>
                  <a:lnTo>
                    <a:pt x="210" y="0"/>
                  </a:lnTo>
                  <a:lnTo>
                    <a:pt x="104" y="0"/>
                  </a:lnTo>
                  <a:lnTo>
                    <a:pt x="104" y="289"/>
                  </a:lnTo>
                  <a:lnTo>
                    <a:pt x="0" y="289"/>
                  </a:lnTo>
                  <a:lnTo>
                    <a:pt x="156" y="433"/>
                  </a:lnTo>
                  <a:close/>
                </a:path>
              </a:pathLst>
            </a:custGeom>
            <a:noFill/>
            <a:ln w="4763" cap="rnd">
              <a:solidFill>
                <a:srgbClr val="676A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350">
                <a:latin typeface="+mj-ea"/>
                <a:ea typeface="+mj-ea"/>
              </a:endParaRPr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3187" y="2220"/>
              <a:ext cx="314" cy="435"/>
            </a:xfrm>
            <a:custGeom>
              <a:avLst/>
              <a:gdLst>
                <a:gd name="T0" fmla="*/ 156 w 314"/>
                <a:gd name="T1" fmla="*/ 435 h 435"/>
                <a:gd name="T2" fmla="*/ 314 w 314"/>
                <a:gd name="T3" fmla="*/ 290 h 435"/>
                <a:gd name="T4" fmla="*/ 210 w 314"/>
                <a:gd name="T5" fmla="*/ 290 h 435"/>
                <a:gd name="T6" fmla="*/ 210 w 314"/>
                <a:gd name="T7" fmla="*/ 0 h 435"/>
                <a:gd name="T8" fmla="*/ 104 w 314"/>
                <a:gd name="T9" fmla="*/ 0 h 435"/>
                <a:gd name="T10" fmla="*/ 104 w 314"/>
                <a:gd name="T11" fmla="*/ 290 h 435"/>
                <a:gd name="T12" fmla="*/ 0 w 314"/>
                <a:gd name="T13" fmla="*/ 290 h 435"/>
                <a:gd name="T14" fmla="*/ 156 w 314"/>
                <a:gd name="T15" fmla="*/ 435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4" h="435">
                  <a:moveTo>
                    <a:pt x="156" y="435"/>
                  </a:moveTo>
                  <a:lnTo>
                    <a:pt x="314" y="290"/>
                  </a:lnTo>
                  <a:lnTo>
                    <a:pt x="210" y="290"/>
                  </a:lnTo>
                  <a:lnTo>
                    <a:pt x="210" y="0"/>
                  </a:lnTo>
                  <a:lnTo>
                    <a:pt x="104" y="0"/>
                  </a:lnTo>
                  <a:lnTo>
                    <a:pt x="104" y="290"/>
                  </a:lnTo>
                  <a:lnTo>
                    <a:pt x="0" y="290"/>
                  </a:lnTo>
                  <a:lnTo>
                    <a:pt x="156" y="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350">
                <a:latin typeface="+mj-ea"/>
                <a:ea typeface="+mj-ea"/>
              </a:endParaRPr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3187" y="2220"/>
              <a:ext cx="314" cy="435"/>
            </a:xfrm>
            <a:custGeom>
              <a:avLst/>
              <a:gdLst>
                <a:gd name="T0" fmla="*/ 156 w 314"/>
                <a:gd name="T1" fmla="*/ 435 h 435"/>
                <a:gd name="T2" fmla="*/ 314 w 314"/>
                <a:gd name="T3" fmla="*/ 290 h 435"/>
                <a:gd name="T4" fmla="*/ 210 w 314"/>
                <a:gd name="T5" fmla="*/ 290 h 435"/>
                <a:gd name="T6" fmla="*/ 210 w 314"/>
                <a:gd name="T7" fmla="*/ 0 h 435"/>
                <a:gd name="T8" fmla="*/ 104 w 314"/>
                <a:gd name="T9" fmla="*/ 0 h 435"/>
                <a:gd name="T10" fmla="*/ 104 w 314"/>
                <a:gd name="T11" fmla="*/ 290 h 435"/>
                <a:gd name="T12" fmla="*/ 0 w 314"/>
                <a:gd name="T13" fmla="*/ 290 h 435"/>
                <a:gd name="T14" fmla="*/ 156 w 314"/>
                <a:gd name="T15" fmla="*/ 435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4" h="435">
                  <a:moveTo>
                    <a:pt x="156" y="435"/>
                  </a:moveTo>
                  <a:lnTo>
                    <a:pt x="314" y="290"/>
                  </a:lnTo>
                  <a:lnTo>
                    <a:pt x="210" y="290"/>
                  </a:lnTo>
                  <a:lnTo>
                    <a:pt x="210" y="0"/>
                  </a:lnTo>
                  <a:lnTo>
                    <a:pt x="104" y="0"/>
                  </a:lnTo>
                  <a:lnTo>
                    <a:pt x="104" y="290"/>
                  </a:lnTo>
                  <a:lnTo>
                    <a:pt x="0" y="290"/>
                  </a:lnTo>
                  <a:lnTo>
                    <a:pt x="156" y="435"/>
                  </a:lnTo>
                  <a:close/>
                </a:path>
              </a:pathLst>
            </a:custGeom>
            <a:noFill/>
            <a:ln w="4763" cap="rnd">
              <a:solidFill>
                <a:srgbClr val="676A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350">
                <a:latin typeface="+mj-ea"/>
                <a:ea typeface="+mj-ea"/>
              </a:endParaRPr>
            </a:p>
          </p:txBody>
        </p:sp>
        <p:sp>
          <p:nvSpPr>
            <p:cNvPr id="52" name="Rectangle 49"/>
            <p:cNvSpPr>
              <a:spLocks noChangeArrowheads="1"/>
            </p:cNvSpPr>
            <p:nvPr/>
          </p:nvSpPr>
          <p:spPr bwMode="auto">
            <a:xfrm>
              <a:off x="3095" y="437"/>
              <a:ext cx="55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r>
                <a:rPr lang="zh-HK" altLang="zh-HK" sz="3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TTL</a:t>
              </a:r>
              <a:endParaRPr lang="zh-HK" altLang="zh-H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3202" y="3089"/>
              <a:ext cx="283" cy="433"/>
            </a:xfrm>
            <a:custGeom>
              <a:avLst/>
              <a:gdLst>
                <a:gd name="T0" fmla="*/ 141 w 283"/>
                <a:gd name="T1" fmla="*/ 0 h 433"/>
                <a:gd name="T2" fmla="*/ 283 w 283"/>
                <a:gd name="T3" fmla="*/ 130 h 433"/>
                <a:gd name="T4" fmla="*/ 190 w 283"/>
                <a:gd name="T5" fmla="*/ 130 h 433"/>
                <a:gd name="T6" fmla="*/ 190 w 283"/>
                <a:gd name="T7" fmla="*/ 303 h 433"/>
                <a:gd name="T8" fmla="*/ 283 w 283"/>
                <a:gd name="T9" fmla="*/ 303 h 433"/>
                <a:gd name="T10" fmla="*/ 141 w 283"/>
                <a:gd name="T11" fmla="*/ 433 h 433"/>
                <a:gd name="T12" fmla="*/ 0 w 283"/>
                <a:gd name="T13" fmla="*/ 303 h 433"/>
                <a:gd name="T14" fmla="*/ 94 w 283"/>
                <a:gd name="T15" fmla="*/ 303 h 433"/>
                <a:gd name="T16" fmla="*/ 94 w 283"/>
                <a:gd name="T17" fmla="*/ 130 h 433"/>
                <a:gd name="T18" fmla="*/ 0 w 283"/>
                <a:gd name="T19" fmla="*/ 130 h 433"/>
                <a:gd name="T20" fmla="*/ 141 w 283"/>
                <a:gd name="T21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433">
                  <a:moveTo>
                    <a:pt x="141" y="0"/>
                  </a:moveTo>
                  <a:lnTo>
                    <a:pt x="283" y="130"/>
                  </a:lnTo>
                  <a:lnTo>
                    <a:pt x="190" y="130"/>
                  </a:lnTo>
                  <a:lnTo>
                    <a:pt x="190" y="303"/>
                  </a:lnTo>
                  <a:lnTo>
                    <a:pt x="283" y="303"/>
                  </a:lnTo>
                  <a:lnTo>
                    <a:pt x="141" y="433"/>
                  </a:lnTo>
                  <a:lnTo>
                    <a:pt x="0" y="303"/>
                  </a:lnTo>
                  <a:lnTo>
                    <a:pt x="94" y="303"/>
                  </a:lnTo>
                  <a:lnTo>
                    <a:pt x="94" y="130"/>
                  </a:lnTo>
                  <a:lnTo>
                    <a:pt x="0" y="13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350">
                <a:latin typeface="+mj-ea"/>
                <a:ea typeface="+mj-ea"/>
              </a:endParaRPr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3202" y="3089"/>
              <a:ext cx="283" cy="433"/>
            </a:xfrm>
            <a:custGeom>
              <a:avLst/>
              <a:gdLst>
                <a:gd name="T0" fmla="*/ 141 w 283"/>
                <a:gd name="T1" fmla="*/ 0 h 433"/>
                <a:gd name="T2" fmla="*/ 283 w 283"/>
                <a:gd name="T3" fmla="*/ 130 h 433"/>
                <a:gd name="T4" fmla="*/ 190 w 283"/>
                <a:gd name="T5" fmla="*/ 130 h 433"/>
                <a:gd name="T6" fmla="*/ 190 w 283"/>
                <a:gd name="T7" fmla="*/ 303 h 433"/>
                <a:gd name="T8" fmla="*/ 283 w 283"/>
                <a:gd name="T9" fmla="*/ 303 h 433"/>
                <a:gd name="T10" fmla="*/ 141 w 283"/>
                <a:gd name="T11" fmla="*/ 433 h 433"/>
                <a:gd name="T12" fmla="*/ 0 w 283"/>
                <a:gd name="T13" fmla="*/ 303 h 433"/>
                <a:gd name="T14" fmla="*/ 94 w 283"/>
                <a:gd name="T15" fmla="*/ 303 h 433"/>
                <a:gd name="T16" fmla="*/ 94 w 283"/>
                <a:gd name="T17" fmla="*/ 130 h 433"/>
                <a:gd name="T18" fmla="*/ 0 w 283"/>
                <a:gd name="T19" fmla="*/ 130 h 433"/>
                <a:gd name="T20" fmla="*/ 141 w 283"/>
                <a:gd name="T21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433">
                  <a:moveTo>
                    <a:pt x="141" y="0"/>
                  </a:moveTo>
                  <a:lnTo>
                    <a:pt x="283" y="130"/>
                  </a:lnTo>
                  <a:lnTo>
                    <a:pt x="190" y="130"/>
                  </a:lnTo>
                  <a:lnTo>
                    <a:pt x="190" y="303"/>
                  </a:lnTo>
                  <a:lnTo>
                    <a:pt x="283" y="303"/>
                  </a:lnTo>
                  <a:lnTo>
                    <a:pt x="141" y="433"/>
                  </a:lnTo>
                  <a:lnTo>
                    <a:pt x="0" y="303"/>
                  </a:lnTo>
                  <a:lnTo>
                    <a:pt x="94" y="303"/>
                  </a:lnTo>
                  <a:lnTo>
                    <a:pt x="94" y="130"/>
                  </a:lnTo>
                  <a:lnTo>
                    <a:pt x="0" y="130"/>
                  </a:lnTo>
                  <a:lnTo>
                    <a:pt x="141" y="0"/>
                  </a:lnTo>
                  <a:close/>
                </a:path>
              </a:pathLst>
            </a:custGeom>
            <a:noFill/>
            <a:ln w="4763" cap="rnd">
              <a:solidFill>
                <a:srgbClr val="676A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350"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500" y="1771650"/>
            <a:ext cx="7772400" cy="980694"/>
          </a:xfrm>
        </p:spPr>
        <p:txBody>
          <a:bodyPr/>
          <a:lstStyle/>
          <a:p>
            <a:pPr marL="941762" indent="-941762" algn="ctr"/>
            <a:r>
              <a:rPr lang="en-US" altLang="zh-TW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STT </a:t>
            </a:r>
            <a:r>
              <a:rPr lang="zh-TW" alt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功能及特點</a:t>
            </a:r>
            <a:endParaRPr lang="en-US" alt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72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2455760" y="2667000"/>
            <a:ext cx="2789214" cy="2438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1. 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從 </a:t>
            </a:r>
            <a:r>
              <a:rPr lang="en-US" altLang="zh-TW" sz="4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WebSAMS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TSI 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匯入</a:t>
            </a:r>
            <a:endParaRPr lang="en-US" sz="4500" dirty="0">
              <a:latin typeface="+mj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6" name="Content Placeholder 2"/>
          <p:cNvSpPr>
            <a:spLocks noGrp="1"/>
          </p:cNvSpPr>
          <p:nvPr/>
        </p:nvSpPr>
        <p:spPr>
          <a:xfrm>
            <a:off x="420012" y="1685014"/>
            <a:ext cx="4637560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-274320">
              <a:buClr>
                <a:schemeClr val="accent3"/>
              </a:buClr>
              <a:buSzPct val="95000"/>
            </a:pP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載入基本資料（數據集）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班別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房間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</a:endParaRPr>
          </a:p>
          <a:p>
            <a:pPr lvl="1"/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教師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</a:endParaRPr>
          </a:p>
          <a:p>
            <a:pPr lvl="1"/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科目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8" name="圓角矩形 57"/>
          <p:cNvSpPr/>
          <p:nvPr/>
        </p:nvSpPr>
        <p:spPr>
          <a:xfrm>
            <a:off x="2541045" y="3845485"/>
            <a:ext cx="1481111" cy="101082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圓角矩形 11"/>
          <p:cNvSpPr/>
          <p:nvPr/>
        </p:nvSpPr>
        <p:spPr>
          <a:xfrm>
            <a:off x="4164510" y="3082152"/>
            <a:ext cx="1390036" cy="11824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97" name="Group 96"/>
          <p:cNvGrpSpPr>
            <a:grpSpLocks noChangeAspect="1"/>
          </p:cNvGrpSpPr>
          <p:nvPr/>
        </p:nvGrpSpPr>
        <p:grpSpPr bwMode="auto">
          <a:xfrm>
            <a:off x="2209800" y="2790555"/>
            <a:ext cx="6714535" cy="3744494"/>
            <a:chOff x="2701" y="1219"/>
            <a:chExt cx="4494" cy="2815"/>
          </a:xfrm>
        </p:grpSpPr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4946" y="1626"/>
              <a:ext cx="1019" cy="640"/>
            </a:xfrm>
            <a:custGeom>
              <a:avLst/>
              <a:gdLst>
                <a:gd name="T0" fmla="*/ 1079 w 1079"/>
                <a:gd name="T1" fmla="*/ 216 h 432"/>
                <a:gd name="T2" fmla="*/ 863 w 1079"/>
                <a:gd name="T3" fmla="*/ 0 h 432"/>
                <a:gd name="T4" fmla="*/ 863 w 1079"/>
                <a:gd name="T5" fmla="*/ 143 h 432"/>
                <a:gd name="T6" fmla="*/ 0 w 1079"/>
                <a:gd name="T7" fmla="*/ 143 h 432"/>
                <a:gd name="T8" fmla="*/ 0 w 1079"/>
                <a:gd name="T9" fmla="*/ 290 h 432"/>
                <a:gd name="T10" fmla="*/ 863 w 1079"/>
                <a:gd name="T11" fmla="*/ 290 h 432"/>
                <a:gd name="T12" fmla="*/ 863 w 1079"/>
                <a:gd name="T13" fmla="*/ 432 h 432"/>
                <a:gd name="T14" fmla="*/ 1079 w 1079"/>
                <a:gd name="T15" fmla="*/ 216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9" h="432">
                  <a:moveTo>
                    <a:pt x="1079" y="216"/>
                  </a:moveTo>
                  <a:lnTo>
                    <a:pt x="863" y="0"/>
                  </a:lnTo>
                  <a:lnTo>
                    <a:pt x="863" y="143"/>
                  </a:lnTo>
                  <a:lnTo>
                    <a:pt x="0" y="143"/>
                  </a:lnTo>
                  <a:lnTo>
                    <a:pt x="0" y="290"/>
                  </a:lnTo>
                  <a:lnTo>
                    <a:pt x="863" y="290"/>
                  </a:lnTo>
                  <a:lnTo>
                    <a:pt x="863" y="432"/>
                  </a:lnTo>
                  <a:lnTo>
                    <a:pt x="1079" y="216"/>
                  </a:lnTo>
                  <a:close/>
                </a:path>
              </a:pathLst>
            </a:custGeom>
            <a:solidFill>
              <a:srgbClr val="FFE181"/>
            </a:solidFill>
            <a:ln w="19050" cap="rnd">
              <a:solidFill>
                <a:srgbClr val="676A55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HK" altLang="en-US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9" name="AutoShape 3"/>
            <p:cNvSpPr>
              <a:spLocks noChangeAspect="1" noChangeArrowheads="1" noTextEdit="1"/>
            </p:cNvSpPr>
            <p:nvPr/>
          </p:nvSpPr>
          <p:spPr bwMode="auto">
            <a:xfrm>
              <a:off x="2701" y="1219"/>
              <a:ext cx="4494" cy="2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HK" altLang="en-US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0" name="Rectangle 99"/>
            <p:cNvSpPr>
              <a:spLocks noChangeArrowheads="1"/>
            </p:cNvSpPr>
            <p:nvPr/>
          </p:nvSpPr>
          <p:spPr bwMode="auto">
            <a:xfrm>
              <a:off x="6023" y="1386"/>
              <a:ext cx="964" cy="1022"/>
            </a:xfrm>
            <a:prstGeom prst="rect">
              <a:avLst/>
            </a:prstGeom>
            <a:solidFill>
              <a:srgbClr val="EEEEE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HK" altLang="en-US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9" name="Rectangle 108"/>
            <p:cNvSpPr>
              <a:spLocks noChangeArrowheads="1"/>
            </p:cNvSpPr>
            <p:nvPr/>
          </p:nvSpPr>
          <p:spPr bwMode="auto">
            <a:xfrm>
              <a:off x="4910" y="1834"/>
              <a:ext cx="9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HK" altLang="zh-HK" sz="2000" b="1" i="0" u="none" strike="noStrike" cap="none" normalizeH="0" baseline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基本資料</a:t>
              </a: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3867" y="3178"/>
              <a:ext cx="87" cy="128"/>
            </a:xfrm>
            <a:custGeom>
              <a:avLst/>
              <a:gdLst>
                <a:gd name="T0" fmla="*/ 87 w 87"/>
                <a:gd name="T1" fmla="*/ 126 h 128"/>
                <a:gd name="T2" fmla="*/ 3 w 87"/>
                <a:gd name="T3" fmla="*/ 0 h 128"/>
                <a:gd name="T4" fmla="*/ 0 w 87"/>
                <a:gd name="T5" fmla="*/ 92 h 128"/>
                <a:gd name="T6" fmla="*/ 85 w 87"/>
                <a:gd name="T7" fmla="*/ 128 h 128"/>
                <a:gd name="T8" fmla="*/ 87 w 87"/>
                <a:gd name="T9" fmla="*/ 12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28">
                  <a:moveTo>
                    <a:pt x="87" y="126"/>
                  </a:moveTo>
                  <a:lnTo>
                    <a:pt x="3" y="0"/>
                  </a:lnTo>
                  <a:lnTo>
                    <a:pt x="0" y="92"/>
                  </a:lnTo>
                  <a:lnTo>
                    <a:pt x="85" y="128"/>
                  </a:lnTo>
                  <a:lnTo>
                    <a:pt x="87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HK" altLang="en-US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68" name="Rectangle 167"/>
            <p:cNvSpPr>
              <a:spLocks noChangeArrowheads="1"/>
            </p:cNvSpPr>
            <p:nvPr/>
          </p:nvSpPr>
          <p:spPr bwMode="auto">
            <a:xfrm>
              <a:off x="6670" y="3667"/>
              <a:ext cx="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HK" altLang="zh-H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</p:txBody>
        </p:sp>
        <p:sp>
          <p:nvSpPr>
            <p:cNvPr id="169" name="Rectangle 168"/>
            <p:cNvSpPr>
              <a:spLocks noChangeArrowheads="1"/>
            </p:cNvSpPr>
            <p:nvPr/>
          </p:nvSpPr>
          <p:spPr bwMode="auto">
            <a:xfrm>
              <a:off x="6361" y="386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HK" altLang="zh-H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</p:txBody>
        </p:sp>
        <p:sp>
          <p:nvSpPr>
            <p:cNvPr id="171" name="Rectangle 170"/>
            <p:cNvSpPr>
              <a:spLocks noChangeArrowheads="1"/>
            </p:cNvSpPr>
            <p:nvPr/>
          </p:nvSpPr>
          <p:spPr bwMode="auto">
            <a:xfrm>
              <a:off x="6727" y="386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HK" altLang="zh-H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</p:txBody>
        </p:sp>
        <p:sp>
          <p:nvSpPr>
            <p:cNvPr id="177" name="Rectangle 176"/>
            <p:cNvSpPr>
              <a:spLocks noChangeArrowheads="1"/>
            </p:cNvSpPr>
            <p:nvPr/>
          </p:nvSpPr>
          <p:spPr bwMode="auto">
            <a:xfrm>
              <a:off x="3058" y="2100"/>
              <a:ext cx="91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HK" altLang="zh-HK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學校管理</a:t>
              </a:r>
              <a:endParaRPr kumimoji="1" lang="zh-HK" altLang="zh-H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</p:txBody>
        </p:sp>
        <p:sp>
          <p:nvSpPr>
            <p:cNvPr id="178" name="Rectangle 177"/>
            <p:cNvSpPr>
              <a:spLocks noChangeArrowheads="1"/>
            </p:cNvSpPr>
            <p:nvPr/>
          </p:nvSpPr>
          <p:spPr bwMode="auto">
            <a:xfrm>
              <a:off x="2983" y="2400"/>
              <a:ext cx="9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HK" altLang="zh-HK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教職員調配</a:t>
              </a:r>
              <a:endParaRPr kumimoji="1" lang="zh-HK" altLang="zh-H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</p:txBody>
        </p:sp>
        <p:sp>
          <p:nvSpPr>
            <p:cNvPr id="182" name="Rectangle 181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043" y="1584"/>
              <a:ext cx="851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時間表編排</a:t>
              </a:r>
              <a:r>
                <a:rPr lang="en-US" altLang="zh-TW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(</a:t>
              </a:r>
              <a:r>
                <a:rPr lang="zh-TW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介面</a:t>
              </a:r>
              <a:r>
                <a:rPr lang="en-US" altLang="zh-TW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000" b="1" i="0" u="none" strike="noStrike" cap="none" normalizeH="0" baseline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  <a:cs typeface="新細明體" pitchFamily="18" charset="-120"/>
                </a:rPr>
                <a:t>(TSI)</a:t>
              </a:r>
              <a:endParaRPr kumimoji="1" lang="zh-HK" altLang="zh-HK" sz="20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新細明體" pitchFamily="18" charset="-12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396" y="3074440"/>
            <a:ext cx="1222808" cy="114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678" y="2768316"/>
            <a:ext cx="1402679" cy="92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上彎箭號 10"/>
          <p:cNvSpPr/>
          <p:nvPr/>
        </p:nvSpPr>
        <p:spPr>
          <a:xfrm>
            <a:off x="4027319" y="4290563"/>
            <a:ext cx="1030253" cy="397983"/>
          </a:xfrm>
          <a:prstGeom prst="bentUpArrow">
            <a:avLst>
              <a:gd name="adj1" fmla="val 25000"/>
              <a:gd name="adj2" fmla="val 29856"/>
              <a:gd name="adj3" fmla="val 34712"/>
            </a:avLst>
          </a:prstGeom>
          <a:solidFill>
            <a:srgbClr val="FFC00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01510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366224"/>
            <a:ext cx="3962400" cy="335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001000" cy="1031950"/>
          </a:xfrm>
        </p:spPr>
        <p:txBody>
          <a:bodyPr>
            <a:noAutofit/>
          </a:bodyPr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從 </a:t>
            </a:r>
            <a:r>
              <a:rPr lang="en-US" altLang="zh-TW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WebSAMS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TSI 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匯入數據集</a:t>
            </a:r>
            <a:endParaRPr lang="en-US" sz="4000" dirty="0">
              <a:latin typeface="+mj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600"/>
            <a:ext cx="1346006" cy="126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3586173" y="6172201"/>
            <a:ext cx="566738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87A072C-1D3F-436F-8C99-F01145A6B6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343146"/>
            <a:ext cx="3881438" cy="3346868"/>
          </a:xfrm>
          <a:prstGeom prst="rect">
            <a:avLst/>
          </a:prstGeom>
        </p:spPr>
      </p:pic>
      <p:grpSp>
        <p:nvGrpSpPr>
          <p:cNvPr id="13" name="群組 12">
            <a:extLst>
              <a:ext uri="{FF2B5EF4-FFF2-40B4-BE49-F238E27FC236}">
                <a16:creationId xmlns:a16="http://schemas.microsoft.com/office/drawing/2014/main" id="{5C45AB9F-8741-422F-8D93-E9CB9A191355}"/>
              </a:ext>
            </a:extLst>
          </p:cNvPr>
          <p:cNvGrpSpPr/>
          <p:nvPr/>
        </p:nvGrpSpPr>
        <p:grpSpPr>
          <a:xfrm>
            <a:off x="135074" y="1421210"/>
            <a:ext cx="8691115" cy="1669152"/>
            <a:chOff x="0" y="0"/>
            <a:chExt cx="5486400" cy="909320"/>
          </a:xfrm>
        </p:grpSpPr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0F3F0E39-605B-4EDE-B31F-F23675C43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486400" cy="909320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04368CA1-C016-488D-88A5-5B9ABF79A261}"/>
                </a:ext>
              </a:extLst>
            </p:cNvPr>
            <p:cNvSpPr/>
            <p:nvPr/>
          </p:nvSpPr>
          <p:spPr>
            <a:xfrm>
              <a:off x="3494916" y="190734"/>
              <a:ext cx="790466" cy="19634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6630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108" y="401048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zh-HK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Microsoft Tai Le" pitchFamily="34" charset="0"/>
              </a:rPr>
              <a:t>2. </a:t>
            </a:r>
            <a:r>
              <a:rPr lang="zh-HK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Microsoft Tai Le" pitchFamily="34" charset="0"/>
              </a:rPr>
              <a:t>學校資料 </a:t>
            </a:r>
            <a:r>
              <a:rPr lang="en-US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Microsoft Tai Le" pitchFamily="34" charset="0"/>
              </a:rPr>
              <a:t>: </a:t>
            </a:r>
            <a:r>
              <a:rPr lang="zh-TW" altLang="en-US" sz="4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Microsoft Tai Le" pitchFamily="34" charset="0"/>
              </a:rPr>
              <a:t>教師</a:t>
            </a:r>
            <a:endParaRPr lang="en-US" altLang="en-US" sz="4500" i="1" baseline="-25000" dirty="0">
              <a:latin typeface="+mj-ea"/>
              <a:cs typeface="Microsoft Tai Le" pitchFamily="34" charset="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9" y="3277239"/>
            <a:ext cx="4295572" cy="275988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4832" y="1469826"/>
            <a:ext cx="3104926" cy="1629647"/>
          </a:xfrm>
        </p:spPr>
        <p:txBody>
          <a:bodyPr>
            <a:normAutofit lnSpcReduction="10000"/>
          </a:bodyPr>
          <a:lstStyle/>
          <a:p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每日教擔限額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每日連續教擔限額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整批修改</a:t>
            </a:r>
            <a:endParaRPr lang="en-US" altLang="zh-H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不設課節設定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1524000"/>
            <a:ext cx="5002727" cy="483235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7DC2088-8E98-405A-BEEB-AFD520A62E5C}"/>
              </a:ext>
            </a:extLst>
          </p:cNvPr>
          <p:cNvSpPr/>
          <p:nvPr/>
        </p:nvSpPr>
        <p:spPr>
          <a:xfrm>
            <a:off x="6553200" y="6037126"/>
            <a:ext cx="761999" cy="2396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2BE8A44-E9A6-4615-87BE-DAD7B1DB1931}"/>
              </a:ext>
            </a:extLst>
          </p:cNvPr>
          <p:cNvSpPr txBox="1"/>
          <p:nvPr/>
        </p:nvSpPr>
        <p:spPr>
          <a:xfrm>
            <a:off x="394832" y="1321026"/>
            <a:ext cx="318656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+mn-ea"/>
              </a:rPr>
              <a:t>已於</a:t>
            </a:r>
            <a:r>
              <a:rPr lang="en-US" altLang="zh-TW" dirty="0">
                <a:latin typeface="+mn-ea"/>
              </a:rPr>
              <a:t>2022</a:t>
            </a:r>
            <a:r>
              <a:rPr lang="zh-TW" altLang="en-US" dirty="0">
                <a:latin typeface="+mn-ea"/>
              </a:rPr>
              <a:t>年</a:t>
            </a:r>
            <a:r>
              <a:rPr lang="en-US" altLang="zh-TW" dirty="0">
                <a:latin typeface="+mn-ea"/>
              </a:rPr>
              <a:t>6</a:t>
            </a:r>
            <a:r>
              <a:rPr lang="zh-TW" altLang="en-US" dirty="0">
                <a:latin typeface="+mn-ea"/>
              </a:rPr>
              <a:t>月修訂</a:t>
            </a:r>
            <a:endParaRPr lang="en-US" altLang="zh-HK" dirty="0">
              <a:latin typeface="+mn-ea"/>
            </a:endParaRPr>
          </a:p>
          <a:p>
            <a:endParaRPr lang="en-US" altLang="zh-HK" dirty="0"/>
          </a:p>
          <a:p>
            <a:endParaRPr lang="en-US" altLang="zh-HK" dirty="0"/>
          </a:p>
          <a:p>
            <a:endParaRPr lang="en-US" altLang="zh-HK" dirty="0"/>
          </a:p>
          <a:p>
            <a:endParaRPr lang="en-US" altLang="zh-HK" dirty="0"/>
          </a:p>
          <a:p>
            <a:endParaRPr lang="zh-HK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4980E227-D89A-40EB-BFF4-5FE7EA9263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16" r="4897"/>
          <a:stretch/>
        </p:blipFill>
        <p:spPr>
          <a:xfrm>
            <a:off x="-1" y="1772779"/>
            <a:ext cx="3962401" cy="1314633"/>
          </a:xfrm>
          <a:prstGeom prst="rect">
            <a:avLst/>
          </a:prstGeom>
        </p:spPr>
      </p:pic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E817F825-EA61-426C-A69D-7E75ACDC058A}"/>
              </a:ext>
            </a:extLst>
          </p:cNvPr>
          <p:cNvCxnSpPr/>
          <p:nvPr/>
        </p:nvCxnSpPr>
        <p:spPr>
          <a:xfrm flipH="1" flipV="1">
            <a:off x="3499758" y="2438400"/>
            <a:ext cx="3129642" cy="35987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14327"/>
            <a:ext cx="4933950" cy="857250"/>
          </a:xfrm>
        </p:spPr>
        <p:txBody>
          <a:bodyPr>
            <a:noAutofit/>
          </a:bodyPr>
          <a:lstStyle/>
          <a:p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2.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</a:t>
            </a:r>
            <a:r>
              <a:rPr lang="zh-HK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學校資料</a:t>
            </a: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: </a:t>
            </a:r>
            <a:r>
              <a:rPr lang="zh-TW" altLang="en-US" sz="4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科目</a:t>
            </a:r>
            <a:endParaRPr lang="en-US" sz="45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311922"/>
            <a:ext cx="5257801" cy="5044434"/>
          </a:xfrm>
        </p:spPr>
        <p:txBody>
          <a:bodyPr>
            <a:noAutofit/>
          </a:bodyPr>
          <a:lstStyle/>
          <a:p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種類：跨班別科目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非科目集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          </a:t>
            </a:r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科目集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限制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非連續上課日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endParaRPr lang="en-US" altLang="zh-TW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294886" lvl="1" indent="0">
              <a:buNone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可設定相隔日數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</a:p>
          <a:p>
            <a:pPr lvl="1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跨課時休息時段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每上課日多於一課堂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294886" lvl="1" indent="0">
              <a:buNone/>
            </a:pP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Wingdings" panose="05000000000000000000" pitchFamily="2" charset="2"/>
              </a:rPr>
              <a:t>可選擇平均分佈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限制以班別科目層面為準 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Wingdings" panose="05000000000000000000" pitchFamily="2" charset="2"/>
              </a:rPr>
              <a:t>   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更精細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9" y="3124200"/>
            <a:ext cx="388857" cy="39961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218" y="1311922"/>
            <a:ext cx="5354782" cy="51803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43250" y="4572000"/>
            <a:ext cx="5224550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0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2" y="4495800"/>
            <a:ext cx="388857" cy="3996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369168"/>
            <a:ext cx="8515350" cy="857250"/>
          </a:xfrm>
        </p:spPr>
        <p:txBody>
          <a:bodyPr>
            <a:noAutofit/>
          </a:bodyPr>
          <a:lstStyle/>
          <a:p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2.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</a:t>
            </a:r>
            <a:r>
              <a:rPr lang="zh-HK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學校資料</a:t>
            </a: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: </a:t>
            </a:r>
            <a:r>
              <a:rPr lang="zh-TW" altLang="en-US" sz="4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非同一上課日科目組</a:t>
            </a:r>
            <a:endParaRPr lang="en-US" sz="4500" dirty="0">
              <a:solidFill>
                <a:schemeClr val="accent1"/>
              </a:solidFill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64993"/>
            <a:ext cx="4781550" cy="3535680"/>
          </a:xfrm>
        </p:spPr>
        <p:txBody>
          <a:bodyPr>
            <a:noAutofit/>
          </a:bodyPr>
          <a:lstStyle/>
          <a:p>
            <a:pPr marL="273837" indent="-273837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用途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Wingdings" panose="05000000000000000000" pitchFamily="2" charset="2"/>
              </a:rPr>
              <a:t>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「非同一上課日」  選項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例子：</a:t>
            </a:r>
            <a:endParaRPr lang="en-US" altLang="zh-TW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zh-TW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音樂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及 </a:t>
            </a:r>
            <a:r>
              <a:rPr lang="zh-TW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體育</a:t>
            </a:r>
            <a:endParaRPr lang="en-US" altLang="zh-TW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zh-TW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中文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及</a:t>
            </a:r>
            <a:r>
              <a:rPr lang="zh-TW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中文作文</a:t>
            </a:r>
            <a:endParaRPr lang="en-US" altLang="zh-TW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294887" lvl="1" indent="0">
              <a:buNone/>
            </a:pPr>
            <a:endParaRPr lang="en-US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限制在班別層面設定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276474"/>
            <a:ext cx="3238500" cy="435292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884782"/>
            <a:ext cx="3455813" cy="274461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94" y="378415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3.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課堂設定 </a:t>
            </a: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: </a:t>
            </a:r>
            <a:r>
              <a:rPr lang="zh-TW" altLang="en-US" sz="4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建議的工作流程</a:t>
            </a:r>
            <a:endParaRPr lang="en-GB" sz="45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229600" cy="5029200"/>
          </a:xfrm>
        </p:spPr>
        <p:txBody>
          <a:bodyPr>
            <a:normAutofit/>
          </a:bodyPr>
          <a:lstStyle/>
          <a:p>
            <a:pPr marL="385754" indent="-385754">
              <a:buFont typeface="+mj-lt"/>
              <a:buAutoNum type="arabicPeriod"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課節類別及數目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整批修改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534578" lvl="1" indent="-260741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用途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sym typeface="Wingdings" panose="05000000000000000000" pitchFamily="2" charset="2"/>
              </a:rPr>
              <a:t>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例子：音樂、視覺藝術及體育課 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{</a:t>
            </a:r>
            <a:r>
              <a:rPr lang="zh-TW" alt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所有班級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}</a:t>
            </a:r>
          </a:p>
          <a:p>
            <a:pPr marL="534578" lvl="1" indent="-260741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用途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sym typeface="Wingdings" panose="05000000000000000000" pitchFamily="2" charset="2"/>
              </a:rPr>
              <a:t>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例子：中、英及數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{</a:t>
            </a:r>
            <a:r>
              <a:rPr lang="zh-TW" alt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高低班級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}</a:t>
            </a:r>
          </a:p>
          <a:p>
            <a:pPr marL="534578" lvl="1" indent="-260741">
              <a:buNone/>
            </a:pP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整批新增</a:t>
            </a:r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教師</a:t>
            </a:r>
            <a:endParaRPr lang="en-US" altLang="zh-H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457200" lvl="1" indent="-457200">
              <a:buClr>
                <a:schemeClr val="accent3"/>
              </a:buClr>
              <a:buSzPct val="95000"/>
              <a:buNone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  用途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例子：中三級英文單堂加 </a:t>
            </a:r>
            <a:r>
              <a:rPr lang="en-GB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NET</a:t>
            </a:r>
          </a:p>
          <a:p>
            <a:pPr marL="457200" lvl="1" indent="-457200">
              <a:buClr>
                <a:schemeClr val="accent3"/>
              </a:buClr>
              <a:buSzPct val="95000"/>
              <a:buNone/>
            </a:pPr>
            <a:endParaRPr lang="en-GB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385754" indent="-385754">
              <a:buFont typeface="+mj-lt"/>
              <a:buAutoNum type="arabicPeriod" startAt="2"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建立特別課堂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跨班別科目 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294886" lvl="1" indent="0">
              <a:buNone/>
            </a:pP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Wingdings" panose="05000000000000000000" pitchFamily="2" charset="2"/>
              </a:rPr>
              <a:t>  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sym typeface="Wingdings" panose="05000000000000000000" pitchFamily="2" charset="2"/>
              </a:rPr>
              <a:t>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用途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：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合併成新特別課堂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725189" y="1690522"/>
            <a:ext cx="1200150" cy="360161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50" dirty="0">
                <a:latin typeface="+mj-ea"/>
                <a:ea typeface="+mj-ea"/>
              </a:rPr>
              <a:t>[</a:t>
            </a:r>
            <a:r>
              <a:rPr lang="zh-HK" altLang="en-US" sz="1950" dirty="0">
                <a:latin typeface="+mj-ea"/>
                <a:ea typeface="+mj-ea"/>
                <a:hlinkClick r:id="rId3"/>
              </a:rPr>
              <a:t>視頻示範</a:t>
            </a:r>
            <a:r>
              <a:rPr lang="en-US" sz="1950" dirty="0">
                <a:latin typeface="+mj-ea"/>
                <a:ea typeface="+mj-ea"/>
              </a:rPr>
              <a:t>]</a:t>
            </a:r>
            <a:endParaRPr lang="en-GB" sz="1950" dirty="0">
              <a:latin typeface="+mj-ea"/>
              <a:ea typeface="+mj-ea"/>
            </a:endParaRPr>
          </a:p>
        </p:txBody>
      </p:sp>
      <p:pic>
        <p:nvPicPr>
          <p:cNvPr id="7" name="Picture 3" descr="C:\Users\mariawywoo\AppData\Local\Microsoft\Windows\Temporary Internet Files\Content.IE5\FYNBY549\130584558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728" y="1366484"/>
            <a:ext cx="723072" cy="27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107" y="2667000"/>
            <a:ext cx="2942232" cy="371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69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3.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課堂設定</a:t>
            </a: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: </a:t>
            </a:r>
            <a:r>
              <a:rPr lang="zh-HK" altLang="en-US" sz="4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摘要</a:t>
            </a:r>
            <a:endParaRPr lang="en-US" sz="45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2900" y="1524000"/>
            <a:ext cx="8229600" cy="1676400"/>
          </a:xfrm>
        </p:spPr>
        <p:txBody>
          <a:bodyPr>
            <a:normAutofit/>
          </a:bodyPr>
          <a:lstStyle/>
          <a:p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摘要</a:t>
            </a:r>
            <a:r>
              <a:rPr lang="zh-HK" alt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endParaRPr lang="en-US" altLang="zh-HK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實際使用數量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Wingdings" pitchFamily="2" charset="2"/>
              </a:rPr>
              <a:t>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用途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: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核對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轉換列表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Wingdings" pitchFamily="2" charset="2"/>
              </a:rPr>
              <a:t>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更接近編時間的大榜表</a:t>
            </a:r>
            <a:endParaRPr lang="en-US" altLang="zh-H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1" y="3112637"/>
            <a:ext cx="8876661" cy="258527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0"/>
            <a:ext cx="457200" cy="43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95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3.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課堂設定</a:t>
            </a: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: </a:t>
            </a:r>
            <a:r>
              <a:rPr lang="zh-HK" altLang="en-US" sz="4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閱覽教師課堂編製</a:t>
            </a:r>
            <a:endParaRPr lang="en-US" sz="45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191000" cy="3886200"/>
          </a:xfrm>
        </p:spPr>
        <p:txBody>
          <a:bodyPr>
            <a:normAutofit/>
          </a:bodyPr>
          <a:lstStyle/>
          <a:p>
            <a:r>
              <a:rPr lang="zh-HK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閱覽教師課堂 </a:t>
            </a:r>
            <a:r>
              <a:rPr lang="en-US" altLang="zh-TW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zh-TW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Wingdings" pitchFamily="2" charset="2"/>
              </a:rPr>
              <a:t></a:t>
            </a:r>
            <a:r>
              <a:rPr lang="en-US" altLang="zh-TW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zh-TW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核對  </a:t>
            </a:r>
            <a:endParaRPr lang="en-US" altLang="zh-HK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601251" lvl="1" indent="-305984"/>
            <a:r>
              <a:rPr lang="zh-TW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更接近編時間表時使用的教擔表</a:t>
            </a:r>
            <a:endParaRPr lang="en-US" altLang="zh-TW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601251" lvl="1" indent="-305984"/>
            <a:r>
              <a:rPr lang="zh-TW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總表分析 </a:t>
            </a:r>
            <a:r>
              <a:rPr lang="en-US" altLang="zh-TW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Wingdings" pitchFamily="2" charset="2"/>
              </a:rPr>
              <a:t></a:t>
            </a:r>
            <a:r>
              <a:rPr lang="en-US" altLang="zh-TW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zh-TW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教擔</a:t>
            </a:r>
            <a:endParaRPr lang="en-US" altLang="zh-TW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601251" lvl="1" indent="-305984"/>
            <a:r>
              <a:rPr lang="zh-TW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詳細列表</a:t>
            </a:r>
            <a:endParaRPr lang="en-GB" sz="27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057400"/>
            <a:ext cx="4419599" cy="445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02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6858000" cy="971550"/>
          </a:xfrm>
        </p:spPr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簡介會流程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600200"/>
            <a:ext cx="8763000" cy="4800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05735" indent="-205735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048" indent="-185162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-18516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1518" indent="-15773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52" indent="-15773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02988" indent="-15773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44" indent="-13715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79" indent="-137156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614" indent="-137156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9763" lvl="1" indent="-639763">
              <a:buClrTx/>
              <a:buFont typeface="Wingdings" panose="05000000000000000000" pitchFamily="2" charset="2"/>
              <a:buChar char="²"/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獨立版時間表編排工具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(STT) 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簡介</a:t>
            </a:r>
          </a:p>
          <a:p>
            <a:pPr marL="628650" indent="-628650">
              <a:buClrTx/>
              <a:buFont typeface="Wingdings" panose="05000000000000000000" pitchFamily="2" charset="2"/>
              <a:buChar char="²"/>
            </a:pP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STT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功能及特點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788662" lvl="1" indent="-514350">
              <a:buFont typeface="+mj-lt"/>
              <a:buAutoNum type="arabicPeriod"/>
            </a:pPr>
            <a:r>
              <a:rPr lang="zh-HK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從 </a:t>
            </a:r>
            <a:r>
              <a:rPr lang="en-US" altLang="zh-HK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WebSAMS</a:t>
            </a:r>
            <a:r>
              <a:rPr lang="en-US" altLang="zh-HK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TSI </a:t>
            </a:r>
            <a:r>
              <a:rPr lang="zh-HK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匯入</a:t>
            </a:r>
            <a:endParaRPr lang="en-US" altLang="zh-H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788662" lvl="1" indent="-514350">
              <a:buFont typeface="+mj-lt"/>
              <a:buAutoNum type="arabicPeriod"/>
            </a:pPr>
            <a:r>
              <a:rPr lang="zh-HK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學校資料</a:t>
            </a:r>
            <a:endParaRPr lang="en-US" altLang="zh-H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788662" lvl="1" indent="-514350">
              <a:buFont typeface="+mj-lt"/>
              <a:buAutoNum type="arabicPeriod"/>
            </a:pPr>
            <a:r>
              <a:rPr lang="zh-HK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課堂設定</a:t>
            </a:r>
            <a:endParaRPr lang="en-US" altLang="zh-H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788662" lvl="1" indent="-514350">
              <a:buFont typeface="+mj-lt"/>
              <a:buAutoNum type="arabicPeriod"/>
            </a:pPr>
            <a:r>
              <a:rPr lang="zh-HK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課堂細節</a:t>
            </a:r>
            <a:endParaRPr lang="en-US" altLang="zh-H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788663" lvl="1" indent="-514350">
              <a:buFont typeface="+mj-lt"/>
              <a:buAutoNum type="arabicPeriod"/>
            </a:pP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檢查</a:t>
            </a:r>
            <a:endParaRPr lang="en-US" altLang="zh-TW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788663" lvl="1" indent="-514350">
              <a:buFont typeface="+mj-lt"/>
              <a:buAutoNum type="arabicPeriod" startAt="6"/>
            </a:pP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自動編製</a:t>
            </a:r>
          </a:p>
          <a:p>
            <a:pPr marL="365760" lvl="1" indent="0">
              <a:buClrTx/>
              <a:buFont typeface="Wingdings 2"/>
              <a:buNone/>
            </a:pPr>
            <a:endParaRPr lang="en-US" altLang="zh-TW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9968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905000"/>
            <a:ext cx="3948023" cy="4314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3.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課堂設定 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: </a:t>
            </a:r>
            <a:r>
              <a:rPr lang="zh-TW" altLang="en-US" sz="4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一般 </a:t>
            </a:r>
            <a:r>
              <a:rPr lang="en-US" altLang="zh-TW" sz="4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/</a:t>
            </a:r>
            <a:r>
              <a:rPr lang="zh-TW" altLang="en-US" sz="4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特別課堂</a:t>
            </a:r>
            <a:endParaRPr 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038600" cy="4876800"/>
          </a:xfrm>
        </p:spPr>
        <p:txBody>
          <a:bodyPr>
            <a:noAutofit/>
          </a:bodyPr>
          <a:lstStyle/>
          <a:p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房間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使用房間組內的全部房間 </a:t>
            </a:r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2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用途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Wingdings" pitchFamily="2" charset="2"/>
              </a:rPr>
              <a:t>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2">
              <a:buNone/>
            </a:pP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例子：</a:t>
            </a:r>
            <a:r>
              <a:rPr lang="zh-TW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物理 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同時需要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 </a:t>
            </a:r>
            <a:r>
              <a:rPr lang="zh-TW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主班房間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及</a:t>
            </a:r>
            <a:r>
              <a:rPr lang="zh-TW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物理室</a:t>
            </a:r>
            <a:endParaRPr lang="en-US" altLang="zh-TW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即時創建房間組  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篩選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簡化列出的項目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儲存及繼續</a:t>
            </a:r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用途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: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改班別、教師 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>
              <a:buNone/>
            </a:pP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Wingdings" pitchFamily="2" charset="2"/>
              </a:rPr>
              <a:t>              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新增課堂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59043" y="4572000"/>
            <a:ext cx="62865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Rounded Rectangle 7"/>
          <p:cNvSpPr/>
          <p:nvPr/>
        </p:nvSpPr>
        <p:spPr>
          <a:xfrm>
            <a:off x="6083133" y="5914210"/>
            <a:ext cx="590843" cy="29060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6950"/>
            <a:ext cx="8229600" cy="773489"/>
          </a:xfrm>
        </p:spPr>
        <p:txBody>
          <a:bodyPr/>
          <a:lstStyle/>
          <a:p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3.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課堂設定 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: </a:t>
            </a:r>
            <a:r>
              <a:rPr lang="zh-TW" altLang="en-US" sz="4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修改</a:t>
            </a:r>
            <a:r>
              <a:rPr lang="zh-HK" altLang="en-US" sz="4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一般課堂</a:t>
            </a:r>
            <a:r>
              <a:rPr lang="en-US" altLang="zh-HK" sz="4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</a:t>
            </a:r>
            <a:endParaRPr lang="zh-HK" altLang="en-US" sz="45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99" y="1143000"/>
            <a:ext cx="3477505" cy="5395918"/>
          </a:xfrm>
        </p:spPr>
        <p:txBody>
          <a:bodyPr/>
          <a:lstStyle/>
          <a:p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學校資料設定</a:t>
            </a:r>
            <a:endParaRPr lang="en-US" altLang="zh-TW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「科目」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/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「班別科目」所改動的</a:t>
            </a:r>
            <a:r>
              <a:rPr lang="zh-TW" altLang="en-US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預設房間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及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/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或</a:t>
            </a:r>
            <a:r>
              <a:rPr lang="zh-TW" altLang="en-US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教師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可選擇</a:t>
            </a:r>
            <a:r>
              <a: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同時更新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於「課堂設定」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</a:t>
            </a:r>
            <a:r>
              <a:rPr lang="zh-HK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一般課堂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）內。</a:t>
            </a:r>
            <a:endParaRPr lang="en-US" altLang="zh-TW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393192" lvl="1" indent="0">
              <a:buNone/>
            </a:pPr>
            <a:endParaRPr lang="en-US" altLang="zh-TW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endParaRPr lang="en-US" altLang="zh-TW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077050"/>
            <a:ext cx="5493140" cy="46275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ounded Rectangle 7"/>
          <p:cNvSpPr/>
          <p:nvPr/>
        </p:nvSpPr>
        <p:spPr>
          <a:xfrm>
            <a:off x="3557204" y="6096000"/>
            <a:ext cx="5384104" cy="3700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043" y="3429000"/>
            <a:ext cx="6436815" cy="28239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ounded Rectangle 7"/>
          <p:cNvSpPr/>
          <p:nvPr/>
        </p:nvSpPr>
        <p:spPr>
          <a:xfrm>
            <a:off x="440137" y="5791200"/>
            <a:ext cx="2286000" cy="2214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4" name="圖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57200"/>
            <a:ext cx="534284" cy="54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3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3.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課堂設定</a:t>
            </a: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: </a:t>
            </a:r>
            <a:r>
              <a:rPr lang="zh-TW" altLang="en-US" sz="4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跨班別科目</a:t>
            </a:r>
            <a:endParaRPr lang="en-US" sz="45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419600" cy="3761126"/>
          </a:xfrm>
        </p:spPr>
        <p:txBody>
          <a:bodyPr>
            <a:noAutofit/>
          </a:bodyPr>
          <a:lstStyle/>
          <a:p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WebSAMS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zh-HK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跨班別科目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zh-HK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科目集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zh-HK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非科目集</a:t>
            </a:r>
            <a:endParaRPr lang="en-US" altLang="zh-HK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>
              <a:buNone/>
            </a:pP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HK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為特別課堂設定 </a:t>
            </a:r>
            <a:r>
              <a:rPr lang="zh-TW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zh-HK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班級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zh-HK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組別代碼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zh-HK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科目集代碼</a:t>
            </a:r>
            <a:endParaRPr lang="en-US" altLang="zh-HK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294887" lvl="1" indent="0">
              <a:buNone/>
            </a:pPr>
            <a:endParaRPr lang="en-US" sz="2700" dirty="0">
              <a:latin typeface="+mj-ea"/>
              <a:ea typeface="+mj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2" descr="C:\Users\mariawywoo\AppData\Local\Microsoft\Windows\Temporary Internet Files\Content.IE5\7IW5FT5A\New-Sign--Arvin61r5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3429001"/>
            <a:ext cx="400050" cy="30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980" y="2400303"/>
            <a:ext cx="5793581" cy="322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877776" y="1812111"/>
            <a:ext cx="120738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/>
              <a:t>[</a:t>
            </a:r>
            <a:r>
              <a:rPr lang="zh-HK" altLang="en-US" sz="1700" dirty="0">
                <a:hlinkClick r:id="rId5"/>
              </a:rPr>
              <a:t>視頻示範</a:t>
            </a:r>
            <a:r>
              <a:rPr lang="en-US" sz="1700" dirty="0"/>
              <a:t>]</a:t>
            </a:r>
            <a:endParaRPr lang="en-GB" sz="1700" dirty="0"/>
          </a:p>
        </p:txBody>
      </p:sp>
      <p:pic>
        <p:nvPicPr>
          <p:cNvPr id="9" name="Picture 3" descr="C:\Users\mariawywoo\AppData\Local\Microsoft\Windows\Temporary Internet Files\Content.IE5\FYNBY549\1305845583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693" y="1371600"/>
            <a:ext cx="903432" cy="34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2032" y="4581162"/>
            <a:ext cx="6313126" cy="17810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3.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課堂設定</a:t>
            </a: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: </a:t>
            </a:r>
            <a:r>
              <a:rPr lang="zh-TW" altLang="en-US" sz="4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特別課堂</a:t>
            </a:r>
            <a:endParaRPr lang="en-US" sz="45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85750" y="1676400"/>
            <a:ext cx="3600450" cy="3615504"/>
          </a:xfrm>
        </p:spPr>
        <p:txBody>
          <a:bodyPr>
            <a:normAutofit/>
          </a:bodyPr>
          <a:lstStyle/>
          <a:p>
            <a:r>
              <a:rPr lang="zh-HK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zh-TW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複製</a:t>
            </a:r>
            <a:r>
              <a:rPr lang="zh-HK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課堂部分</a:t>
            </a:r>
            <a:r>
              <a:rPr lang="en-US" altLang="zh-HK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</a:p>
          <a:p>
            <a:pPr>
              <a:buNone/>
            </a:pPr>
            <a:r>
              <a:rPr lang="zh-TW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HK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合併課堂部分 </a:t>
            </a:r>
            <a:r>
              <a:rPr lang="zh-TW" altLang="en-US" sz="27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endParaRPr lang="en-US" altLang="zh-HK" sz="27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273837" indent="-273837">
              <a:buNone/>
            </a:pPr>
            <a:r>
              <a:rPr lang="en-US" altLang="zh-HK" sz="27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</a:t>
            </a:r>
            <a:r>
              <a:rPr lang="en-US" altLang="zh-HK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</a:t>
            </a:r>
            <a:r>
              <a:rPr lang="zh-TW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容許</a:t>
            </a:r>
            <a:r>
              <a:rPr lang="zh-HK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相同科目</a:t>
            </a:r>
            <a:r>
              <a:rPr lang="zh-TW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使用</a:t>
            </a:r>
            <a:r>
              <a:rPr lang="zh-HK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不同房間</a:t>
            </a:r>
            <a:r>
              <a:rPr lang="en-US" altLang="zh-HK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)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273837" indent="-273837">
              <a:buNone/>
            </a:pPr>
            <a:endParaRPr lang="en-GB" sz="2700" dirty="0">
              <a:latin typeface="+mj-ea"/>
              <a:ea typeface="+mj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451" y="2667000"/>
            <a:ext cx="457200" cy="4572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005" y="1931135"/>
            <a:ext cx="5398538" cy="361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49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4.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課堂</a:t>
            </a:r>
            <a:r>
              <a:rPr lang="zh-HK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細節 </a:t>
            </a: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: </a:t>
            </a:r>
            <a:r>
              <a:rPr lang="zh-HK" altLang="en-US" sz="4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連續時間課堂 </a:t>
            </a:r>
            <a:r>
              <a:rPr lang="en-US" altLang="zh-TW" sz="4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(CTS)</a:t>
            </a:r>
            <a:endParaRPr lang="en-US" sz="45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598387"/>
            <a:ext cx="3733800" cy="4953000"/>
          </a:xfrm>
        </p:spPr>
        <p:txBody>
          <a:bodyPr>
            <a:noAutofit/>
          </a:bodyPr>
          <a:lstStyle/>
          <a:p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用途</a:t>
            </a:r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一</a:t>
            </a:r>
            <a:endParaRPr lang="en-US" altLang="zh-H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294887" lvl="1" indent="0">
              <a:buNone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例子：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英文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–</a:t>
            </a:r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單堂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– </a:t>
            </a:r>
            <a:r>
              <a:rPr lang="zh-HK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教師六零零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英文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–</a:t>
            </a:r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單堂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– </a:t>
            </a:r>
            <a:r>
              <a:rPr lang="zh-HK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教師五二五</a:t>
            </a:r>
            <a:r>
              <a:rPr lang="en-US" altLang="zh-HK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</a:t>
            </a:r>
            <a:r>
              <a:rPr lang="en-GB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NET) </a:t>
            </a:r>
          </a:p>
          <a:p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用途</a:t>
            </a:r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二</a:t>
            </a:r>
            <a:endParaRPr lang="en-US" altLang="zh-H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294887" lvl="1" indent="0">
              <a:buNone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例子：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化學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–</a:t>
            </a:r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單堂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– </a:t>
            </a:r>
            <a:r>
              <a:rPr lang="zh-HK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主班房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間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化學 </a:t>
            </a:r>
            <a:r>
              <a:rPr lang="en-US" altLang="zh-H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</a:t>
            </a:r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實驗</a:t>
            </a:r>
            <a:r>
              <a:rPr lang="en-US" altLang="zh-H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)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– </a:t>
            </a:r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雙連堂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– </a:t>
            </a:r>
            <a:r>
              <a:rPr lang="zh-HK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化學室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62200"/>
            <a:ext cx="5353050" cy="368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702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4.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課堂</a:t>
            </a:r>
            <a:r>
              <a:rPr lang="zh-HK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細節</a:t>
            </a:r>
            <a:r>
              <a:rPr lang="en-US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: </a:t>
            </a:r>
            <a:r>
              <a:rPr lang="zh-TW" altLang="en-US" sz="4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同時區課堂 </a:t>
            </a:r>
            <a:r>
              <a:rPr lang="en-US" altLang="zh-TW" sz="4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(STB)</a:t>
            </a:r>
            <a:endParaRPr lang="en-US" alt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110" y="1271793"/>
            <a:ext cx="4419600" cy="4343400"/>
          </a:xfrm>
        </p:spPr>
        <p:txBody>
          <a:bodyPr>
            <a:noAutofit/>
          </a:bodyPr>
          <a:lstStyle/>
          <a:p>
            <a:pPr marL="401241" indent="-401241"/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情況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: </a:t>
            </a:r>
          </a:p>
          <a:p>
            <a:pPr marL="0" indent="0">
              <a:buNone/>
            </a:pPr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  整班級的其中一個數學  </a:t>
            </a:r>
            <a:br>
              <a:rPr lang="en-US" altLang="zh-H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</a:br>
            <a:r>
              <a:rPr lang="en-US" altLang="zh-H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  </a:t>
            </a:r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單堂為測驗課</a:t>
            </a:r>
            <a:endParaRPr lang="en-US" altLang="zh-H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例子：</a:t>
            </a: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1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A </a:t>
            </a:r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數學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– </a:t>
            </a:r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單堂</a:t>
            </a:r>
            <a:endParaRPr lang="en-US" altLang="zh-H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1B </a:t>
            </a:r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數學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– </a:t>
            </a:r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單堂</a:t>
            </a:r>
            <a:endParaRPr lang="en-US" altLang="zh-H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1C </a:t>
            </a:r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數學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– </a:t>
            </a:r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單堂</a:t>
            </a:r>
            <a:endParaRPr lang="en-US" altLang="zh-H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1D </a:t>
            </a:r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數學 </a:t>
            </a:r>
            <a:r>
              <a:rPr lang="en-US" altLang="zh-H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– </a:t>
            </a:r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單堂</a:t>
            </a:r>
            <a:endParaRPr lang="en-US" altLang="zh-H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8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177077"/>
              </p:ext>
            </p:extLst>
          </p:nvPr>
        </p:nvGraphicFramePr>
        <p:xfrm>
          <a:off x="1295401" y="4863245"/>
          <a:ext cx="6477000" cy="1854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76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HK" altLang="en-US" sz="2000" kern="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課節</a:t>
                      </a:r>
                      <a:endParaRPr lang="en-US" sz="2000" b="1" i="1" kern="0" dirty="0"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1A </a:t>
                      </a:r>
                      <a:r>
                        <a:rPr lang="zh-HK" altLang="en-US" sz="2000" kern="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星期一</a:t>
                      </a:r>
                      <a:endParaRPr lang="en-US" sz="2000" b="1" i="0" kern="0" dirty="0"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1B </a:t>
                      </a:r>
                      <a:r>
                        <a:rPr lang="zh-HK" altLang="en-US" sz="2000" kern="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星期一</a:t>
                      </a:r>
                      <a:endParaRPr lang="en-US" sz="2000" i="0" dirty="0"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1C </a:t>
                      </a:r>
                      <a:r>
                        <a:rPr lang="zh-HK" altLang="en-US" sz="2000" kern="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星期一</a:t>
                      </a:r>
                      <a:endParaRPr lang="en-US" sz="2000" i="0" dirty="0"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1D </a:t>
                      </a:r>
                      <a:r>
                        <a:rPr lang="zh-HK" altLang="en-US" sz="2000" kern="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星期一</a:t>
                      </a:r>
                      <a:endParaRPr lang="en-US" sz="2000" i="0" dirty="0"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微軟正黑體" pitchFamily="34" charset="-12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HK" altLang="en-US" sz="20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微軟正黑體" pitchFamily="34" charset="-120"/>
                          <a:cs typeface="+mn-cs"/>
                        </a:rPr>
                        <a:t>數學</a:t>
                      </a:r>
                      <a:endParaRPr lang="en-US" altLang="zh-HK" sz="2000" dirty="0">
                        <a:effectLst/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kern="0" dirty="0">
                        <a:effectLst/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HK" altLang="en-US" sz="20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微軟正黑體" pitchFamily="34" charset="-120"/>
                          <a:cs typeface="+mn-cs"/>
                        </a:rPr>
                        <a:t>數學</a:t>
                      </a:r>
                      <a:endParaRPr lang="en-US" altLang="zh-HK" sz="2000" dirty="0">
                        <a:effectLst/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微軟正黑體" pitchFamily="34" charset="-12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HK" altLang="en-US" sz="20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微軟正黑體" pitchFamily="34" charset="-120"/>
                          <a:cs typeface="+mn-cs"/>
                        </a:rPr>
                        <a:t>數學</a:t>
                      </a:r>
                      <a:endParaRPr lang="en-US" altLang="zh-HK" sz="2000" dirty="0">
                        <a:effectLst/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HK" sz="2000" dirty="0">
                        <a:effectLst/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微軟正黑體" pitchFamily="34" charset="-12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0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微軟正黑體" pitchFamily="34" charset="-120"/>
                          <a:cs typeface="+mn-cs"/>
                        </a:rPr>
                        <a:t>數學</a:t>
                      </a:r>
                      <a:endParaRPr lang="en-US" altLang="zh-HK" sz="2000" dirty="0">
                        <a:effectLst/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微軟正黑體" pitchFamily="34" charset="-12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HK" altLang="en-US" sz="2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休息時段</a:t>
                      </a:r>
                      <a:endParaRPr lang="en-US" sz="2000" b="1" dirty="0">
                        <a:effectLst/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Left Brace 4"/>
          <p:cNvSpPr/>
          <p:nvPr/>
        </p:nvSpPr>
        <p:spPr>
          <a:xfrm>
            <a:off x="972682" y="5220917"/>
            <a:ext cx="228601" cy="1138857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微軟正黑體" pitchFamily="34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38519" y="5328662"/>
            <a:ext cx="1537447" cy="92336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HK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時區</a:t>
            </a:r>
            <a:endParaRPr lang="en-US" sz="2400" b="1" dirty="0">
              <a:solidFill>
                <a:srgbClr val="002060"/>
              </a:solidFill>
              <a:latin typeface="微軟正黑體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91955B78-ADA6-411D-8518-BF404DCB2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784" y="1304451"/>
            <a:ext cx="5454425" cy="326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3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4.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課堂</a:t>
            </a:r>
            <a:r>
              <a:rPr lang="zh-HK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細節 </a:t>
            </a: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: </a:t>
            </a:r>
            <a:r>
              <a:rPr lang="zh-HK" altLang="en-US" sz="4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同一上課日</a:t>
            </a:r>
            <a:r>
              <a:rPr lang="zh-HK" altLang="en-US" sz="4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課堂 </a:t>
            </a:r>
            <a:r>
              <a:rPr lang="en-US" altLang="zh-TW" sz="4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(SSD)</a:t>
            </a:r>
            <a:endParaRPr lang="en-US" sz="45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" name="Content Placeholder 6"/>
          <p:cNvSpPr>
            <a:spLocks noGrp="1"/>
          </p:cNvSpPr>
          <p:nvPr>
            <p:ph sz="half" idx="1"/>
          </p:nvPr>
        </p:nvSpPr>
        <p:spPr>
          <a:xfrm>
            <a:off x="343593" y="1380951"/>
            <a:ext cx="4657898" cy="4343400"/>
          </a:xfrm>
        </p:spPr>
        <p:txBody>
          <a:bodyPr>
            <a:noAutofit/>
          </a:bodyPr>
          <a:lstStyle/>
          <a:p>
            <a:pPr marL="401241" indent="-401241"/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情況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: </a:t>
            </a:r>
          </a:p>
          <a:p>
            <a:pPr marL="0" indent="0">
              <a:buNone/>
            </a:pPr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 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安排</a:t>
            </a:r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整班級的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家政堂於同一日 </a:t>
            </a:r>
            <a:b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</a:b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 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上課，以便準備教材</a:t>
            </a:r>
            <a:br>
              <a:rPr lang="en-US" altLang="zh-H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</a:br>
            <a:endParaRPr lang="en-US" altLang="zh-H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例子：</a:t>
            </a: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A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+2B </a:t>
            </a:r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家政 </a:t>
            </a:r>
            <a:endParaRPr lang="en-US" altLang="zh-H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2C+2D </a:t>
            </a:r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家政</a:t>
            </a:r>
          </a:p>
          <a:p>
            <a:pPr lvl="1"/>
            <a:endParaRPr lang="en-US" altLang="zh-H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987" y="3012906"/>
            <a:ext cx="6177473" cy="298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13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5.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檢查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: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</a:t>
            </a:r>
            <a:r>
              <a:rPr lang="zh-TW" altLang="en-US" sz="4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課堂安排報告</a:t>
            </a:r>
            <a:endParaRPr lang="en-US" sz="45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278" y="1715249"/>
            <a:ext cx="2571750" cy="3714750"/>
          </a:xfrm>
        </p:spPr>
        <p:txBody>
          <a:bodyPr>
            <a:noAutofit/>
          </a:bodyPr>
          <a:lstStyle/>
          <a:p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報告</a:t>
            </a:r>
            <a:r>
              <a:rPr lang="en-US" altLang="zh-H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: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教師及科目報告概覽</a:t>
            </a:r>
            <a:endParaRPr lang="en-US" altLang="zh-H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課堂安排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294886" lvl="1" indent="0">
              <a:buNone/>
            </a:pP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按教師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報告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課堂安排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294886" lvl="1" indent="0">
              <a:buNone/>
            </a:pP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按</a:t>
            </a:r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班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別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報告</a:t>
            </a:r>
            <a:endParaRPr lang="en-US" altLang="zh-H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課堂安排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294886" lvl="1" indent="0">
              <a:buNone/>
            </a:pP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按科目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報告</a:t>
            </a: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1" name="Picture 3" descr="C:\Users\mariawywoo\AppData\Local\Microsoft\Windows\Temporary Internet Files\Content.IE5\FYNBY549\130584558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653" y="574574"/>
            <a:ext cx="723072" cy="27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6"/>
          <p:cNvSpPr txBox="1">
            <a:spLocks/>
          </p:cNvSpPr>
          <p:nvPr/>
        </p:nvSpPr>
        <p:spPr>
          <a:xfrm>
            <a:off x="7705724" y="401002"/>
            <a:ext cx="1263289" cy="360161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>
                <a:latin typeface="+mj-ea"/>
                <a:ea typeface="+mj-ea"/>
              </a:rPr>
              <a:t>[</a:t>
            </a:r>
            <a:r>
              <a:rPr lang="zh-HK" altLang="en-US" sz="1500" dirty="0">
                <a:latin typeface="+mj-ea"/>
                <a:ea typeface="+mj-ea"/>
                <a:hlinkClick r:id="rId4"/>
              </a:rPr>
              <a:t>視頻示範</a:t>
            </a:r>
            <a:r>
              <a:rPr lang="en-US" altLang="zh-HK" sz="1500" dirty="0">
                <a:latin typeface="+mj-ea"/>
                <a:ea typeface="+mj-ea"/>
                <a:hlinkClick r:id="rId4"/>
              </a:rPr>
              <a:t>1</a:t>
            </a:r>
            <a:r>
              <a:rPr lang="en-US" sz="1500" dirty="0">
                <a:latin typeface="+mj-ea"/>
                <a:ea typeface="+mj-ea"/>
              </a:rPr>
              <a:t>]</a:t>
            </a:r>
            <a:endParaRPr lang="en-GB" sz="1500" dirty="0">
              <a:latin typeface="+mj-ea"/>
              <a:ea typeface="+mj-ea"/>
            </a:endParaRPr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>
            <a:off x="7715250" y="685800"/>
            <a:ext cx="1200150" cy="36016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50" dirty="0">
                <a:latin typeface="+mj-ea"/>
                <a:ea typeface="+mj-ea"/>
              </a:rPr>
              <a:t>[</a:t>
            </a:r>
            <a:r>
              <a:rPr lang="zh-HK" altLang="en-US" sz="1950" dirty="0">
                <a:latin typeface="+mj-ea"/>
                <a:ea typeface="+mj-ea"/>
                <a:hlinkClick r:id="rId5"/>
              </a:rPr>
              <a:t>視頻示範</a:t>
            </a:r>
            <a:r>
              <a:rPr lang="en-US" altLang="zh-HK" sz="1950" dirty="0">
                <a:latin typeface="+mj-ea"/>
                <a:ea typeface="+mj-ea"/>
                <a:hlinkClick r:id="rId5"/>
              </a:rPr>
              <a:t>2</a:t>
            </a:r>
            <a:r>
              <a:rPr lang="en-US" sz="1950" dirty="0">
                <a:latin typeface="+mj-ea"/>
                <a:ea typeface="+mj-ea"/>
              </a:rPr>
              <a:t>]</a:t>
            </a:r>
            <a:endParaRPr lang="en-GB" sz="1950" dirty="0">
              <a:latin typeface="+mj-ea"/>
              <a:ea typeface="+mj-ea"/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7705725" y="953233"/>
            <a:ext cx="1200150" cy="36016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50" dirty="0">
                <a:latin typeface="+mj-ea"/>
                <a:ea typeface="+mj-ea"/>
              </a:rPr>
              <a:t>[</a:t>
            </a:r>
            <a:r>
              <a:rPr lang="zh-HK" altLang="en-US" sz="1950" dirty="0">
                <a:latin typeface="+mj-ea"/>
                <a:ea typeface="+mj-ea"/>
                <a:hlinkClick r:id="rId6"/>
              </a:rPr>
              <a:t>視頻示範</a:t>
            </a:r>
            <a:r>
              <a:rPr lang="en-US" altLang="zh-HK" sz="1950" dirty="0">
                <a:latin typeface="+mj-ea"/>
                <a:ea typeface="+mj-ea"/>
                <a:hlinkClick r:id="rId6"/>
              </a:rPr>
              <a:t>3</a:t>
            </a:r>
            <a:r>
              <a:rPr lang="en-US" sz="1950" dirty="0">
                <a:latin typeface="+mj-ea"/>
                <a:ea typeface="+mj-ea"/>
              </a:rPr>
              <a:t>]</a:t>
            </a:r>
            <a:endParaRPr lang="en-GB" sz="1950" dirty="0">
              <a:latin typeface="+mj-ea"/>
              <a:ea typeface="+mj-ea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879" y="1273060"/>
            <a:ext cx="5981700" cy="1533525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3457" y="2518528"/>
            <a:ext cx="6700544" cy="2581918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7784" y="3946187"/>
            <a:ext cx="6748809" cy="277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4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5. 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檢查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: </a:t>
            </a:r>
            <a:r>
              <a:rPr lang="zh-HK" altLang="en-US" sz="4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資料核實</a:t>
            </a:r>
            <a:endParaRPr lang="en-US" sz="45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315" y="2971800"/>
            <a:ext cx="428668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4457700" cy="3291840"/>
          </a:xfrm>
        </p:spPr>
        <p:txBody>
          <a:bodyPr/>
          <a:lstStyle/>
          <a:p>
            <a:r>
              <a:rPr lang="zh-HK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通知</a:t>
            </a:r>
            <a:r>
              <a:rPr lang="en-US" altLang="zh-HK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- </a:t>
            </a:r>
            <a:r>
              <a:rPr lang="zh-HK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課堂沒有教師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endParaRPr lang="en-US" altLang="zh-HK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HK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通知</a:t>
            </a:r>
            <a:r>
              <a:rPr lang="en-US" altLang="zh-HK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- </a:t>
            </a:r>
            <a:r>
              <a:rPr lang="zh-HK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班別科目的課堂數目超過每星期</a:t>
            </a:r>
            <a:r>
              <a:rPr lang="en-US" altLang="zh-HK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/ </a:t>
            </a:r>
            <a:r>
              <a:rPr lang="zh-HK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循環週的日數</a:t>
            </a:r>
            <a:endParaRPr lang="en-US" altLang="zh-HK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endParaRPr lang="en-US" dirty="0">
              <a:latin typeface="+mj-ea"/>
              <a:ea typeface="+mj-ea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799"/>
            <a:ext cx="4648200" cy="1267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0136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3028950" cy="857250"/>
          </a:xfrm>
        </p:spPr>
        <p:txBody>
          <a:bodyPr>
            <a:normAutofit/>
          </a:bodyPr>
          <a:lstStyle/>
          <a:p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6. 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自動</a:t>
            </a:r>
            <a:r>
              <a:rPr lang="zh-HK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編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製</a:t>
            </a:r>
            <a:endParaRPr 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3943350" cy="3326130"/>
          </a:xfrm>
        </p:spPr>
        <p:txBody>
          <a:bodyPr>
            <a:normAutofit/>
          </a:bodyPr>
          <a:lstStyle/>
          <a:p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計算課堂重要性的方法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: </a:t>
            </a:r>
          </a:p>
          <a:p>
            <a:pPr lvl="1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更廣泛的搜索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</a:t>
            </a:r>
          </a:p>
          <a:p>
            <a:pPr marL="294887" lvl="1" indent="0"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方法一至方法九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)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5743" y="369837"/>
            <a:ext cx="3560998" cy="323747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662515" y="2802949"/>
            <a:ext cx="3534226" cy="24505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ounded Rectangle 9"/>
          <p:cNvSpPr/>
          <p:nvPr/>
        </p:nvSpPr>
        <p:spPr>
          <a:xfrm>
            <a:off x="4635742" y="1980334"/>
            <a:ext cx="3560999" cy="2294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2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909" y="2118620"/>
            <a:ext cx="474241" cy="44726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67" y="3663224"/>
            <a:ext cx="7864347" cy="310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88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6858000" cy="971550"/>
          </a:xfrm>
        </p:spPr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簡介會流程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752600"/>
            <a:ext cx="8763000" cy="4800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05735" indent="-205735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048" indent="-185162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-18516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1518" indent="-15773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52" indent="-15773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02988" indent="-15773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44" indent="-13715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79" indent="-137156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614" indent="-137156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8663" lvl="1" indent="-514350">
              <a:buFont typeface="+mj-lt"/>
              <a:buAutoNum type="arabicPeriod" startAt="7"/>
            </a:pPr>
            <a:r>
              <a:rPr lang="zh-HK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製成集</a:t>
            </a:r>
            <a:endParaRPr lang="en-US" altLang="zh-H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788663" lvl="1" indent="-514350">
              <a:buFont typeface="+mj-lt"/>
              <a:buAutoNum type="arabicPeriod" startAt="7"/>
            </a:pPr>
            <a:r>
              <a:rPr lang="zh-HK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互動調校</a:t>
            </a:r>
            <a:endParaRPr lang="en-US" altLang="zh-H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788663" lvl="1" indent="-514350">
              <a:buFont typeface="+mj-lt"/>
              <a:buAutoNum type="arabicPeriod" startAt="7"/>
            </a:pP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報告</a:t>
            </a:r>
            <a:endParaRPr lang="en-US" altLang="zh-TW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788663" lvl="1" indent="-514350">
              <a:buFont typeface="+mj-lt"/>
              <a:buAutoNum type="arabicPeriod" startAt="7"/>
            </a:pPr>
            <a:r>
              <a:rPr lang="zh-HK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匯出到</a:t>
            </a: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zh-HK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WebSAMS</a:t>
            </a:r>
            <a:r>
              <a:rPr lang="en-US" altLang="zh-HK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TSI</a:t>
            </a:r>
            <a:endParaRPr lang="en-US" altLang="zh-TW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639763" lvl="1" indent="-639763">
              <a:buClrTx/>
              <a:buFont typeface="Wingdings" panose="05000000000000000000" pitchFamily="2" charset="2"/>
              <a:buChar char="²"/>
            </a:pP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STT</a:t>
            </a:r>
            <a:r>
              <a:rPr lang="zh-HK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製成集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的其他應用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639763" lvl="1" indent="-639763">
              <a:buClrTx/>
              <a:buFont typeface="Wingdings" panose="05000000000000000000" pitchFamily="2" charset="2"/>
              <a:buChar char="²"/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總結及新近推出的優化項目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639763" lvl="1" indent="-639763">
              <a:buClrTx/>
              <a:buFont typeface="Wingdings" panose="05000000000000000000" pitchFamily="2" charset="2"/>
              <a:buChar char="²"/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參考資料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639763" lvl="1" indent="-639763">
              <a:buClrTx/>
              <a:buFont typeface="Wingdings" panose="05000000000000000000" pitchFamily="2" charset="2"/>
              <a:buChar char="²"/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培訓活動日程表</a:t>
            </a:r>
          </a:p>
          <a:p>
            <a:pPr marL="639763" lvl="1" indent="-639763">
              <a:buClrTx/>
              <a:buFont typeface="Wingdings" panose="05000000000000000000" pitchFamily="2" charset="2"/>
              <a:buChar char="²"/>
            </a:pPr>
            <a:endParaRPr lang="en-US" altLang="zh-TW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07880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257550" cy="857250"/>
          </a:xfrm>
        </p:spPr>
        <p:txBody>
          <a:bodyPr>
            <a:normAutofit/>
          </a:bodyPr>
          <a:lstStyle/>
          <a:p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6. 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自動</a:t>
            </a:r>
            <a:r>
              <a:rPr lang="zh-HK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編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製</a:t>
            </a:r>
            <a:endParaRPr lang="en-GB" sz="4500" baseline="-25000" dirty="0">
              <a:latin typeface="+mj-ea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68919810"/>
              </p:ext>
            </p:extLst>
          </p:nvPr>
        </p:nvGraphicFramePr>
        <p:xfrm>
          <a:off x="152400" y="1600200"/>
          <a:ext cx="4267201" cy="4604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8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1999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kumimoji="0" lang="zh-TW" altLang="en-US" sz="22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計算課堂重要性的方法</a:t>
                      </a:r>
                      <a:endParaRPr lang="en-GB" sz="22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kumimoji="0" lang="zh-TW" altLang="en-US" sz="22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初始階段</a:t>
                      </a:r>
                      <a:endParaRPr lang="en-GB" sz="22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kumimoji="0" lang="zh-TW" altLang="en-US" sz="22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其他階段</a:t>
                      </a:r>
                      <a:endParaRPr lang="en-GB" sz="22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80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方法一</a:t>
                      </a:r>
                      <a:endParaRPr lang="en-GB" sz="22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22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I</a:t>
                      </a:r>
                      <a:endParaRPr lang="en-GB" sz="22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22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I</a:t>
                      </a:r>
                      <a:endParaRPr lang="en-GB" sz="22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248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方法</a:t>
                      </a:r>
                      <a:r>
                        <a:rPr kumimoji="0" lang="zh-TW" altLang="en-US" sz="22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二</a:t>
                      </a:r>
                      <a:endParaRPr lang="en-GB" sz="22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22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II</a:t>
                      </a:r>
                      <a:endParaRPr lang="en-GB" sz="22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22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I</a:t>
                      </a:r>
                      <a:endParaRPr lang="en-GB" sz="22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248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方法</a:t>
                      </a:r>
                      <a:r>
                        <a:rPr kumimoji="0" lang="zh-TW" altLang="en-US" sz="22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三</a:t>
                      </a:r>
                      <a:endParaRPr lang="en-GB" sz="22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22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II</a:t>
                      </a:r>
                      <a:endParaRPr lang="en-GB" sz="22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22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II</a:t>
                      </a:r>
                      <a:endParaRPr lang="en-GB" sz="22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248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方法</a:t>
                      </a:r>
                      <a:r>
                        <a:rPr kumimoji="0" lang="zh-TW" altLang="en-US" sz="22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四</a:t>
                      </a:r>
                      <a:endParaRPr lang="en-GB" sz="22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22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I</a:t>
                      </a:r>
                      <a:endParaRPr lang="en-GB" sz="22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22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III</a:t>
                      </a:r>
                      <a:endParaRPr lang="en-GB" sz="22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248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方法</a:t>
                      </a:r>
                      <a:r>
                        <a:rPr kumimoji="0" lang="zh-TW" altLang="en-US" sz="22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五</a:t>
                      </a:r>
                      <a:endParaRPr lang="en-GB" sz="22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22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III</a:t>
                      </a:r>
                      <a:endParaRPr lang="en-GB" sz="22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22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I</a:t>
                      </a:r>
                      <a:endParaRPr lang="en-GB" sz="22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248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方法</a:t>
                      </a:r>
                      <a:r>
                        <a:rPr kumimoji="0" lang="zh-TW" altLang="en-US" sz="22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六</a:t>
                      </a:r>
                      <a:endParaRPr lang="en-GB" sz="22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22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I</a:t>
                      </a:r>
                      <a:endParaRPr lang="en-GB" sz="22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22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II</a:t>
                      </a:r>
                      <a:endParaRPr lang="en-GB" sz="22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248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方法</a:t>
                      </a:r>
                      <a:r>
                        <a:rPr kumimoji="0" lang="zh-TW" altLang="en-US" sz="22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七</a:t>
                      </a:r>
                      <a:endParaRPr lang="en-GB" sz="22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22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III</a:t>
                      </a:r>
                      <a:endParaRPr lang="en-GB" sz="22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22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II</a:t>
                      </a:r>
                      <a:endParaRPr lang="en-GB" sz="22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5248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方法</a:t>
                      </a:r>
                      <a:r>
                        <a:rPr kumimoji="0" lang="zh-TW" altLang="en-US" sz="22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八</a:t>
                      </a:r>
                      <a:endParaRPr lang="en-GB" sz="22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22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II</a:t>
                      </a:r>
                      <a:endParaRPr lang="en-GB" sz="22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22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III</a:t>
                      </a:r>
                      <a:endParaRPr lang="en-GB" sz="22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5248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方法</a:t>
                      </a:r>
                      <a:r>
                        <a:rPr kumimoji="0" lang="zh-TW" altLang="en-US" sz="22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九</a:t>
                      </a:r>
                      <a:endParaRPr lang="en-GB" sz="22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22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III</a:t>
                      </a:r>
                      <a:endParaRPr lang="en-GB" sz="22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2200" b="1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III</a:t>
                      </a:r>
                      <a:endParaRPr lang="en-GB" sz="22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1" y="1600200"/>
            <a:ext cx="4648200" cy="4953000"/>
          </a:xfrm>
        </p:spPr>
        <p:txBody>
          <a:bodyPr>
            <a:normAutofit fontScale="92500"/>
          </a:bodyPr>
          <a:lstStyle/>
          <a:p>
            <a:pPr marL="401231" indent="-401231"/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I – Least Feasible First </a:t>
            </a:r>
          </a:p>
          <a:p>
            <a:pPr marL="401231" indent="-401231">
              <a:buFont typeface="Wingdings 2"/>
              <a:buNone/>
            </a:pPr>
            <a:r>
              <a:rPr lang="zh-TW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 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</a:t>
            </a:r>
            <a:r>
              <a:rPr lang="zh-TW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最少可放置的空間為先</a:t>
            </a:r>
            <a:r>
              <a:rPr lang="en-US" altLang="zh-TW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)</a:t>
            </a:r>
          </a:p>
          <a:p>
            <a:pPr marL="401231" indent="-401231">
              <a:buFont typeface="Wingdings 2"/>
              <a:buNone/>
            </a:pPr>
            <a:r>
              <a:rPr lang="en-US" altLang="zh-HK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e.g.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四連堂 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&gt;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三連堂 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&gt;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雙連堂 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&gt;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單堂</a:t>
            </a:r>
            <a:endParaRPr lang="en-US" altLang="zh-TW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401231" indent="-401231">
              <a:buFont typeface="Wingdings 2"/>
              <a:buNone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401231" indent="-401231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II – Even Distribution</a:t>
            </a:r>
          </a:p>
          <a:p>
            <a:pPr marL="401231" indent="-401231">
              <a:buFont typeface="Wingdings 2"/>
              <a:buNone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考慮平均放置班別科目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)</a:t>
            </a:r>
          </a:p>
          <a:p>
            <a:pPr marL="401231" indent="-401231">
              <a:buFont typeface="Wingdings 2"/>
              <a:buNone/>
            </a:pPr>
            <a:r>
              <a:rPr lang="en-US" altLang="zh-HK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e.g.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中文 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(7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節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)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&gt;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zh-HK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經濟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(4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節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)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&gt;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體育 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(2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節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)</a:t>
            </a:r>
          </a:p>
          <a:p>
            <a:pPr marL="401231" indent="-401231">
              <a:buFont typeface="Wingdings 2"/>
              <a:buNone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401231" indent="-401231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III – Most Contended First </a:t>
            </a:r>
          </a:p>
          <a:p>
            <a:pPr marL="401231" indent="-401231">
              <a:buFont typeface="Wingdings 2"/>
              <a:buNone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以最多課堂排列優先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)</a:t>
            </a:r>
          </a:p>
          <a:p>
            <a:pPr marL="401231" indent="-401231">
              <a:buFont typeface="Wingdings 2"/>
              <a:buNone/>
            </a:pPr>
            <a:r>
              <a:rPr lang="en-US" altLang="zh-HK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e.g.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zh-HK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特別課堂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&gt;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一般課堂 </a:t>
            </a:r>
            <a:endParaRPr lang="en-US" altLang="zh-TW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401231" indent="-401231">
              <a:buFont typeface="Wingdings 2"/>
              <a:buNone/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     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</a:t>
            </a:r>
            <a:r>
              <a:rPr lang="zh-HK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特別課堂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佔用的資源較多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)</a:t>
            </a:r>
            <a:endParaRPr lang="en-GB" altLang="zh-HK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376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6. 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自動</a:t>
            </a:r>
            <a:r>
              <a:rPr lang="zh-HK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編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製</a:t>
            </a:r>
            <a:endParaRPr 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4191000" cy="1981200"/>
          </a:xfrm>
        </p:spPr>
        <p:txBody>
          <a:bodyPr>
            <a:normAutofit/>
          </a:bodyPr>
          <a:lstStyle/>
          <a:p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視化時間表生成的進度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Wingdings" pitchFamily="2" charset="2"/>
              </a:rPr>
              <a:t>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調整允許的時間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減輕</a:t>
            </a:r>
            <a:r>
              <a:rPr lang="en-US" altLang="zh-TW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WebSAMS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伺服器負荷，將資源卸載到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PC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524000"/>
            <a:ext cx="4038600" cy="43703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353" y="2971800"/>
            <a:ext cx="4685993" cy="3810000"/>
          </a:xfrm>
          <a:prstGeom prst="rect">
            <a:avLst/>
          </a:prstGeom>
        </p:spPr>
      </p:pic>
      <p:pic>
        <p:nvPicPr>
          <p:cNvPr id="11" name="Picture 3" descr="C:\Users\mariawywoo\AppData\Local\Microsoft\Windows\Temporary Internet Files\Content.IE5\FYNBY549\1305845583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128" y="914400"/>
            <a:ext cx="723072" cy="27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6"/>
          <p:cNvSpPr txBox="1">
            <a:spLocks/>
          </p:cNvSpPr>
          <p:nvPr/>
        </p:nvSpPr>
        <p:spPr>
          <a:xfrm>
            <a:off x="5689343" y="906162"/>
            <a:ext cx="1311789" cy="360161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50" dirty="0">
                <a:latin typeface="+mj-ea"/>
                <a:ea typeface="+mj-ea"/>
              </a:rPr>
              <a:t>[</a:t>
            </a:r>
            <a:r>
              <a:rPr lang="zh-HK" altLang="en-US" sz="1650" dirty="0">
                <a:latin typeface="+mj-ea"/>
                <a:ea typeface="+mj-ea"/>
                <a:hlinkClick r:id="rId6"/>
              </a:rPr>
              <a:t>視頻示範</a:t>
            </a:r>
            <a:r>
              <a:rPr lang="en-US" altLang="zh-HK" sz="1650" dirty="0">
                <a:latin typeface="+mj-ea"/>
                <a:ea typeface="+mj-ea"/>
                <a:hlinkClick r:id="rId6"/>
              </a:rPr>
              <a:t>1</a:t>
            </a:r>
            <a:r>
              <a:rPr lang="en-US" sz="1650" dirty="0">
                <a:latin typeface="+mj-ea"/>
                <a:ea typeface="+mj-ea"/>
              </a:rPr>
              <a:t>]</a:t>
            </a:r>
            <a:endParaRPr lang="en-GB" sz="1650" dirty="0">
              <a:latin typeface="+mj-ea"/>
              <a:ea typeface="+mj-ea"/>
            </a:endParaRPr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>
            <a:off x="6858000" y="906161"/>
            <a:ext cx="1284461" cy="360161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50" dirty="0">
                <a:latin typeface="+mj-ea"/>
                <a:ea typeface="+mj-ea"/>
              </a:rPr>
              <a:t>[</a:t>
            </a:r>
            <a:r>
              <a:rPr lang="zh-HK" altLang="en-US" sz="1650" dirty="0">
                <a:latin typeface="+mj-ea"/>
                <a:ea typeface="+mj-ea"/>
                <a:hlinkClick r:id="rId7"/>
              </a:rPr>
              <a:t>視頻示範</a:t>
            </a:r>
            <a:r>
              <a:rPr lang="en-US" altLang="zh-HK" sz="1650" dirty="0">
                <a:latin typeface="+mj-ea"/>
                <a:ea typeface="+mj-ea"/>
                <a:hlinkClick r:id="rId7"/>
              </a:rPr>
              <a:t>2</a:t>
            </a:r>
            <a:r>
              <a:rPr lang="en-US" sz="1650" dirty="0">
                <a:latin typeface="+mj-ea"/>
                <a:ea typeface="+mj-ea"/>
              </a:rPr>
              <a:t>]</a:t>
            </a:r>
            <a:endParaRPr lang="en-GB" sz="165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758662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81000"/>
            <a:ext cx="5745773" cy="857250"/>
          </a:xfrm>
        </p:spPr>
        <p:txBody>
          <a:bodyPr>
            <a:normAutofit/>
          </a:bodyPr>
          <a:lstStyle/>
          <a:p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6. 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自動</a:t>
            </a:r>
            <a:r>
              <a:rPr lang="zh-HK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編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製 </a:t>
            </a:r>
            <a:r>
              <a:rPr lang="en-US" altLang="zh-HK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: </a:t>
            </a:r>
            <a:r>
              <a:rPr lang="zh-HK" altLang="en-US" sz="4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整批編製</a:t>
            </a:r>
            <a:endParaRPr lang="en-US" sz="4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5600700" cy="2647950"/>
          </a:xfrm>
        </p:spPr>
        <p:txBody>
          <a:bodyPr>
            <a:normAutofit lnSpcReduction="10000"/>
          </a:bodyPr>
          <a:lstStyle/>
          <a:p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整批編製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  </a:t>
            </a:r>
            <a:endParaRPr lang="en-US" altLang="zh-TW" sz="2400" dirty="0">
              <a:latin typeface="+mj-ea"/>
              <a:ea typeface="+mj-ea"/>
            </a:endParaRPr>
          </a:p>
          <a:p>
            <a:pPr lvl="1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用途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1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Wingdings" pitchFamily="2" charset="2"/>
              </a:rPr>
              <a:t>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例子：計算課堂重要性的方法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2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儲存及繼續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sym typeface="Wingdings" pitchFamily="2" charset="2"/>
              </a:rPr>
              <a:t>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自動改選另一方法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2">
              <a:buNone/>
            </a:pPr>
            <a:endParaRPr lang="en-US" altLang="zh-TW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用途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sym typeface="Wingdings" pitchFamily="2" charset="2"/>
              </a:rPr>
              <a:t>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例子：剛完成課程設置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sym typeface="Wingdings" pitchFamily="2" charset="2"/>
              </a:rPr>
              <a:t>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想休息前，啟動整批編製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endParaRPr lang="en-GB" dirty="0">
              <a:latin typeface="+mj-ea"/>
              <a:ea typeface="+mj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0224" y="990600"/>
            <a:ext cx="3014226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572000"/>
            <a:ext cx="6966856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450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28600" y="381000"/>
            <a:ext cx="86868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75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6. 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自動</a:t>
            </a:r>
            <a:r>
              <a:rPr lang="zh-HK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編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製 </a:t>
            </a:r>
            <a:r>
              <a:rPr lang="en-US" altLang="zh-HK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: </a:t>
            </a:r>
            <a:r>
              <a:rPr lang="zh-TW" altLang="en-US" sz="4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繼續編製 </a:t>
            </a:r>
            <a:r>
              <a:rPr lang="en-US" altLang="zh-TW" sz="4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/ </a:t>
            </a:r>
            <a:r>
              <a:rPr lang="zh-TW" altLang="en-US" sz="4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局部</a:t>
            </a:r>
            <a:r>
              <a:rPr lang="zh-HK" altLang="en-US" sz="4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編製</a:t>
            </a:r>
            <a:endParaRPr lang="en-US" sz="4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078444" cy="4389120"/>
          </a:xfrm>
        </p:spPr>
        <p:txBody>
          <a:bodyPr/>
          <a:lstStyle/>
          <a:p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分批將課堂逐步編配至同一個製成集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用戶可優先選擇較難編排的課堂為首幾批課堂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Wingdings" panose="05000000000000000000" pitchFamily="2" charset="2"/>
              </a:rPr>
              <a:t>   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Wingdings" panose="05000000000000000000" pitchFamily="2" charset="2"/>
              </a:rPr>
              <a:t>課堂編配結果較易達到</a:t>
            </a:r>
            <a:b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Wingdings" panose="05000000000000000000" pitchFamily="2" charset="2"/>
              </a:rPr>
            </a:b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Wingdings" panose="05000000000000000000" pitchFamily="2" charset="2"/>
              </a:rPr>
              <a:t>       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Wingdings" panose="05000000000000000000" pitchFamily="2" charset="2"/>
              </a:rPr>
              <a:t>學校的特定要求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Wingdings" panose="05000000000000000000" pitchFamily="2" charset="2"/>
              </a:rPr>
              <a:t>   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Wingdings" panose="05000000000000000000" pitchFamily="2" charset="2"/>
              </a:rPr>
              <a:t>製成集的完成百分比通 </a:t>
            </a:r>
            <a:b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Wingdings" panose="05000000000000000000" pitchFamily="2" charset="2"/>
              </a:rPr>
            </a:b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Wingdings" panose="05000000000000000000" pitchFamily="2" charset="2"/>
              </a:rPr>
              <a:t>       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Wingdings" panose="05000000000000000000" pitchFamily="2" charset="2"/>
              </a:rPr>
              <a:t>常較高</a:t>
            </a:r>
          </a:p>
          <a:p>
            <a:pPr marL="0" indent="0">
              <a:buNone/>
            </a:pPr>
            <a:endPara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400050" lvl="1" indent="0">
              <a:buNone/>
            </a:pPr>
            <a:endParaRPr lang="en-US" altLang="zh-TW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57250" lvl="1" indent="-457200">
              <a:buFont typeface="+mj-lt"/>
              <a:buAutoNum type="arabicPeriod"/>
            </a:pPr>
            <a:endParaRPr lang="zh-TW" alt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57250" lvl="1" indent="-457200">
              <a:buFont typeface="+mj-lt"/>
              <a:buAutoNum type="arabicPeriod"/>
            </a:pPr>
            <a:endParaRPr lang="en-US" altLang="zh-TW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indent="-342900">
              <a:buFont typeface="Wingdings" panose="05000000000000000000" pitchFamily="2" charset="2"/>
              <a:buChar char="Ø"/>
            </a:pPr>
            <a:endParaRPr lang="zh-TW" altLang="en-US" dirty="0"/>
          </a:p>
          <a:p>
            <a:endParaRPr lang="zh-TW" altLang="en-US" dirty="0"/>
          </a:p>
          <a:p>
            <a:endParaRPr lang="en-US" dirty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01803"/>
            <a:ext cx="391963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508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461163" y="1543051"/>
            <a:ext cx="6462036" cy="48133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 dirty="0">
              <a:latin typeface="+mj-ea"/>
              <a:ea typeface="+mj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381000"/>
            <a:ext cx="7658100" cy="838200"/>
          </a:xfrm>
        </p:spPr>
        <p:txBody>
          <a:bodyPr>
            <a:noAutofit/>
          </a:bodyPr>
          <a:lstStyle/>
          <a:p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7. 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製成集 </a:t>
            </a:r>
            <a:endParaRPr 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grpSp>
        <p:nvGrpSpPr>
          <p:cNvPr id="159" name="Group 161"/>
          <p:cNvGrpSpPr>
            <a:grpSpLocks noChangeAspect="1"/>
          </p:cNvGrpSpPr>
          <p:nvPr/>
        </p:nvGrpSpPr>
        <p:grpSpPr bwMode="auto">
          <a:xfrm>
            <a:off x="776121" y="4434981"/>
            <a:ext cx="971552" cy="972742"/>
            <a:chOff x="6700" y="3207"/>
            <a:chExt cx="816" cy="817"/>
          </a:xfrm>
        </p:grpSpPr>
        <p:sp>
          <p:nvSpPr>
            <p:cNvPr id="2176" name="AutoShape 160"/>
            <p:cNvSpPr>
              <a:spLocks noChangeAspect="1" noChangeArrowheads="1" noTextEdit="1"/>
            </p:cNvSpPr>
            <p:nvPr/>
          </p:nvSpPr>
          <p:spPr bwMode="auto">
            <a:xfrm>
              <a:off x="6912" y="3207"/>
              <a:ext cx="469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350"/>
            </a:p>
          </p:txBody>
        </p:sp>
        <p:sp>
          <p:nvSpPr>
            <p:cNvPr id="2177" name="Freeform 162"/>
            <p:cNvSpPr>
              <a:spLocks/>
            </p:cNvSpPr>
            <p:nvPr/>
          </p:nvSpPr>
          <p:spPr bwMode="auto">
            <a:xfrm>
              <a:off x="7016" y="3294"/>
              <a:ext cx="261" cy="171"/>
            </a:xfrm>
            <a:custGeom>
              <a:avLst/>
              <a:gdLst>
                <a:gd name="T0" fmla="*/ 0 w 643"/>
                <a:gd name="T1" fmla="*/ 52 h 420"/>
                <a:gd name="T2" fmla="*/ 90 w 643"/>
                <a:gd name="T3" fmla="*/ 420 h 420"/>
                <a:gd name="T4" fmla="*/ 389 w 643"/>
                <a:gd name="T5" fmla="*/ 258 h 420"/>
                <a:gd name="T6" fmla="*/ 643 w 643"/>
                <a:gd name="T7" fmla="*/ 85 h 420"/>
                <a:gd name="T8" fmla="*/ 373 w 643"/>
                <a:gd name="T9" fmla="*/ 65 h 420"/>
                <a:gd name="T10" fmla="*/ 0 w 643"/>
                <a:gd name="T11" fmla="*/ 52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3" h="420">
                  <a:moveTo>
                    <a:pt x="0" y="52"/>
                  </a:moveTo>
                  <a:cubicBezTo>
                    <a:pt x="101" y="144"/>
                    <a:pt x="137" y="290"/>
                    <a:pt x="90" y="420"/>
                  </a:cubicBezTo>
                  <a:cubicBezTo>
                    <a:pt x="163" y="326"/>
                    <a:pt x="271" y="267"/>
                    <a:pt x="389" y="258"/>
                  </a:cubicBezTo>
                  <a:cubicBezTo>
                    <a:pt x="495" y="245"/>
                    <a:pt x="590" y="181"/>
                    <a:pt x="643" y="85"/>
                  </a:cubicBezTo>
                  <a:cubicBezTo>
                    <a:pt x="557" y="128"/>
                    <a:pt x="454" y="120"/>
                    <a:pt x="373" y="65"/>
                  </a:cubicBezTo>
                  <a:cubicBezTo>
                    <a:pt x="256" y="4"/>
                    <a:pt x="120" y="0"/>
                    <a:pt x="0" y="52"/>
                  </a:cubicBezTo>
                </a:path>
              </a:pathLst>
            </a:custGeom>
            <a:solidFill>
              <a:srgbClr val="DD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350"/>
            </a:p>
          </p:txBody>
        </p:sp>
        <p:sp>
          <p:nvSpPr>
            <p:cNvPr id="2178" name="Freeform 163"/>
            <p:cNvSpPr>
              <a:spLocks noEditPoints="1"/>
            </p:cNvSpPr>
            <p:nvPr/>
          </p:nvSpPr>
          <p:spPr bwMode="auto">
            <a:xfrm>
              <a:off x="6982" y="3278"/>
              <a:ext cx="301" cy="380"/>
            </a:xfrm>
            <a:custGeom>
              <a:avLst/>
              <a:gdLst>
                <a:gd name="T0" fmla="*/ 472 w 743"/>
                <a:gd name="T1" fmla="*/ 301 h 933"/>
                <a:gd name="T2" fmla="*/ 481 w 743"/>
                <a:gd name="T3" fmla="*/ 288 h 933"/>
                <a:gd name="T4" fmla="*/ 407 w 743"/>
                <a:gd name="T5" fmla="*/ 311 h 933"/>
                <a:gd name="T6" fmla="*/ 197 w 743"/>
                <a:gd name="T7" fmla="*/ 454 h 933"/>
                <a:gd name="T8" fmla="*/ 88 w 743"/>
                <a:gd name="T9" fmla="*/ 90 h 933"/>
                <a:gd name="T10" fmla="*/ 88 w 743"/>
                <a:gd name="T11" fmla="*/ 90 h 933"/>
                <a:gd name="T12" fmla="*/ 88 w 743"/>
                <a:gd name="T13" fmla="*/ 90 h 933"/>
                <a:gd name="T14" fmla="*/ 181 w 743"/>
                <a:gd name="T15" fmla="*/ 433 h 933"/>
                <a:gd name="T16" fmla="*/ 88 w 743"/>
                <a:gd name="T17" fmla="*/ 90 h 933"/>
                <a:gd name="T18" fmla="*/ 75 w 743"/>
                <a:gd name="T19" fmla="*/ 68 h 933"/>
                <a:gd name="T20" fmla="*/ 30 w 743"/>
                <a:gd name="T21" fmla="*/ 11 h 933"/>
                <a:gd name="T22" fmla="*/ 51 w 743"/>
                <a:gd name="T23" fmla="*/ 74 h 933"/>
                <a:gd name="T24" fmla="*/ 169 w 743"/>
                <a:gd name="T25" fmla="*/ 870 h 933"/>
                <a:gd name="T26" fmla="*/ 227 w 743"/>
                <a:gd name="T27" fmla="*/ 890 h 933"/>
                <a:gd name="T28" fmla="*/ 703 w 743"/>
                <a:gd name="T29" fmla="*/ 144 h 933"/>
                <a:gd name="T30" fmla="*/ 701 w 743"/>
                <a:gd name="T31" fmla="*/ 145 h 933"/>
                <a:gd name="T32" fmla="*/ 234 w 743"/>
                <a:gd name="T33" fmla="*/ 48 h 933"/>
                <a:gd name="T34" fmla="*/ 234 w 743"/>
                <a:gd name="T35" fmla="*/ 45 h 933"/>
                <a:gd name="T36" fmla="*/ 234 w 743"/>
                <a:gd name="T37" fmla="*/ 48 h 933"/>
                <a:gd name="T38" fmla="*/ 455 w 743"/>
                <a:gd name="T39" fmla="*/ 104 h 933"/>
                <a:gd name="T40" fmla="*/ 468 w 743"/>
                <a:gd name="T41" fmla="*/ 94 h 933"/>
                <a:gd name="T42" fmla="*/ 88 w 743"/>
                <a:gd name="T43" fmla="*/ 90 h 933"/>
                <a:gd name="T44" fmla="*/ 701 w 743"/>
                <a:gd name="T45" fmla="*/ 145 h 933"/>
                <a:gd name="T46" fmla="*/ 703 w 743"/>
                <a:gd name="T47" fmla="*/ 142 h 933"/>
                <a:gd name="T48" fmla="*/ 717 w 743"/>
                <a:gd name="T49" fmla="*/ 137 h 933"/>
                <a:gd name="T50" fmla="*/ 714 w 743"/>
                <a:gd name="T51" fmla="*/ 124 h 933"/>
                <a:gd name="T52" fmla="*/ 701 w 743"/>
                <a:gd name="T53" fmla="*/ 145 h 933"/>
                <a:gd name="T54" fmla="*/ 176 w 743"/>
                <a:gd name="T55" fmla="*/ 409 h 933"/>
                <a:gd name="T56" fmla="*/ 115 w 743"/>
                <a:gd name="T57" fmla="*/ 129 h 933"/>
                <a:gd name="T58" fmla="*/ 732 w 743"/>
                <a:gd name="T59" fmla="*/ 115 h 933"/>
                <a:gd name="T60" fmla="*/ 743 w 743"/>
                <a:gd name="T61" fmla="*/ 108 h 933"/>
                <a:gd name="T62" fmla="*/ 731 w 743"/>
                <a:gd name="T63" fmla="*/ 113 h 933"/>
                <a:gd name="T64" fmla="*/ 713 w 743"/>
                <a:gd name="T65" fmla="*/ 121 h 933"/>
                <a:gd name="T66" fmla="*/ 713 w 743"/>
                <a:gd name="T67" fmla="*/ 120 h 933"/>
                <a:gd name="T68" fmla="*/ 713 w 743"/>
                <a:gd name="T69" fmla="*/ 120 h 933"/>
                <a:gd name="T70" fmla="*/ 713 w 743"/>
                <a:gd name="T71" fmla="*/ 121 h 933"/>
                <a:gd name="T72" fmla="*/ 157 w 743"/>
                <a:gd name="T73" fmla="*/ 146 h 933"/>
                <a:gd name="T74" fmla="*/ 157 w 743"/>
                <a:gd name="T75" fmla="*/ 146 h 933"/>
                <a:gd name="T76" fmla="*/ 195 w 743"/>
                <a:gd name="T77" fmla="*/ 905 h 933"/>
                <a:gd name="T78" fmla="*/ 174 w 743"/>
                <a:gd name="T79" fmla="*/ 887 h 933"/>
                <a:gd name="T80" fmla="*/ 168 w 743"/>
                <a:gd name="T81" fmla="*/ 894 h 933"/>
                <a:gd name="T82" fmla="*/ 216 w 743"/>
                <a:gd name="T83" fmla="*/ 919 h 933"/>
                <a:gd name="T84" fmla="*/ 173 w 743"/>
                <a:gd name="T85" fmla="*/ 903 h 933"/>
                <a:gd name="T86" fmla="*/ 167 w 743"/>
                <a:gd name="T87" fmla="*/ 909 h 933"/>
                <a:gd name="T88" fmla="*/ 230 w 743"/>
                <a:gd name="T89" fmla="*/ 922 h 933"/>
                <a:gd name="T90" fmla="*/ 167 w 743"/>
                <a:gd name="T91" fmla="*/ 909 h 933"/>
                <a:gd name="T92" fmla="*/ 151 w 743"/>
                <a:gd name="T93" fmla="*/ 923 h 933"/>
                <a:gd name="T94" fmla="*/ 16 w 743"/>
                <a:gd name="T95" fmla="*/ 68 h 933"/>
                <a:gd name="T96" fmla="*/ 37 w 743"/>
                <a:gd name="T97" fmla="*/ 2 h 933"/>
                <a:gd name="T98" fmla="*/ 16 w 743"/>
                <a:gd name="T99" fmla="*/ 68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3" h="933">
                  <a:moveTo>
                    <a:pt x="407" y="311"/>
                  </a:moveTo>
                  <a:cubicBezTo>
                    <a:pt x="429" y="306"/>
                    <a:pt x="450" y="303"/>
                    <a:pt x="472" y="301"/>
                  </a:cubicBezTo>
                  <a:cubicBezTo>
                    <a:pt x="568" y="287"/>
                    <a:pt x="652" y="230"/>
                    <a:pt x="703" y="144"/>
                  </a:cubicBezTo>
                  <a:cubicBezTo>
                    <a:pt x="650" y="221"/>
                    <a:pt x="571" y="272"/>
                    <a:pt x="481" y="288"/>
                  </a:cubicBezTo>
                  <a:cubicBezTo>
                    <a:pt x="365" y="295"/>
                    <a:pt x="258" y="352"/>
                    <a:pt x="184" y="445"/>
                  </a:cubicBezTo>
                  <a:cubicBezTo>
                    <a:pt x="243" y="377"/>
                    <a:pt x="321" y="330"/>
                    <a:pt x="407" y="311"/>
                  </a:cubicBezTo>
                  <a:close/>
                  <a:moveTo>
                    <a:pt x="408" y="312"/>
                  </a:moveTo>
                  <a:cubicBezTo>
                    <a:pt x="322" y="332"/>
                    <a:pt x="246" y="384"/>
                    <a:pt x="197" y="454"/>
                  </a:cubicBezTo>
                  <a:cubicBezTo>
                    <a:pt x="255" y="392"/>
                    <a:pt x="327" y="343"/>
                    <a:pt x="408" y="312"/>
                  </a:cubicBezTo>
                  <a:close/>
                  <a:moveTo>
                    <a:pt x="88" y="90"/>
                  </a:moveTo>
                  <a:cubicBezTo>
                    <a:pt x="86" y="91"/>
                    <a:pt x="84" y="92"/>
                    <a:pt x="82" y="93"/>
                  </a:cubicBezTo>
                  <a:cubicBezTo>
                    <a:pt x="84" y="92"/>
                    <a:pt x="86" y="91"/>
                    <a:pt x="88" y="90"/>
                  </a:cubicBezTo>
                  <a:lnTo>
                    <a:pt x="88" y="90"/>
                  </a:lnTo>
                  <a:lnTo>
                    <a:pt x="88" y="90"/>
                  </a:lnTo>
                  <a:close/>
                  <a:moveTo>
                    <a:pt x="184" y="446"/>
                  </a:moveTo>
                  <a:cubicBezTo>
                    <a:pt x="183" y="442"/>
                    <a:pt x="182" y="437"/>
                    <a:pt x="181" y="433"/>
                  </a:cubicBezTo>
                  <a:cubicBezTo>
                    <a:pt x="216" y="319"/>
                    <a:pt x="189" y="195"/>
                    <a:pt x="111" y="108"/>
                  </a:cubicBezTo>
                  <a:cubicBezTo>
                    <a:pt x="104" y="101"/>
                    <a:pt x="96" y="95"/>
                    <a:pt x="88" y="90"/>
                  </a:cubicBezTo>
                  <a:cubicBezTo>
                    <a:pt x="86" y="89"/>
                    <a:pt x="84" y="88"/>
                    <a:pt x="83" y="87"/>
                  </a:cubicBezTo>
                  <a:cubicBezTo>
                    <a:pt x="80" y="81"/>
                    <a:pt x="78" y="74"/>
                    <a:pt x="75" y="68"/>
                  </a:cubicBezTo>
                  <a:cubicBezTo>
                    <a:pt x="93" y="56"/>
                    <a:pt x="97" y="35"/>
                    <a:pt x="85" y="19"/>
                  </a:cubicBezTo>
                  <a:cubicBezTo>
                    <a:pt x="72" y="4"/>
                    <a:pt x="47" y="0"/>
                    <a:pt x="30" y="11"/>
                  </a:cubicBezTo>
                  <a:cubicBezTo>
                    <a:pt x="12" y="23"/>
                    <a:pt x="8" y="45"/>
                    <a:pt x="21" y="60"/>
                  </a:cubicBezTo>
                  <a:cubicBezTo>
                    <a:pt x="28" y="69"/>
                    <a:pt x="39" y="74"/>
                    <a:pt x="51" y="74"/>
                  </a:cubicBezTo>
                  <a:cubicBezTo>
                    <a:pt x="103" y="208"/>
                    <a:pt x="140" y="345"/>
                    <a:pt x="159" y="486"/>
                  </a:cubicBezTo>
                  <a:cubicBezTo>
                    <a:pt x="176" y="613"/>
                    <a:pt x="180" y="742"/>
                    <a:pt x="169" y="870"/>
                  </a:cubicBezTo>
                  <a:cubicBezTo>
                    <a:pt x="170" y="872"/>
                    <a:pt x="171" y="874"/>
                    <a:pt x="172" y="875"/>
                  </a:cubicBezTo>
                  <a:cubicBezTo>
                    <a:pt x="185" y="891"/>
                    <a:pt x="207" y="897"/>
                    <a:pt x="227" y="890"/>
                  </a:cubicBezTo>
                  <a:cubicBezTo>
                    <a:pt x="227" y="741"/>
                    <a:pt x="213" y="593"/>
                    <a:pt x="184" y="446"/>
                  </a:cubicBezTo>
                  <a:close/>
                  <a:moveTo>
                    <a:pt x="703" y="144"/>
                  </a:moveTo>
                  <a:cubicBezTo>
                    <a:pt x="703" y="144"/>
                    <a:pt x="702" y="145"/>
                    <a:pt x="701" y="145"/>
                  </a:cubicBezTo>
                  <a:lnTo>
                    <a:pt x="701" y="145"/>
                  </a:lnTo>
                  <a:lnTo>
                    <a:pt x="703" y="144"/>
                  </a:lnTo>
                  <a:close/>
                  <a:moveTo>
                    <a:pt x="234" y="48"/>
                  </a:moveTo>
                  <a:cubicBezTo>
                    <a:pt x="219" y="49"/>
                    <a:pt x="204" y="51"/>
                    <a:pt x="189" y="54"/>
                  </a:cubicBezTo>
                  <a:cubicBezTo>
                    <a:pt x="202" y="48"/>
                    <a:pt x="218" y="45"/>
                    <a:pt x="234" y="45"/>
                  </a:cubicBezTo>
                  <a:lnTo>
                    <a:pt x="234" y="45"/>
                  </a:lnTo>
                  <a:lnTo>
                    <a:pt x="234" y="48"/>
                  </a:lnTo>
                  <a:close/>
                  <a:moveTo>
                    <a:pt x="703" y="142"/>
                  </a:moveTo>
                  <a:cubicBezTo>
                    <a:pt x="619" y="170"/>
                    <a:pt x="527" y="156"/>
                    <a:pt x="455" y="104"/>
                  </a:cubicBezTo>
                  <a:cubicBezTo>
                    <a:pt x="389" y="62"/>
                    <a:pt x="312" y="43"/>
                    <a:pt x="234" y="48"/>
                  </a:cubicBezTo>
                  <a:cubicBezTo>
                    <a:pt x="316" y="39"/>
                    <a:pt x="400" y="56"/>
                    <a:pt x="468" y="94"/>
                  </a:cubicBezTo>
                  <a:cubicBezTo>
                    <a:pt x="393" y="38"/>
                    <a:pt x="284" y="21"/>
                    <a:pt x="188" y="51"/>
                  </a:cubicBezTo>
                  <a:cubicBezTo>
                    <a:pt x="154" y="61"/>
                    <a:pt x="120" y="74"/>
                    <a:pt x="88" y="90"/>
                  </a:cubicBezTo>
                  <a:cubicBezTo>
                    <a:pt x="207" y="36"/>
                    <a:pt x="342" y="45"/>
                    <a:pt x="451" y="115"/>
                  </a:cubicBezTo>
                  <a:cubicBezTo>
                    <a:pt x="521" y="174"/>
                    <a:pt x="618" y="186"/>
                    <a:pt x="701" y="145"/>
                  </a:cubicBezTo>
                  <a:lnTo>
                    <a:pt x="701" y="145"/>
                  </a:lnTo>
                  <a:lnTo>
                    <a:pt x="703" y="142"/>
                  </a:lnTo>
                  <a:close/>
                  <a:moveTo>
                    <a:pt x="703" y="144"/>
                  </a:moveTo>
                  <a:cubicBezTo>
                    <a:pt x="708" y="142"/>
                    <a:pt x="712" y="139"/>
                    <a:pt x="717" y="137"/>
                  </a:cubicBezTo>
                  <a:cubicBezTo>
                    <a:pt x="712" y="138"/>
                    <a:pt x="708" y="140"/>
                    <a:pt x="703" y="142"/>
                  </a:cubicBezTo>
                  <a:cubicBezTo>
                    <a:pt x="708" y="136"/>
                    <a:pt x="712" y="130"/>
                    <a:pt x="714" y="124"/>
                  </a:cubicBezTo>
                  <a:cubicBezTo>
                    <a:pt x="710" y="131"/>
                    <a:pt x="706" y="138"/>
                    <a:pt x="701" y="145"/>
                  </a:cubicBezTo>
                  <a:lnTo>
                    <a:pt x="701" y="145"/>
                  </a:lnTo>
                  <a:lnTo>
                    <a:pt x="703" y="144"/>
                  </a:lnTo>
                  <a:close/>
                  <a:moveTo>
                    <a:pt x="176" y="409"/>
                  </a:moveTo>
                  <a:cubicBezTo>
                    <a:pt x="154" y="304"/>
                    <a:pt x="124" y="200"/>
                    <a:pt x="87" y="98"/>
                  </a:cubicBezTo>
                  <a:cubicBezTo>
                    <a:pt x="97" y="107"/>
                    <a:pt x="107" y="117"/>
                    <a:pt x="115" y="129"/>
                  </a:cubicBezTo>
                  <a:cubicBezTo>
                    <a:pt x="166" y="212"/>
                    <a:pt x="187" y="311"/>
                    <a:pt x="176" y="409"/>
                  </a:cubicBezTo>
                  <a:close/>
                  <a:moveTo>
                    <a:pt x="732" y="115"/>
                  </a:moveTo>
                  <a:cubicBezTo>
                    <a:pt x="726" y="146"/>
                    <a:pt x="711" y="174"/>
                    <a:pt x="688" y="198"/>
                  </a:cubicBezTo>
                  <a:cubicBezTo>
                    <a:pt x="716" y="173"/>
                    <a:pt x="735" y="142"/>
                    <a:pt x="743" y="108"/>
                  </a:cubicBezTo>
                  <a:lnTo>
                    <a:pt x="743" y="108"/>
                  </a:lnTo>
                  <a:lnTo>
                    <a:pt x="731" y="113"/>
                  </a:lnTo>
                  <a:lnTo>
                    <a:pt x="732" y="115"/>
                  </a:lnTo>
                  <a:close/>
                  <a:moveTo>
                    <a:pt x="713" y="121"/>
                  </a:moveTo>
                  <a:lnTo>
                    <a:pt x="732" y="115"/>
                  </a:lnTo>
                  <a:lnTo>
                    <a:pt x="713" y="120"/>
                  </a:lnTo>
                  <a:lnTo>
                    <a:pt x="713" y="121"/>
                  </a:lnTo>
                  <a:close/>
                  <a:moveTo>
                    <a:pt x="713" y="120"/>
                  </a:moveTo>
                  <a:lnTo>
                    <a:pt x="684" y="131"/>
                  </a:lnTo>
                  <a:lnTo>
                    <a:pt x="713" y="121"/>
                  </a:lnTo>
                  <a:lnTo>
                    <a:pt x="713" y="120"/>
                  </a:lnTo>
                  <a:close/>
                  <a:moveTo>
                    <a:pt x="157" y="146"/>
                  </a:moveTo>
                  <a:cubicBezTo>
                    <a:pt x="196" y="209"/>
                    <a:pt x="214" y="287"/>
                    <a:pt x="208" y="365"/>
                  </a:cubicBezTo>
                  <a:cubicBezTo>
                    <a:pt x="224" y="287"/>
                    <a:pt x="205" y="203"/>
                    <a:pt x="157" y="146"/>
                  </a:cubicBezTo>
                  <a:close/>
                  <a:moveTo>
                    <a:pt x="169" y="878"/>
                  </a:moveTo>
                  <a:cubicBezTo>
                    <a:pt x="165" y="888"/>
                    <a:pt x="176" y="900"/>
                    <a:pt x="195" y="905"/>
                  </a:cubicBezTo>
                  <a:cubicBezTo>
                    <a:pt x="208" y="908"/>
                    <a:pt x="221" y="907"/>
                    <a:pt x="230" y="901"/>
                  </a:cubicBezTo>
                  <a:cubicBezTo>
                    <a:pt x="210" y="906"/>
                    <a:pt x="185" y="899"/>
                    <a:pt x="174" y="887"/>
                  </a:cubicBezTo>
                  <a:cubicBezTo>
                    <a:pt x="172" y="884"/>
                    <a:pt x="170" y="881"/>
                    <a:pt x="169" y="878"/>
                  </a:cubicBezTo>
                  <a:close/>
                  <a:moveTo>
                    <a:pt x="168" y="894"/>
                  </a:moveTo>
                  <a:cubicBezTo>
                    <a:pt x="166" y="899"/>
                    <a:pt x="167" y="903"/>
                    <a:pt x="170" y="907"/>
                  </a:cubicBezTo>
                  <a:cubicBezTo>
                    <a:pt x="178" y="918"/>
                    <a:pt x="199" y="923"/>
                    <a:pt x="216" y="919"/>
                  </a:cubicBezTo>
                  <a:cubicBezTo>
                    <a:pt x="222" y="917"/>
                    <a:pt x="226" y="915"/>
                    <a:pt x="230" y="912"/>
                  </a:cubicBezTo>
                  <a:cubicBezTo>
                    <a:pt x="211" y="919"/>
                    <a:pt x="185" y="915"/>
                    <a:pt x="173" y="903"/>
                  </a:cubicBezTo>
                  <a:cubicBezTo>
                    <a:pt x="170" y="900"/>
                    <a:pt x="169" y="897"/>
                    <a:pt x="168" y="894"/>
                  </a:cubicBezTo>
                  <a:close/>
                  <a:moveTo>
                    <a:pt x="167" y="909"/>
                  </a:moveTo>
                  <a:cubicBezTo>
                    <a:pt x="164" y="921"/>
                    <a:pt x="178" y="931"/>
                    <a:pt x="196" y="932"/>
                  </a:cubicBezTo>
                  <a:cubicBezTo>
                    <a:pt x="210" y="933"/>
                    <a:pt x="223" y="929"/>
                    <a:pt x="230" y="922"/>
                  </a:cubicBezTo>
                  <a:cubicBezTo>
                    <a:pt x="212" y="930"/>
                    <a:pt x="186" y="928"/>
                    <a:pt x="173" y="917"/>
                  </a:cubicBezTo>
                  <a:cubicBezTo>
                    <a:pt x="170" y="915"/>
                    <a:pt x="168" y="912"/>
                    <a:pt x="167" y="909"/>
                  </a:cubicBezTo>
                  <a:close/>
                  <a:moveTo>
                    <a:pt x="82" y="179"/>
                  </a:moveTo>
                  <a:cubicBezTo>
                    <a:pt x="132" y="426"/>
                    <a:pt x="154" y="675"/>
                    <a:pt x="151" y="923"/>
                  </a:cubicBezTo>
                  <a:cubicBezTo>
                    <a:pt x="179" y="675"/>
                    <a:pt x="156" y="424"/>
                    <a:pt x="82" y="179"/>
                  </a:cubicBezTo>
                  <a:close/>
                  <a:moveTo>
                    <a:pt x="16" y="68"/>
                  </a:moveTo>
                  <a:cubicBezTo>
                    <a:pt x="1" y="51"/>
                    <a:pt x="4" y="25"/>
                    <a:pt x="22" y="10"/>
                  </a:cubicBezTo>
                  <a:cubicBezTo>
                    <a:pt x="26" y="7"/>
                    <a:pt x="31" y="4"/>
                    <a:pt x="37" y="2"/>
                  </a:cubicBezTo>
                  <a:cubicBezTo>
                    <a:pt x="16" y="3"/>
                    <a:pt x="0" y="19"/>
                    <a:pt x="0" y="38"/>
                  </a:cubicBezTo>
                  <a:cubicBezTo>
                    <a:pt x="0" y="50"/>
                    <a:pt x="6" y="61"/>
                    <a:pt x="16" y="6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350"/>
            </a:p>
          </p:txBody>
        </p:sp>
        <p:sp>
          <p:nvSpPr>
            <p:cNvPr id="2181" name="Freeform 164"/>
            <p:cNvSpPr>
              <a:spLocks/>
            </p:cNvSpPr>
            <p:nvPr/>
          </p:nvSpPr>
          <p:spPr bwMode="auto">
            <a:xfrm>
              <a:off x="7001" y="3280"/>
              <a:ext cx="15" cy="14"/>
            </a:xfrm>
            <a:custGeom>
              <a:avLst/>
              <a:gdLst>
                <a:gd name="T0" fmla="*/ 0 w 38"/>
                <a:gd name="T1" fmla="*/ 4 h 34"/>
                <a:gd name="T2" fmla="*/ 37 w 38"/>
                <a:gd name="T3" fmla="*/ 23 h 34"/>
                <a:gd name="T4" fmla="*/ 37 w 38"/>
                <a:gd name="T5" fmla="*/ 34 h 34"/>
                <a:gd name="T6" fmla="*/ 0 w 38"/>
                <a:gd name="T7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4">
                  <a:moveTo>
                    <a:pt x="0" y="4"/>
                  </a:moveTo>
                  <a:cubicBezTo>
                    <a:pt x="16" y="0"/>
                    <a:pt x="33" y="9"/>
                    <a:pt x="37" y="23"/>
                  </a:cubicBezTo>
                  <a:cubicBezTo>
                    <a:pt x="38" y="27"/>
                    <a:pt x="38" y="31"/>
                    <a:pt x="37" y="34"/>
                  </a:cubicBezTo>
                  <a:cubicBezTo>
                    <a:pt x="31" y="19"/>
                    <a:pt x="17" y="8"/>
                    <a:pt x="0" y="4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350"/>
            </a:p>
          </p:txBody>
        </p:sp>
        <p:sp>
          <p:nvSpPr>
            <p:cNvPr id="2182" name="Rectangle 165"/>
            <p:cNvSpPr>
              <a:spLocks noChangeArrowheads="1"/>
            </p:cNvSpPr>
            <p:nvPr/>
          </p:nvSpPr>
          <p:spPr bwMode="auto">
            <a:xfrm>
              <a:off x="6700" y="3675"/>
              <a:ext cx="816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r>
                <a:rPr lang="zh-HK" altLang="zh-HK" sz="15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STT</a:t>
              </a:r>
              <a:r>
                <a:rPr lang="en-US" altLang="zh-HK" sz="15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:</a:t>
              </a:r>
              <a:r>
                <a:rPr lang="zh-TW" altLang="en-US" sz="15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不</a:t>
              </a:r>
              <a:r>
                <a:rPr lang="zh-HK" altLang="zh-HK" sz="15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相容</a:t>
              </a:r>
              <a:endParaRPr lang="zh-HK" altLang="zh-HK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  <a:p>
              <a:r>
                <a:rPr lang="en-US" altLang="zh-HK" sz="1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 </a:t>
              </a:r>
              <a:endParaRPr lang="zh-HK" altLang="zh-HK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2184" name="Rectangle 167"/>
            <p:cNvSpPr>
              <a:spLocks noChangeArrowheads="1"/>
            </p:cNvSpPr>
            <p:nvPr/>
          </p:nvSpPr>
          <p:spPr bwMode="auto">
            <a:xfrm>
              <a:off x="7071" y="368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endParaRPr lang="zh-HK" altLang="zh-HK" sz="1350" dirty="0"/>
            </a:p>
          </p:txBody>
        </p:sp>
      </p:grpSp>
      <p:grpSp>
        <p:nvGrpSpPr>
          <p:cNvPr id="2188" name="Group 171"/>
          <p:cNvGrpSpPr>
            <a:grpSpLocks noChangeAspect="1"/>
          </p:cNvGrpSpPr>
          <p:nvPr/>
        </p:nvGrpSpPr>
        <p:grpSpPr bwMode="auto">
          <a:xfrm>
            <a:off x="2476285" y="4292754"/>
            <a:ext cx="2747963" cy="896540"/>
            <a:chOff x="3016" y="1703"/>
            <a:chExt cx="2308" cy="753"/>
          </a:xfrm>
        </p:grpSpPr>
        <p:sp>
          <p:nvSpPr>
            <p:cNvPr id="2189" name="AutoShape 170"/>
            <p:cNvSpPr>
              <a:spLocks noChangeAspect="1" noChangeArrowheads="1" noTextEdit="1"/>
            </p:cNvSpPr>
            <p:nvPr/>
          </p:nvSpPr>
          <p:spPr bwMode="auto">
            <a:xfrm>
              <a:off x="3016" y="1703"/>
              <a:ext cx="2308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350"/>
            </a:p>
          </p:txBody>
        </p:sp>
        <p:grpSp>
          <p:nvGrpSpPr>
            <p:cNvPr id="2190" name="Group 175"/>
            <p:cNvGrpSpPr>
              <a:grpSpLocks/>
            </p:cNvGrpSpPr>
            <p:nvPr/>
          </p:nvGrpSpPr>
          <p:grpSpPr bwMode="auto">
            <a:xfrm>
              <a:off x="3041" y="1766"/>
              <a:ext cx="891" cy="667"/>
              <a:chOff x="3041" y="1766"/>
              <a:chExt cx="891" cy="667"/>
            </a:xfrm>
          </p:grpSpPr>
          <p:sp>
            <p:nvSpPr>
              <p:cNvPr id="2201" name="Freeform 172"/>
              <p:cNvSpPr>
                <a:spLocks/>
              </p:cNvSpPr>
              <p:nvPr/>
            </p:nvSpPr>
            <p:spPr bwMode="auto">
              <a:xfrm>
                <a:off x="3041" y="1766"/>
                <a:ext cx="891" cy="619"/>
              </a:xfrm>
              <a:custGeom>
                <a:avLst/>
                <a:gdLst>
                  <a:gd name="T0" fmla="*/ 774 w 891"/>
                  <a:gd name="T1" fmla="*/ 468 h 619"/>
                  <a:gd name="T2" fmla="*/ 806 w 891"/>
                  <a:gd name="T3" fmla="*/ 393 h 619"/>
                  <a:gd name="T4" fmla="*/ 817 w 891"/>
                  <a:gd name="T5" fmla="*/ 310 h 619"/>
                  <a:gd name="T6" fmla="*/ 804 w 891"/>
                  <a:gd name="T7" fmla="*/ 218 h 619"/>
                  <a:gd name="T8" fmla="*/ 765 w 891"/>
                  <a:gd name="T9" fmla="*/ 137 h 619"/>
                  <a:gd name="T10" fmla="*/ 706 w 891"/>
                  <a:gd name="T11" fmla="*/ 71 h 619"/>
                  <a:gd name="T12" fmla="*/ 630 w 891"/>
                  <a:gd name="T13" fmla="*/ 24 h 619"/>
                  <a:gd name="T14" fmla="*/ 543 w 891"/>
                  <a:gd name="T15" fmla="*/ 1 h 619"/>
                  <a:gd name="T16" fmla="*/ 541 w 891"/>
                  <a:gd name="T17" fmla="*/ 19 h 619"/>
                  <a:gd name="T18" fmla="*/ 623 w 891"/>
                  <a:gd name="T19" fmla="*/ 41 h 619"/>
                  <a:gd name="T20" fmla="*/ 694 w 891"/>
                  <a:gd name="T21" fmla="*/ 84 h 619"/>
                  <a:gd name="T22" fmla="*/ 750 w 891"/>
                  <a:gd name="T23" fmla="*/ 147 h 619"/>
                  <a:gd name="T24" fmla="*/ 786 w 891"/>
                  <a:gd name="T25" fmla="*/ 223 h 619"/>
                  <a:gd name="T26" fmla="*/ 799 w 891"/>
                  <a:gd name="T27" fmla="*/ 310 h 619"/>
                  <a:gd name="T28" fmla="*/ 787 w 891"/>
                  <a:gd name="T29" fmla="*/ 392 h 619"/>
                  <a:gd name="T30" fmla="*/ 754 w 891"/>
                  <a:gd name="T31" fmla="*/ 466 h 619"/>
                  <a:gd name="T32" fmla="*/ 703 w 891"/>
                  <a:gd name="T33" fmla="*/ 526 h 619"/>
                  <a:gd name="T34" fmla="*/ 638 w 891"/>
                  <a:gd name="T35" fmla="*/ 571 h 619"/>
                  <a:gd name="T36" fmla="*/ 561 w 891"/>
                  <a:gd name="T37" fmla="*/ 597 h 619"/>
                  <a:gd name="T38" fmla="*/ 496 w 891"/>
                  <a:gd name="T39" fmla="*/ 600 h 619"/>
                  <a:gd name="T40" fmla="*/ 436 w 891"/>
                  <a:gd name="T41" fmla="*/ 590 h 619"/>
                  <a:gd name="T42" fmla="*/ 381 w 891"/>
                  <a:gd name="T43" fmla="*/ 569 h 619"/>
                  <a:gd name="T44" fmla="*/ 331 w 891"/>
                  <a:gd name="T45" fmla="*/ 536 h 619"/>
                  <a:gd name="T46" fmla="*/ 289 w 891"/>
                  <a:gd name="T47" fmla="*/ 493 h 619"/>
                  <a:gd name="T48" fmla="*/ 256 w 891"/>
                  <a:gd name="T49" fmla="*/ 442 h 619"/>
                  <a:gd name="T50" fmla="*/ 236 w 891"/>
                  <a:gd name="T51" fmla="*/ 441 h 619"/>
                  <a:gd name="T52" fmla="*/ 253 w 891"/>
                  <a:gd name="T53" fmla="*/ 473 h 619"/>
                  <a:gd name="T54" fmla="*/ 273 w 891"/>
                  <a:gd name="T55" fmla="*/ 502 h 619"/>
                  <a:gd name="T56" fmla="*/ 87 w 891"/>
                  <a:gd name="T57" fmla="*/ 529 h 619"/>
                  <a:gd name="T58" fmla="*/ 295 w 891"/>
                  <a:gd name="T59" fmla="*/ 532 h 619"/>
                  <a:gd name="T60" fmla="*/ 309 w 891"/>
                  <a:gd name="T61" fmla="*/ 542 h 619"/>
                  <a:gd name="T62" fmla="*/ 324 w 891"/>
                  <a:gd name="T63" fmla="*/ 553 h 619"/>
                  <a:gd name="T64" fmla="*/ 349 w 891"/>
                  <a:gd name="T65" fmla="*/ 571 h 619"/>
                  <a:gd name="T66" fmla="*/ 377 w 891"/>
                  <a:gd name="T67" fmla="*/ 587 h 619"/>
                  <a:gd name="T68" fmla="*/ 406 w 891"/>
                  <a:gd name="T69" fmla="*/ 600 h 619"/>
                  <a:gd name="T70" fmla="*/ 437 w 891"/>
                  <a:gd name="T71" fmla="*/ 610 h 619"/>
                  <a:gd name="T72" fmla="*/ 468 w 891"/>
                  <a:gd name="T73" fmla="*/ 616 h 619"/>
                  <a:gd name="T74" fmla="*/ 501 w 891"/>
                  <a:gd name="T75" fmla="*/ 619 h 619"/>
                  <a:gd name="T76" fmla="*/ 517 w 891"/>
                  <a:gd name="T77" fmla="*/ 619 h 619"/>
                  <a:gd name="T78" fmla="*/ 526 w 891"/>
                  <a:gd name="T79" fmla="*/ 619 h 619"/>
                  <a:gd name="T80" fmla="*/ 534 w 891"/>
                  <a:gd name="T81" fmla="*/ 618 h 619"/>
                  <a:gd name="T82" fmla="*/ 618 w 891"/>
                  <a:gd name="T83" fmla="*/ 600 h 619"/>
                  <a:gd name="T84" fmla="*/ 641 w 891"/>
                  <a:gd name="T85" fmla="*/ 590 h 619"/>
                  <a:gd name="T86" fmla="*/ 663 w 891"/>
                  <a:gd name="T87" fmla="*/ 578 h 619"/>
                  <a:gd name="T88" fmla="*/ 684 w 891"/>
                  <a:gd name="T89" fmla="*/ 565 h 619"/>
                  <a:gd name="T90" fmla="*/ 704 w 891"/>
                  <a:gd name="T91" fmla="*/ 550 h 619"/>
                  <a:gd name="T92" fmla="*/ 723 w 891"/>
                  <a:gd name="T93" fmla="*/ 533 h 619"/>
                  <a:gd name="T94" fmla="*/ 891 w 891"/>
                  <a:gd name="T95" fmla="*/ 529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91" h="619">
                    <a:moveTo>
                      <a:pt x="743" y="512"/>
                    </a:moveTo>
                    <a:lnTo>
                      <a:pt x="759" y="490"/>
                    </a:lnTo>
                    <a:lnTo>
                      <a:pt x="774" y="468"/>
                    </a:lnTo>
                    <a:lnTo>
                      <a:pt x="786" y="444"/>
                    </a:lnTo>
                    <a:lnTo>
                      <a:pt x="797" y="419"/>
                    </a:lnTo>
                    <a:lnTo>
                      <a:pt x="806" y="393"/>
                    </a:lnTo>
                    <a:lnTo>
                      <a:pt x="812" y="366"/>
                    </a:lnTo>
                    <a:lnTo>
                      <a:pt x="816" y="338"/>
                    </a:lnTo>
                    <a:lnTo>
                      <a:pt x="817" y="310"/>
                    </a:lnTo>
                    <a:lnTo>
                      <a:pt x="816" y="278"/>
                    </a:lnTo>
                    <a:lnTo>
                      <a:pt x="811" y="248"/>
                    </a:lnTo>
                    <a:lnTo>
                      <a:pt x="804" y="218"/>
                    </a:lnTo>
                    <a:lnTo>
                      <a:pt x="793" y="189"/>
                    </a:lnTo>
                    <a:lnTo>
                      <a:pt x="780" y="162"/>
                    </a:lnTo>
                    <a:lnTo>
                      <a:pt x="765" y="137"/>
                    </a:lnTo>
                    <a:lnTo>
                      <a:pt x="747" y="113"/>
                    </a:lnTo>
                    <a:lnTo>
                      <a:pt x="728" y="91"/>
                    </a:lnTo>
                    <a:lnTo>
                      <a:pt x="706" y="71"/>
                    </a:lnTo>
                    <a:lnTo>
                      <a:pt x="682" y="53"/>
                    </a:lnTo>
                    <a:lnTo>
                      <a:pt x="657" y="37"/>
                    </a:lnTo>
                    <a:lnTo>
                      <a:pt x="630" y="24"/>
                    </a:lnTo>
                    <a:lnTo>
                      <a:pt x="602" y="14"/>
                    </a:lnTo>
                    <a:lnTo>
                      <a:pt x="573" y="6"/>
                    </a:lnTo>
                    <a:lnTo>
                      <a:pt x="543" y="1"/>
                    </a:lnTo>
                    <a:lnTo>
                      <a:pt x="512" y="0"/>
                    </a:lnTo>
                    <a:lnTo>
                      <a:pt x="512" y="18"/>
                    </a:lnTo>
                    <a:lnTo>
                      <a:pt x="541" y="19"/>
                    </a:lnTo>
                    <a:lnTo>
                      <a:pt x="569" y="24"/>
                    </a:lnTo>
                    <a:lnTo>
                      <a:pt x="597" y="31"/>
                    </a:lnTo>
                    <a:lnTo>
                      <a:pt x="623" y="41"/>
                    </a:lnTo>
                    <a:lnTo>
                      <a:pt x="648" y="53"/>
                    </a:lnTo>
                    <a:lnTo>
                      <a:pt x="672" y="68"/>
                    </a:lnTo>
                    <a:lnTo>
                      <a:pt x="694" y="84"/>
                    </a:lnTo>
                    <a:lnTo>
                      <a:pt x="715" y="103"/>
                    </a:lnTo>
                    <a:lnTo>
                      <a:pt x="733" y="124"/>
                    </a:lnTo>
                    <a:lnTo>
                      <a:pt x="750" y="147"/>
                    </a:lnTo>
                    <a:lnTo>
                      <a:pt x="764" y="171"/>
                    </a:lnTo>
                    <a:lnTo>
                      <a:pt x="777" y="196"/>
                    </a:lnTo>
                    <a:lnTo>
                      <a:pt x="786" y="223"/>
                    </a:lnTo>
                    <a:lnTo>
                      <a:pt x="793" y="251"/>
                    </a:lnTo>
                    <a:lnTo>
                      <a:pt x="797" y="280"/>
                    </a:lnTo>
                    <a:lnTo>
                      <a:pt x="799" y="310"/>
                    </a:lnTo>
                    <a:lnTo>
                      <a:pt x="797" y="338"/>
                    </a:lnTo>
                    <a:lnTo>
                      <a:pt x="794" y="366"/>
                    </a:lnTo>
                    <a:lnTo>
                      <a:pt x="787" y="392"/>
                    </a:lnTo>
                    <a:lnTo>
                      <a:pt x="778" y="418"/>
                    </a:lnTo>
                    <a:lnTo>
                      <a:pt x="767" y="442"/>
                    </a:lnTo>
                    <a:lnTo>
                      <a:pt x="754" y="466"/>
                    </a:lnTo>
                    <a:lnTo>
                      <a:pt x="739" y="488"/>
                    </a:lnTo>
                    <a:lnTo>
                      <a:pt x="722" y="508"/>
                    </a:lnTo>
                    <a:lnTo>
                      <a:pt x="703" y="526"/>
                    </a:lnTo>
                    <a:lnTo>
                      <a:pt x="683" y="543"/>
                    </a:lnTo>
                    <a:lnTo>
                      <a:pt x="661" y="559"/>
                    </a:lnTo>
                    <a:lnTo>
                      <a:pt x="638" y="571"/>
                    </a:lnTo>
                    <a:lnTo>
                      <a:pt x="613" y="582"/>
                    </a:lnTo>
                    <a:lnTo>
                      <a:pt x="588" y="590"/>
                    </a:lnTo>
                    <a:lnTo>
                      <a:pt x="561" y="597"/>
                    </a:lnTo>
                    <a:lnTo>
                      <a:pt x="533" y="600"/>
                    </a:lnTo>
                    <a:lnTo>
                      <a:pt x="496" y="600"/>
                    </a:lnTo>
                    <a:lnTo>
                      <a:pt x="496" y="600"/>
                    </a:lnTo>
                    <a:lnTo>
                      <a:pt x="476" y="598"/>
                    </a:lnTo>
                    <a:lnTo>
                      <a:pt x="456" y="595"/>
                    </a:lnTo>
                    <a:lnTo>
                      <a:pt x="436" y="590"/>
                    </a:lnTo>
                    <a:lnTo>
                      <a:pt x="417" y="584"/>
                    </a:lnTo>
                    <a:lnTo>
                      <a:pt x="399" y="577"/>
                    </a:lnTo>
                    <a:lnTo>
                      <a:pt x="381" y="569"/>
                    </a:lnTo>
                    <a:lnTo>
                      <a:pt x="364" y="559"/>
                    </a:lnTo>
                    <a:lnTo>
                      <a:pt x="347" y="548"/>
                    </a:lnTo>
                    <a:lnTo>
                      <a:pt x="331" y="536"/>
                    </a:lnTo>
                    <a:lnTo>
                      <a:pt x="316" y="523"/>
                    </a:lnTo>
                    <a:lnTo>
                      <a:pt x="302" y="508"/>
                    </a:lnTo>
                    <a:lnTo>
                      <a:pt x="289" y="493"/>
                    </a:lnTo>
                    <a:lnTo>
                      <a:pt x="277" y="477"/>
                    </a:lnTo>
                    <a:lnTo>
                      <a:pt x="266" y="460"/>
                    </a:lnTo>
                    <a:lnTo>
                      <a:pt x="256" y="442"/>
                    </a:lnTo>
                    <a:lnTo>
                      <a:pt x="247" y="423"/>
                    </a:lnTo>
                    <a:lnTo>
                      <a:pt x="230" y="430"/>
                    </a:lnTo>
                    <a:lnTo>
                      <a:pt x="236" y="441"/>
                    </a:lnTo>
                    <a:lnTo>
                      <a:pt x="241" y="452"/>
                    </a:lnTo>
                    <a:lnTo>
                      <a:pt x="247" y="462"/>
                    </a:lnTo>
                    <a:lnTo>
                      <a:pt x="253" y="473"/>
                    </a:lnTo>
                    <a:lnTo>
                      <a:pt x="259" y="483"/>
                    </a:lnTo>
                    <a:lnTo>
                      <a:pt x="266" y="493"/>
                    </a:lnTo>
                    <a:lnTo>
                      <a:pt x="273" y="502"/>
                    </a:lnTo>
                    <a:lnTo>
                      <a:pt x="280" y="512"/>
                    </a:lnTo>
                    <a:lnTo>
                      <a:pt x="87" y="512"/>
                    </a:lnTo>
                    <a:lnTo>
                      <a:pt x="87" y="529"/>
                    </a:lnTo>
                    <a:lnTo>
                      <a:pt x="291" y="529"/>
                    </a:lnTo>
                    <a:lnTo>
                      <a:pt x="292" y="530"/>
                    </a:lnTo>
                    <a:lnTo>
                      <a:pt x="295" y="532"/>
                    </a:lnTo>
                    <a:lnTo>
                      <a:pt x="299" y="535"/>
                    </a:lnTo>
                    <a:lnTo>
                      <a:pt x="303" y="538"/>
                    </a:lnTo>
                    <a:lnTo>
                      <a:pt x="309" y="542"/>
                    </a:lnTo>
                    <a:lnTo>
                      <a:pt x="314" y="546"/>
                    </a:lnTo>
                    <a:lnTo>
                      <a:pt x="319" y="550"/>
                    </a:lnTo>
                    <a:lnTo>
                      <a:pt x="324" y="553"/>
                    </a:lnTo>
                    <a:lnTo>
                      <a:pt x="0" y="553"/>
                    </a:lnTo>
                    <a:lnTo>
                      <a:pt x="0" y="571"/>
                    </a:lnTo>
                    <a:lnTo>
                      <a:pt x="349" y="571"/>
                    </a:lnTo>
                    <a:lnTo>
                      <a:pt x="358" y="577"/>
                    </a:lnTo>
                    <a:lnTo>
                      <a:pt x="367" y="582"/>
                    </a:lnTo>
                    <a:lnTo>
                      <a:pt x="377" y="587"/>
                    </a:lnTo>
                    <a:lnTo>
                      <a:pt x="387" y="592"/>
                    </a:lnTo>
                    <a:lnTo>
                      <a:pt x="396" y="596"/>
                    </a:lnTo>
                    <a:lnTo>
                      <a:pt x="406" y="600"/>
                    </a:lnTo>
                    <a:lnTo>
                      <a:pt x="416" y="603"/>
                    </a:lnTo>
                    <a:lnTo>
                      <a:pt x="426" y="607"/>
                    </a:lnTo>
                    <a:lnTo>
                      <a:pt x="437" y="610"/>
                    </a:lnTo>
                    <a:lnTo>
                      <a:pt x="447" y="612"/>
                    </a:lnTo>
                    <a:lnTo>
                      <a:pt x="457" y="615"/>
                    </a:lnTo>
                    <a:lnTo>
                      <a:pt x="468" y="616"/>
                    </a:lnTo>
                    <a:lnTo>
                      <a:pt x="479" y="618"/>
                    </a:lnTo>
                    <a:lnTo>
                      <a:pt x="490" y="618"/>
                    </a:lnTo>
                    <a:lnTo>
                      <a:pt x="501" y="619"/>
                    </a:lnTo>
                    <a:lnTo>
                      <a:pt x="512" y="619"/>
                    </a:lnTo>
                    <a:lnTo>
                      <a:pt x="515" y="619"/>
                    </a:lnTo>
                    <a:lnTo>
                      <a:pt x="517" y="619"/>
                    </a:lnTo>
                    <a:lnTo>
                      <a:pt x="520" y="619"/>
                    </a:lnTo>
                    <a:lnTo>
                      <a:pt x="523" y="619"/>
                    </a:lnTo>
                    <a:lnTo>
                      <a:pt x="526" y="619"/>
                    </a:lnTo>
                    <a:lnTo>
                      <a:pt x="528" y="619"/>
                    </a:lnTo>
                    <a:lnTo>
                      <a:pt x="531" y="618"/>
                    </a:lnTo>
                    <a:lnTo>
                      <a:pt x="534" y="618"/>
                    </a:lnTo>
                    <a:lnTo>
                      <a:pt x="799" y="618"/>
                    </a:lnTo>
                    <a:lnTo>
                      <a:pt x="799" y="600"/>
                    </a:lnTo>
                    <a:lnTo>
                      <a:pt x="618" y="600"/>
                    </a:lnTo>
                    <a:lnTo>
                      <a:pt x="626" y="597"/>
                    </a:lnTo>
                    <a:lnTo>
                      <a:pt x="633" y="593"/>
                    </a:lnTo>
                    <a:lnTo>
                      <a:pt x="641" y="590"/>
                    </a:lnTo>
                    <a:lnTo>
                      <a:pt x="648" y="586"/>
                    </a:lnTo>
                    <a:lnTo>
                      <a:pt x="656" y="582"/>
                    </a:lnTo>
                    <a:lnTo>
                      <a:pt x="663" y="578"/>
                    </a:lnTo>
                    <a:lnTo>
                      <a:pt x="670" y="574"/>
                    </a:lnTo>
                    <a:lnTo>
                      <a:pt x="677" y="570"/>
                    </a:lnTo>
                    <a:lnTo>
                      <a:pt x="684" y="565"/>
                    </a:lnTo>
                    <a:lnTo>
                      <a:pt x="691" y="560"/>
                    </a:lnTo>
                    <a:lnTo>
                      <a:pt x="697" y="555"/>
                    </a:lnTo>
                    <a:lnTo>
                      <a:pt x="704" y="550"/>
                    </a:lnTo>
                    <a:lnTo>
                      <a:pt x="710" y="544"/>
                    </a:lnTo>
                    <a:lnTo>
                      <a:pt x="717" y="538"/>
                    </a:lnTo>
                    <a:lnTo>
                      <a:pt x="723" y="533"/>
                    </a:lnTo>
                    <a:lnTo>
                      <a:pt x="729" y="527"/>
                    </a:lnTo>
                    <a:lnTo>
                      <a:pt x="729" y="529"/>
                    </a:lnTo>
                    <a:lnTo>
                      <a:pt x="891" y="529"/>
                    </a:lnTo>
                    <a:lnTo>
                      <a:pt x="891" y="512"/>
                    </a:lnTo>
                    <a:lnTo>
                      <a:pt x="743" y="5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1350"/>
              </a:p>
            </p:txBody>
          </p:sp>
          <p:sp>
            <p:nvSpPr>
              <p:cNvPr id="2202" name="Rectangle 173"/>
              <p:cNvSpPr>
                <a:spLocks noChangeArrowheads="1"/>
              </p:cNvSpPr>
              <p:nvPr/>
            </p:nvSpPr>
            <p:spPr bwMode="auto">
              <a:xfrm>
                <a:off x="3332" y="2415"/>
                <a:ext cx="354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1350"/>
              </a:p>
            </p:txBody>
          </p:sp>
          <p:sp>
            <p:nvSpPr>
              <p:cNvPr id="2203" name="Freeform 174"/>
              <p:cNvSpPr>
                <a:spLocks/>
              </p:cNvSpPr>
              <p:nvPr/>
            </p:nvSpPr>
            <p:spPr bwMode="auto">
              <a:xfrm>
                <a:off x="3321" y="1841"/>
                <a:ext cx="465" cy="471"/>
              </a:xfrm>
              <a:custGeom>
                <a:avLst/>
                <a:gdLst>
                  <a:gd name="T0" fmla="*/ 344 w 465"/>
                  <a:gd name="T1" fmla="*/ 290 h 471"/>
                  <a:gd name="T2" fmla="*/ 377 w 465"/>
                  <a:gd name="T3" fmla="*/ 280 h 471"/>
                  <a:gd name="T4" fmla="*/ 402 w 465"/>
                  <a:gd name="T5" fmla="*/ 252 h 471"/>
                  <a:gd name="T6" fmla="*/ 397 w 465"/>
                  <a:gd name="T7" fmla="*/ 216 h 471"/>
                  <a:gd name="T8" fmla="*/ 371 w 465"/>
                  <a:gd name="T9" fmla="*/ 183 h 471"/>
                  <a:gd name="T10" fmla="*/ 287 w 465"/>
                  <a:gd name="T11" fmla="*/ 259 h 471"/>
                  <a:gd name="T12" fmla="*/ 145 w 465"/>
                  <a:gd name="T13" fmla="*/ 302 h 471"/>
                  <a:gd name="T14" fmla="*/ 117 w 465"/>
                  <a:gd name="T15" fmla="*/ 312 h 471"/>
                  <a:gd name="T16" fmla="*/ 141 w 465"/>
                  <a:gd name="T17" fmla="*/ 265 h 471"/>
                  <a:gd name="T18" fmla="*/ 145 w 465"/>
                  <a:gd name="T19" fmla="*/ 185 h 471"/>
                  <a:gd name="T20" fmla="*/ 226 w 465"/>
                  <a:gd name="T21" fmla="*/ 125 h 471"/>
                  <a:gd name="T22" fmla="*/ 217 w 465"/>
                  <a:gd name="T23" fmla="*/ 105 h 471"/>
                  <a:gd name="T24" fmla="*/ 228 w 465"/>
                  <a:gd name="T25" fmla="*/ 88 h 471"/>
                  <a:gd name="T26" fmla="*/ 248 w 465"/>
                  <a:gd name="T27" fmla="*/ 122 h 471"/>
                  <a:gd name="T28" fmla="*/ 265 w 465"/>
                  <a:gd name="T29" fmla="*/ 156 h 471"/>
                  <a:gd name="T30" fmla="*/ 337 w 465"/>
                  <a:gd name="T31" fmla="*/ 118 h 471"/>
                  <a:gd name="T32" fmla="*/ 315 w 465"/>
                  <a:gd name="T33" fmla="*/ 80 h 471"/>
                  <a:gd name="T34" fmla="*/ 287 w 465"/>
                  <a:gd name="T35" fmla="*/ 63 h 471"/>
                  <a:gd name="T36" fmla="*/ 268 w 465"/>
                  <a:gd name="T37" fmla="*/ 58 h 471"/>
                  <a:gd name="T38" fmla="*/ 353 w 465"/>
                  <a:gd name="T39" fmla="*/ 35 h 471"/>
                  <a:gd name="T40" fmla="*/ 424 w 465"/>
                  <a:gd name="T41" fmla="*/ 102 h 471"/>
                  <a:gd name="T42" fmla="*/ 461 w 465"/>
                  <a:gd name="T43" fmla="*/ 194 h 471"/>
                  <a:gd name="T44" fmla="*/ 454 w 465"/>
                  <a:gd name="T45" fmla="*/ 306 h 471"/>
                  <a:gd name="T46" fmla="*/ 397 w 465"/>
                  <a:gd name="T47" fmla="*/ 402 h 471"/>
                  <a:gd name="T48" fmla="*/ 301 w 465"/>
                  <a:gd name="T49" fmla="*/ 461 h 471"/>
                  <a:gd name="T50" fmla="*/ 186 w 465"/>
                  <a:gd name="T51" fmla="*/ 467 h 471"/>
                  <a:gd name="T52" fmla="*/ 85 w 465"/>
                  <a:gd name="T53" fmla="*/ 418 h 471"/>
                  <a:gd name="T54" fmla="*/ 19 w 465"/>
                  <a:gd name="T55" fmla="*/ 327 h 471"/>
                  <a:gd name="T56" fmla="*/ 1 w 465"/>
                  <a:gd name="T57" fmla="*/ 212 h 471"/>
                  <a:gd name="T58" fmla="*/ 40 w 465"/>
                  <a:gd name="T59" fmla="*/ 104 h 471"/>
                  <a:gd name="T60" fmla="*/ 122 w 465"/>
                  <a:gd name="T61" fmla="*/ 29 h 471"/>
                  <a:gd name="T62" fmla="*/ 232 w 465"/>
                  <a:gd name="T63" fmla="*/ 0 h 471"/>
                  <a:gd name="T64" fmla="*/ 262 w 465"/>
                  <a:gd name="T65" fmla="*/ 2 h 471"/>
                  <a:gd name="T66" fmla="*/ 262 w 465"/>
                  <a:gd name="T67" fmla="*/ 57 h 471"/>
                  <a:gd name="T68" fmla="*/ 230 w 465"/>
                  <a:gd name="T69" fmla="*/ 54 h 471"/>
                  <a:gd name="T70" fmla="*/ 190 w 465"/>
                  <a:gd name="T71" fmla="*/ 56 h 471"/>
                  <a:gd name="T72" fmla="*/ 170 w 465"/>
                  <a:gd name="T73" fmla="*/ 62 h 471"/>
                  <a:gd name="T74" fmla="*/ 196 w 465"/>
                  <a:gd name="T75" fmla="*/ 66 h 471"/>
                  <a:gd name="T76" fmla="*/ 205 w 465"/>
                  <a:gd name="T77" fmla="*/ 92 h 471"/>
                  <a:gd name="T78" fmla="*/ 183 w 465"/>
                  <a:gd name="T79" fmla="*/ 80 h 471"/>
                  <a:gd name="T80" fmla="*/ 153 w 465"/>
                  <a:gd name="T81" fmla="*/ 88 h 471"/>
                  <a:gd name="T82" fmla="*/ 126 w 465"/>
                  <a:gd name="T83" fmla="*/ 121 h 471"/>
                  <a:gd name="T84" fmla="*/ 135 w 465"/>
                  <a:gd name="T85" fmla="*/ 154 h 471"/>
                  <a:gd name="T86" fmla="*/ 75 w 465"/>
                  <a:gd name="T87" fmla="*/ 215 h 471"/>
                  <a:gd name="T88" fmla="*/ 58 w 465"/>
                  <a:gd name="T89" fmla="*/ 261 h 471"/>
                  <a:gd name="T90" fmla="*/ 70 w 465"/>
                  <a:gd name="T91" fmla="*/ 309 h 471"/>
                  <a:gd name="T92" fmla="*/ 97 w 465"/>
                  <a:gd name="T93" fmla="*/ 355 h 471"/>
                  <a:gd name="T94" fmla="*/ 121 w 465"/>
                  <a:gd name="T95" fmla="*/ 381 h 471"/>
                  <a:gd name="T96" fmla="*/ 118 w 465"/>
                  <a:gd name="T97" fmla="*/ 371 h 471"/>
                  <a:gd name="T98" fmla="*/ 117 w 465"/>
                  <a:gd name="T99" fmla="*/ 312 h 471"/>
                  <a:gd name="T100" fmla="*/ 129 w 465"/>
                  <a:gd name="T101" fmla="*/ 346 h 471"/>
                  <a:gd name="T102" fmla="*/ 138 w 465"/>
                  <a:gd name="T103" fmla="*/ 377 h 471"/>
                  <a:gd name="T104" fmla="*/ 171 w 465"/>
                  <a:gd name="T105" fmla="*/ 388 h 471"/>
                  <a:gd name="T106" fmla="*/ 213 w 465"/>
                  <a:gd name="T107" fmla="*/ 386 h 471"/>
                  <a:gd name="T108" fmla="*/ 287 w 465"/>
                  <a:gd name="T109" fmla="*/ 391 h 471"/>
                  <a:gd name="T110" fmla="*/ 321 w 465"/>
                  <a:gd name="T111" fmla="*/ 390 h 471"/>
                  <a:gd name="T112" fmla="*/ 364 w 465"/>
                  <a:gd name="T113" fmla="*/ 364 h 471"/>
                  <a:gd name="T114" fmla="*/ 393 w 465"/>
                  <a:gd name="T115" fmla="*/ 320 h 471"/>
                  <a:gd name="T116" fmla="*/ 412 w 465"/>
                  <a:gd name="T117" fmla="*/ 264 h 471"/>
                  <a:gd name="T118" fmla="*/ 392 w 465"/>
                  <a:gd name="T119" fmla="*/ 290 h 471"/>
                  <a:gd name="T120" fmla="*/ 336 w 465"/>
                  <a:gd name="T121" fmla="*/ 307 h 471"/>
                  <a:gd name="T122" fmla="*/ 289 w 465"/>
                  <a:gd name="T123" fmla="*/ 308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5" h="471">
                    <a:moveTo>
                      <a:pt x="325" y="267"/>
                    </a:moveTo>
                    <a:lnTo>
                      <a:pt x="339" y="289"/>
                    </a:lnTo>
                    <a:lnTo>
                      <a:pt x="339" y="289"/>
                    </a:lnTo>
                    <a:lnTo>
                      <a:pt x="341" y="290"/>
                    </a:lnTo>
                    <a:lnTo>
                      <a:pt x="344" y="290"/>
                    </a:lnTo>
                    <a:lnTo>
                      <a:pt x="348" y="290"/>
                    </a:lnTo>
                    <a:lnTo>
                      <a:pt x="353" y="290"/>
                    </a:lnTo>
                    <a:lnTo>
                      <a:pt x="360" y="288"/>
                    </a:lnTo>
                    <a:lnTo>
                      <a:pt x="368" y="285"/>
                    </a:lnTo>
                    <a:lnTo>
                      <a:pt x="377" y="280"/>
                    </a:lnTo>
                    <a:lnTo>
                      <a:pt x="385" y="275"/>
                    </a:lnTo>
                    <a:lnTo>
                      <a:pt x="391" y="270"/>
                    </a:lnTo>
                    <a:lnTo>
                      <a:pt x="396" y="264"/>
                    </a:lnTo>
                    <a:lnTo>
                      <a:pt x="400" y="258"/>
                    </a:lnTo>
                    <a:lnTo>
                      <a:pt x="402" y="252"/>
                    </a:lnTo>
                    <a:lnTo>
                      <a:pt x="403" y="245"/>
                    </a:lnTo>
                    <a:lnTo>
                      <a:pt x="403" y="240"/>
                    </a:lnTo>
                    <a:lnTo>
                      <a:pt x="403" y="233"/>
                    </a:lnTo>
                    <a:lnTo>
                      <a:pt x="401" y="225"/>
                    </a:lnTo>
                    <a:lnTo>
                      <a:pt x="397" y="216"/>
                    </a:lnTo>
                    <a:lnTo>
                      <a:pt x="391" y="207"/>
                    </a:lnTo>
                    <a:lnTo>
                      <a:pt x="385" y="199"/>
                    </a:lnTo>
                    <a:lnTo>
                      <a:pt x="379" y="193"/>
                    </a:lnTo>
                    <a:lnTo>
                      <a:pt x="374" y="187"/>
                    </a:lnTo>
                    <a:lnTo>
                      <a:pt x="371" y="183"/>
                    </a:lnTo>
                    <a:lnTo>
                      <a:pt x="369" y="182"/>
                    </a:lnTo>
                    <a:lnTo>
                      <a:pt x="299" y="224"/>
                    </a:lnTo>
                    <a:lnTo>
                      <a:pt x="325" y="267"/>
                    </a:lnTo>
                    <a:lnTo>
                      <a:pt x="287" y="281"/>
                    </a:lnTo>
                    <a:lnTo>
                      <a:pt x="287" y="259"/>
                    </a:lnTo>
                    <a:lnTo>
                      <a:pt x="233" y="344"/>
                    </a:lnTo>
                    <a:lnTo>
                      <a:pt x="248" y="368"/>
                    </a:lnTo>
                    <a:lnTo>
                      <a:pt x="215" y="368"/>
                    </a:lnTo>
                    <a:lnTo>
                      <a:pt x="215" y="302"/>
                    </a:lnTo>
                    <a:lnTo>
                      <a:pt x="145" y="302"/>
                    </a:lnTo>
                    <a:lnTo>
                      <a:pt x="144" y="303"/>
                    </a:lnTo>
                    <a:lnTo>
                      <a:pt x="141" y="307"/>
                    </a:lnTo>
                    <a:lnTo>
                      <a:pt x="137" y="313"/>
                    </a:lnTo>
                    <a:lnTo>
                      <a:pt x="133" y="322"/>
                    </a:lnTo>
                    <a:lnTo>
                      <a:pt x="117" y="312"/>
                    </a:lnTo>
                    <a:lnTo>
                      <a:pt x="120" y="304"/>
                    </a:lnTo>
                    <a:lnTo>
                      <a:pt x="125" y="294"/>
                    </a:lnTo>
                    <a:lnTo>
                      <a:pt x="131" y="284"/>
                    </a:lnTo>
                    <a:lnTo>
                      <a:pt x="136" y="274"/>
                    </a:lnTo>
                    <a:lnTo>
                      <a:pt x="141" y="265"/>
                    </a:lnTo>
                    <a:lnTo>
                      <a:pt x="145" y="258"/>
                    </a:lnTo>
                    <a:lnTo>
                      <a:pt x="148" y="253"/>
                    </a:lnTo>
                    <a:lnTo>
                      <a:pt x="149" y="251"/>
                    </a:lnTo>
                    <a:lnTo>
                      <a:pt x="186" y="273"/>
                    </a:lnTo>
                    <a:lnTo>
                      <a:pt x="145" y="185"/>
                    </a:lnTo>
                    <a:lnTo>
                      <a:pt x="118" y="187"/>
                    </a:lnTo>
                    <a:lnTo>
                      <a:pt x="135" y="154"/>
                    </a:lnTo>
                    <a:lnTo>
                      <a:pt x="185" y="187"/>
                    </a:lnTo>
                    <a:lnTo>
                      <a:pt x="226" y="126"/>
                    </a:lnTo>
                    <a:lnTo>
                      <a:pt x="226" y="125"/>
                    </a:lnTo>
                    <a:lnTo>
                      <a:pt x="225" y="123"/>
                    </a:lnTo>
                    <a:lnTo>
                      <a:pt x="224" y="120"/>
                    </a:lnTo>
                    <a:lnTo>
                      <a:pt x="223" y="116"/>
                    </a:lnTo>
                    <a:lnTo>
                      <a:pt x="221" y="111"/>
                    </a:lnTo>
                    <a:lnTo>
                      <a:pt x="217" y="105"/>
                    </a:lnTo>
                    <a:lnTo>
                      <a:pt x="213" y="100"/>
                    </a:lnTo>
                    <a:lnTo>
                      <a:pt x="207" y="94"/>
                    </a:lnTo>
                    <a:lnTo>
                      <a:pt x="223" y="82"/>
                    </a:lnTo>
                    <a:lnTo>
                      <a:pt x="225" y="85"/>
                    </a:lnTo>
                    <a:lnTo>
                      <a:pt x="228" y="88"/>
                    </a:lnTo>
                    <a:lnTo>
                      <a:pt x="230" y="91"/>
                    </a:lnTo>
                    <a:lnTo>
                      <a:pt x="233" y="94"/>
                    </a:lnTo>
                    <a:lnTo>
                      <a:pt x="237" y="102"/>
                    </a:lnTo>
                    <a:lnTo>
                      <a:pt x="242" y="111"/>
                    </a:lnTo>
                    <a:lnTo>
                      <a:pt x="248" y="122"/>
                    </a:lnTo>
                    <a:lnTo>
                      <a:pt x="253" y="132"/>
                    </a:lnTo>
                    <a:lnTo>
                      <a:pt x="258" y="141"/>
                    </a:lnTo>
                    <a:lnTo>
                      <a:pt x="261" y="149"/>
                    </a:lnTo>
                    <a:lnTo>
                      <a:pt x="264" y="154"/>
                    </a:lnTo>
                    <a:lnTo>
                      <a:pt x="265" y="156"/>
                    </a:lnTo>
                    <a:lnTo>
                      <a:pt x="222" y="178"/>
                    </a:lnTo>
                    <a:lnTo>
                      <a:pt x="321" y="189"/>
                    </a:lnTo>
                    <a:lnTo>
                      <a:pt x="374" y="101"/>
                    </a:lnTo>
                    <a:lnTo>
                      <a:pt x="338" y="119"/>
                    </a:lnTo>
                    <a:lnTo>
                      <a:pt x="337" y="118"/>
                    </a:lnTo>
                    <a:lnTo>
                      <a:pt x="335" y="112"/>
                    </a:lnTo>
                    <a:lnTo>
                      <a:pt x="332" y="105"/>
                    </a:lnTo>
                    <a:lnTo>
                      <a:pt x="327" y="97"/>
                    </a:lnTo>
                    <a:lnTo>
                      <a:pt x="322" y="89"/>
                    </a:lnTo>
                    <a:lnTo>
                      <a:pt x="315" y="80"/>
                    </a:lnTo>
                    <a:lnTo>
                      <a:pt x="307" y="72"/>
                    </a:lnTo>
                    <a:lnTo>
                      <a:pt x="298" y="67"/>
                    </a:lnTo>
                    <a:lnTo>
                      <a:pt x="295" y="65"/>
                    </a:lnTo>
                    <a:lnTo>
                      <a:pt x="291" y="64"/>
                    </a:lnTo>
                    <a:lnTo>
                      <a:pt x="287" y="63"/>
                    </a:lnTo>
                    <a:lnTo>
                      <a:pt x="284" y="62"/>
                    </a:lnTo>
                    <a:lnTo>
                      <a:pt x="280" y="61"/>
                    </a:lnTo>
                    <a:lnTo>
                      <a:pt x="276" y="60"/>
                    </a:lnTo>
                    <a:lnTo>
                      <a:pt x="272" y="59"/>
                    </a:lnTo>
                    <a:lnTo>
                      <a:pt x="268" y="58"/>
                    </a:lnTo>
                    <a:lnTo>
                      <a:pt x="279" y="5"/>
                    </a:lnTo>
                    <a:lnTo>
                      <a:pt x="299" y="10"/>
                    </a:lnTo>
                    <a:lnTo>
                      <a:pt x="317" y="17"/>
                    </a:lnTo>
                    <a:lnTo>
                      <a:pt x="336" y="25"/>
                    </a:lnTo>
                    <a:lnTo>
                      <a:pt x="353" y="35"/>
                    </a:lnTo>
                    <a:lnTo>
                      <a:pt x="369" y="46"/>
                    </a:lnTo>
                    <a:lnTo>
                      <a:pt x="385" y="58"/>
                    </a:lnTo>
                    <a:lnTo>
                      <a:pt x="399" y="72"/>
                    </a:lnTo>
                    <a:lnTo>
                      <a:pt x="412" y="86"/>
                    </a:lnTo>
                    <a:lnTo>
                      <a:pt x="424" y="102"/>
                    </a:lnTo>
                    <a:lnTo>
                      <a:pt x="434" y="119"/>
                    </a:lnTo>
                    <a:lnTo>
                      <a:pt x="443" y="137"/>
                    </a:lnTo>
                    <a:lnTo>
                      <a:pt x="451" y="155"/>
                    </a:lnTo>
                    <a:lnTo>
                      <a:pt x="457" y="174"/>
                    </a:lnTo>
                    <a:lnTo>
                      <a:pt x="461" y="194"/>
                    </a:lnTo>
                    <a:lnTo>
                      <a:pt x="464" y="215"/>
                    </a:lnTo>
                    <a:lnTo>
                      <a:pt x="465" y="236"/>
                    </a:lnTo>
                    <a:lnTo>
                      <a:pt x="464" y="260"/>
                    </a:lnTo>
                    <a:lnTo>
                      <a:pt x="460" y="283"/>
                    </a:lnTo>
                    <a:lnTo>
                      <a:pt x="454" y="306"/>
                    </a:lnTo>
                    <a:lnTo>
                      <a:pt x="447" y="327"/>
                    </a:lnTo>
                    <a:lnTo>
                      <a:pt x="437" y="348"/>
                    </a:lnTo>
                    <a:lnTo>
                      <a:pt x="425" y="367"/>
                    </a:lnTo>
                    <a:lnTo>
                      <a:pt x="412" y="386"/>
                    </a:lnTo>
                    <a:lnTo>
                      <a:pt x="397" y="402"/>
                    </a:lnTo>
                    <a:lnTo>
                      <a:pt x="380" y="418"/>
                    </a:lnTo>
                    <a:lnTo>
                      <a:pt x="362" y="431"/>
                    </a:lnTo>
                    <a:lnTo>
                      <a:pt x="343" y="443"/>
                    </a:lnTo>
                    <a:lnTo>
                      <a:pt x="323" y="453"/>
                    </a:lnTo>
                    <a:lnTo>
                      <a:pt x="301" y="461"/>
                    </a:lnTo>
                    <a:lnTo>
                      <a:pt x="279" y="467"/>
                    </a:lnTo>
                    <a:lnTo>
                      <a:pt x="256" y="470"/>
                    </a:lnTo>
                    <a:lnTo>
                      <a:pt x="232" y="471"/>
                    </a:lnTo>
                    <a:lnTo>
                      <a:pt x="209" y="470"/>
                    </a:lnTo>
                    <a:lnTo>
                      <a:pt x="186" y="467"/>
                    </a:lnTo>
                    <a:lnTo>
                      <a:pt x="163" y="461"/>
                    </a:lnTo>
                    <a:lnTo>
                      <a:pt x="142" y="453"/>
                    </a:lnTo>
                    <a:lnTo>
                      <a:pt x="122" y="443"/>
                    </a:lnTo>
                    <a:lnTo>
                      <a:pt x="103" y="431"/>
                    </a:lnTo>
                    <a:lnTo>
                      <a:pt x="85" y="418"/>
                    </a:lnTo>
                    <a:lnTo>
                      <a:pt x="69" y="402"/>
                    </a:lnTo>
                    <a:lnTo>
                      <a:pt x="54" y="386"/>
                    </a:lnTo>
                    <a:lnTo>
                      <a:pt x="40" y="367"/>
                    </a:lnTo>
                    <a:lnTo>
                      <a:pt x="29" y="348"/>
                    </a:lnTo>
                    <a:lnTo>
                      <a:pt x="19" y="327"/>
                    </a:lnTo>
                    <a:lnTo>
                      <a:pt x="11" y="306"/>
                    </a:lnTo>
                    <a:lnTo>
                      <a:pt x="5" y="283"/>
                    </a:lnTo>
                    <a:lnTo>
                      <a:pt x="1" y="260"/>
                    </a:lnTo>
                    <a:lnTo>
                      <a:pt x="0" y="236"/>
                    </a:lnTo>
                    <a:lnTo>
                      <a:pt x="1" y="212"/>
                    </a:lnTo>
                    <a:lnTo>
                      <a:pt x="5" y="188"/>
                    </a:lnTo>
                    <a:lnTo>
                      <a:pt x="11" y="166"/>
                    </a:lnTo>
                    <a:lnTo>
                      <a:pt x="19" y="145"/>
                    </a:lnTo>
                    <a:lnTo>
                      <a:pt x="29" y="124"/>
                    </a:lnTo>
                    <a:lnTo>
                      <a:pt x="40" y="104"/>
                    </a:lnTo>
                    <a:lnTo>
                      <a:pt x="54" y="86"/>
                    </a:lnTo>
                    <a:lnTo>
                      <a:pt x="69" y="70"/>
                    </a:lnTo>
                    <a:lnTo>
                      <a:pt x="85" y="54"/>
                    </a:lnTo>
                    <a:lnTo>
                      <a:pt x="103" y="41"/>
                    </a:lnTo>
                    <a:lnTo>
                      <a:pt x="122" y="29"/>
                    </a:lnTo>
                    <a:lnTo>
                      <a:pt x="142" y="19"/>
                    </a:lnTo>
                    <a:lnTo>
                      <a:pt x="163" y="11"/>
                    </a:lnTo>
                    <a:lnTo>
                      <a:pt x="186" y="5"/>
                    </a:lnTo>
                    <a:lnTo>
                      <a:pt x="209" y="1"/>
                    </a:lnTo>
                    <a:lnTo>
                      <a:pt x="232" y="0"/>
                    </a:lnTo>
                    <a:lnTo>
                      <a:pt x="238" y="0"/>
                    </a:lnTo>
                    <a:lnTo>
                      <a:pt x="244" y="1"/>
                    </a:lnTo>
                    <a:lnTo>
                      <a:pt x="250" y="1"/>
                    </a:lnTo>
                    <a:lnTo>
                      <a:pt x="256" y="1"/>
                    </a:lnTo>
                    <a:lnTo>
                      <a:pt x="262" y="2"/>
                    </a:lnTo>
                    <a:lnTo>
                      <a:pt x="267" y="3"/>
                    </a:lnTo>
                    <a:lnTo>
                      <a:pt x="273" y="4"/>
                    </a:lnTo>
                    <a:lnTo>
                      <a:pt x="279" y="5"/>
                    </a:lnTo>
                    <a:lnTo>
                      <a:pt x="268" y="58"/>
                    </a:lnTo>
                    <a:lnTo>
                      <a:pt x="262" y="57"/>
                    </a:lnTo>
                    <a:lnTo>
                      <a:pt x="256" y="56"/>
                    </a:lnTo>
                    <a:lnTo>
                      <a:pt x="250" y="55"/>
                    </a:lnTo>
                    <a:lnTo>
                      <a:pt x="244" y="54"/>
                    </a:lnTo>
                    <a:lnTo>
                      <a:pt x="237" y="54"/>
                    </a:lnTo>
                    <a:lnTo>
                      <a:pt x="230" y="54"/>
                    </a:lnTo>
                    <a:lnTo>
                      <a:pt x="224" y="54"/>
                    </a:lnTo>
                    <a:lnTo>
                      <a:pt x="217" y="54"/>
                    </a:lnTo>
                    <a:lnTo>
                      <a:pt x="208" y="54"/>
                    </a:lnTo>
                    <a:lnTo>
                      <a:pt x="198" y="55"/>
                    </a:lnTo>
                    <a:lnTo>
                      <a:pt x="190" y="56"/>
                    </a:lnTo>
                    <a:lnTo>
                      <a:pt x="184" y="58"/>
                    </a:lnTo>
                    <a:lnTo>
                      <a:pt x="178" y="60"/>
                    </a:lnTo>
                    <a:lnTo>
                      <a:pt x="174" y="61"/>
                    </a:lnTo>
                    <a:lnTo>
                      <a:pt x="171" y="62"/>
                    </a:lnTo>
                    <a:lnTo>
                      <a:pt x="170" y="62"/>
                    </a:lnTo>
                    <a:lnTo>
                      <a:pt x="172" y="62"/>
                    </a:lnTo>
                    <a:lnTo>
                      <a:pt x="175" y="62"/>
                    </a:lnTo>
                    <a:lnTo>
                      <a:pt x="181" y="62"/>
                    </a:lnTo>
                    <a:lnTo>
                      <a:pt x="188" y="63"/>
                    </a:lnTo>
                    <a:lnTo>
                      <a:pt x="196" y="66"/>
                    </a:lnTo>
                    <a:lnTo>
                      <a:pt x="205" y="69"/>
                    </a:lnTo>
                    <a:lnTo>
                      <a:pt x="214" y="75"/>
                    </a:lnTo>
                    <a:lnTo>
                      <a:pt x="223" y="82"/>
                    </a:lnTo>
                    <a:lnTo>
                      <a:pt x="207" y="94"/>
                    </a:lnTo>
                    <a:lnTo>
                      <a:pt x="205" y="92"/>
                    </a:lnTo>
                    <a:lnTo>
                      <a:pt x="203" y="91"/>
                    </a:lnTo>
                    <a:lnTo>
                      <a:pt x="201" y="89"/>
                    </a:lnTo>
                    <a:lnTo>
                      <a:pt x="199" y="88"/>
                    </a:lnTo>
                    <a:lnTo>
                      <a:pt x="190" y="83"/>
                    </a:lnTo>
                    <a:lnTo>
                      <a:pt x="183" y="80"/>
                    </a:lnTo>
                    <a:lnTo>
                      <a:pt x="176" y="80"/>
                    </a:lnTo>
                    <a:lnTo>
                      <a:pt x="170" y="80"/>
                    </a:lnTo>
                    <a:lnTo>
                      <a:pt x="164" y="82"/>
                    </a:lnTo>
                    <a:lnTo>
                      <a:pt x="159" y="85"/>
                    </a:lnTo>
                    <a:lnTo>
                      <a:pt x="153" y="88"/>
                    </a:lnTo>
                    <a:lnTo>
                      <a:pt x="148" y="91"/>
                    </a:lnTo>
                    <a:lnTo>
                      <a:pt x="142" y="97"/>
                    </a:lnTo>
                    <a:lnTo>
                      <a:pt x="136" y="104"/>
                    </a:lnTo>
                    <a:lnTo>
                      <a:pt x="131" y="112"/>
                    </a:lnTo>
                    <a:lnTo>
                      <a:pt x="126" y="121"/>
                    </a:lnTo>
                    <a:lnTo>
                      <a:pt x="122" y="129"/>
                    </a:lnTo>
                    <a:lnTo>
                      <a:pt x="120" y="135"/>
                    </a:lnTo>
                    <a:lnTo>
                      <a:pt x="118" y="140"/>
                    </a:lnTo>
                    <a:lnTo>
                      <a:pt x="117" y="141"/>
                    </a:lnTo>
                    <a:lnTo>
                      <a:pt x="135" y="154"/>
                    </a:lnTo>
                    <a:lnTo>
                      <a:pt x="118" y="187"/>
                    </a:lnTo>
                    <a:lnTo>
                      <a:pt x="45" y="191"/>
                    </a:lnTo>
                    <a:lnTo>
                      <a:pt x="79" y="210"/>
                    </a:lnTo>
                    <a:lnTo>
                      <a:pt x="78" y="211"/>
                    </a:lnTo>
                    <a:lnTo>
                      <a:pt x="75" y="215"/>
                    </a:lnTo>
                    <a:lnTo>
                      <a:pt x="71" y="222"/>
                    </a:lnTo>
                    <a:lnTo>
                      <a:pt x="67" y="230"/>
                    </a:lnTo>
                    <a:lnTo>
                      <a:pt x="62" y="240"/>
                    </a:lnTo>
                    <a:lnTo>
                      <a:pt x="59" y="251"/>
                    </a:lnTo>
                    <a:lnTo>
                      <a:pt x="58" y="261"/>
                    </a:lnTo>
                    <a:lnTo>
                      <a:pt x="58" y="272"/>
                    </a:lnTo>
                    <a:lnTo>
                      <a:pt x="60" y="281"/>
                    </a:lnTo>
                    <a:lnTo>
                      <a:pt x="63" y="290"/>
                    </a:lnTo>
                    <a:lnTo>
                      <a:pt x="66" y="300"/>
                    </a:lnTo>
                    <a:lnTo>
                      <a:pt x="70" y="309"/>
                    </a:lnTo>
                    <a:lnTo>
                      <a:pt x="75" y="319"/>
                    </a:lnTo>
                    <a:lnTo>
                      <a:pt x="80" y="329"/>
                    </a:lnTo>
                    <a:lnTo>
                      <a:pt x="85" y="338"/>
                    </a:lnTo>
                    <a:lnTo>
                      <a:pt x="91" y="347"/>
                    </a:lnTo>
                    <a:lnTo>
                      <a:pt x="97" y="355"/>
                    </a:lnTo>
                    <a:lnTo>
                      <a:pt x="103" y="363"/>
                    </a:lnTo>
                    <a:lnTo>
                      <a:pt x="108" y="368"/>
                    </a:lnTo>
                    <a:lnTo>
                      <a:pt x="113" y="374"/>
                    </a:lnTo>
                    <a:lnTo>
                      <a:pt x="118" y="377"/>
                    </a:lnTo>
                    <a:lnTo>
                      <a:pt x="121" y="381"/>
                    </a:lnTo>
                    <a:lnTo>
                      <a:pt x="123" y="382"/>
                    </a:lnTo>
                    <a:lnTo>
                      <a:pt x="124" y="383"/>
                    </a:lnTo>
                    <a:lnTo>
                      <a:pt x="123" y="381"/>
                    </a:lnTo>
                    <a:lnTo>
                      <a:pt x="121" y="377"/>
                    </a:lnTo>
                    <a:lnTo>
                      <a:pt x="118" y="371"/>
                    </a:lnTo>
                    <a:lnTo>
                      <a:pt x="114" y="363"/>
                    </a:lnTo>
                    <a:lnTo>
                      <a:pt x="111" y="352"/>
                    </a:lnTo>
                    <a:lnTo>
                      <a:pt x="110" y="340"/>
                    </a:lnTo>
                    <a:lnTo>
                      <a:pt x="112" y="327"/>
                    </a:lnTo>
                    <a:lnTo>
                      <a:pt x="117" y="312"/>
                    </a:lnTo>
                    <a:lnTo>
                      <a:pt x="133" y="322"/>
                    </a:lnTo>
                    <a:lnTo>
                      <a:pt x="132" y="328"/>
                    </a:lnTo>
                    <a:lnTo>
                      <a:pt x="130" y="333"/>
                    </a:lnTo>
                    <a:lnTo>
                      <a:pt x="130" y="339"/>
                    </a:lnTo>
                    <a:lnTo>
                      <a:pt x="129" y="346"/>
                    </a:lnTo>
                    <a:lnTo>
                      <a:pt x="129" y="356"/>
                    </a:lnTo>
                    <a:lnTo>
                      <a:pt x="131" y="363"/>
                    </a:lnTo>
                    <a:lnTo>
                      <a:pt x="132" y="369"/>
                    </a:lnTo>
                    <a:lnTo>
                      <a:pt x="135" y="373"/>
                    </a:lnTo>
                    <a:lnTo>
                      <a:pt x="138" y="377"/>
                    </a:lnTo>
                    <a:lnTo>
                      <a:pt x="143" y="380"/>
                    </a:lnTo>
                    <a:lnTo>
                      <a:pt x="147" y="383"/>
                    </a:lnTo>
                    <a:lnTo>
                      <a:pt x="152" y="385"/>
                    </a:lnTo>
                    <a:lnTo>
                      <a:pt x="161" y="387"/>
                    </a:lnTo>
                    <a:lnTo>
                      <a:pt x="171" y="388"/>
                    </a:lnTo>
                    <a:lnTo>
                      <a:pt x="181" y="389"/>
                    </a:lnTo>
                    <a:lnTo>
                      <a:pt x="191" y="388"/>
                    </a:lnTo>
                    <a:lnTo>
                      <a:pt x="200" y="388"/>
                    </a:lnTo>
                    <a:lnTo>
                      <a:pt x="208" y="387"/>
                    </a:lnTo>
                    <a:lnTo>
                      <a:pt x="213" y="386"/>
                    </a:lnTo>
                    <a:lnTo>
                      <a:pt x="215" y="386"/>
                    </a:lnTo>
                    <a:lnTo>
                      <a:pt x="215" y="368"/>
                    </a:lnTo>
                    <a:lnTo>
                      <a:pt x="248" y="368"/>
                    </a:lnTo>
                    <a:lnTo>
                      <a:pt x="288" y="432"/>
                    </a:lnTo>
                    <a:lnTo>
                      <a:pt x="287" y="391"/>
                    </a:lnTo>
                    <a:lnTo>
                      <a:pt x="289" y="391"/>
                    </a:lnTo>
                    <a:lnTo>
                      <a:pt x="293" y="391"/>
                    </a:lnTo>
                    <a:lnTo>
                      <a:pt x="301" y="391"/>
                    </a:lnTo>
                    <a:lnTo>
                      <a:pt x="311" y="391"/>
                    </a:lnTo>
                    <a:lnTo>
                      <a:pt x="321" y="390"/>
                    </a:lnTo>
                    <a:lnTo>
                      <a:pt x="331" y="387"/>
                    </a:lnTo>
                    <a:lnTo>
                      <a:pt x="342" y="383"/>
                    </a:lnTo>
                    <a:lnTo>
                      <a:pt x="351" y="377"/>
                    </a:lnTo>
                    <a:lnTo>
                      <a:pt x="358" y="371"/>
                    </a:lnTo>
                    <a:lnTo>
                      <a:pt x="364" y="364"/>
                    </a:lnTo>
                    <a:lnTo>
                      <a:pt x="371" y="356"/>
                    </a:lnTo>
                    <a:lnTo>
                      <a:pt x="377" y="348"/>
                    </a:lnTo>
                    <a:lnTo>
                      <a:pt x="383" y="339"/>
                    </a:lnTo>
                    <a:lnTo>
                      <a:pt x="388" y="330"/>
                    </a:lnTo>
                    <a:lnTo>
                      <a:pt x="393" y="320"/>
                    </a:lnTo>
                    <a:lnTo>
                      <a:pt x="398" y="310"/>
                    </a:lnTo>
                    <a:lnTo>
                      <a:pt x="405" y="292"/>
                    </a:lnTo>
                    <a:lnTo>
                      <a:pt x="410" y="278"/>
                    </a:lnTo>
                    <a:lnTo>
                      <a:pt x="411" y="268"/>
                    </a:lnTo>
                    <a:lnTo>
                      <a:pt x="412" y="264"/>
                    </a:lnTo>
                    <a:lnTo>
                      <a:pt x="411" y="265"/>
                    </a:lnTo>
                    <a:lnTo>
                      <a:pt x="409" y="270"/>
                    </a:lnTo>
                    <a:lnTo>
                      <a:pt x="405" y="276"/>
                    </a:lnTo>
                    <a:lnTo>
                      <a:pt x="400" y="283"/>
                    </a:lnTo>
                    <a:lnTo>
                      <a:pt x="392" y="290"/>
                    </a:lnTo>
                    <a:lnTo>
                      <a:pt x="383" y="297"/>
                    </a:lnTo>
                    <a:lnTo>
                      <a:pt x="371" y="302"/>
                    </a:lnTo>
                    <a:lnTo>
                      <a:pt x="356" y="306"/>
                    </a:lnTo>
                    <a:lnTo>
                      <a:pt x="347" y="307"/>
                    </a:lnTo>
                    <a:lnTo>
                      <a:pt x="336" y="307"/>
                    </a:lnTo>
                    <a:lnTo>
                      <a:pt x="325" y="307"/>
                    </a:lnTo>
                    <a:lnTo>
                      <a:pt x="314" y="308"/>
                    </a:lnTo>
                    <a:lnTo>
                      <a:pt x="303" y="308"/>
                    </a:lnTo>
                    <a:lnTo>
                      <a:pt x="295" y="308"/>
                    </a:lnTo>
                    <a:lnTo>
                      <a:pt x="289" y="308"/>
                    </a:lnTo>
                    <a:lnTo>
                      <a:pt x="287" y="308"/>
                    </a:lnTo>
                    <a:lnTo>
                      <a:pt x="287" y="281"/>
                    </a:lnTo>
                    <a:lnTo>
                      <a:pt x="325" y="267"/>
                    </a:lnTo>
                    <a:close/>
                  </a:path>
                </a:pathLst>
              </a:custGeom>
              <a:solidFill>
                <a:srgbClr val="009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1350"/>
              </a:p>
            </p:txBody>
          </p:sp>
        </p:grpSp>
      </p:grpSp>
      <p:sp>
        <p:nvSpPr>
          <p:cNvPr id="186" name="Rectangle 176"/>
          <p:cNvSpPr>
            <a:spLocks noChangeArrowheads="1"/>
          </p:cNvSpPr>
          <p:nvPr/>
        </p:nvSpPr>
        <p:spPr bwMode="auto">
          <a:xfrm>
            <a:off x="3623559" y="4309408"/>
            <a:ext cx="199502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lvl="0"/>
            <a:r>
              <a:rPr lang="zh-HK" altLang="zh-HK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ST</a:t>
            </a:r>
            <a:r>
              <a:rPr lang="en-US" altLang="zh-HK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T:</a:t>
            </a:r>
          </a:p>
          <a:p>
            <a:pPr lvl="0"/>
            <a:r>
              <a:rPr lang="zh-HK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當</a:t>
            </a:r>
            <a:r>
              <a:rPr lang="zh-TW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更改</a:t>
            </a:r>
            <a:r>
              <a:rPr lang="zh-HK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已有製成集的</a:t>
            </a:r>
            <a:r>
              <a:rPr lang="zh-TW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數據集時，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將檢查數據集與製成集的相容性。用戶可選擇直接修改，並保存製成集</a:t>
            </a:r>
            <a:endParaRPr lang="zh-HK" altLang="zh-H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187" y="2797681"/>
            <a:ext cx="2064544" cy="77866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2" y="2829845"/>
            <a:ext cx="2050256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642415" y="1622017"/>
            <a:ext cx="3158686" cy="36532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sp>
        <p:nvSpPr>
          <p:cNvPr id="212" name="Up Arrow 211"/>
          <p:cNvSpPr/>
          <p:nvPr/>
        </p:nvSpPr>
        <p:spPr>
          <a:xfrm rot="5400000">
            <a:off x="2356928" y="2846325"/>
            <a:ext cx="315349" cy="6813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sp>
        <p:nvSpPr>
          <p:cNvPr id="1024" name="Up-Down Arrow 1023"/>
          <p:cNvSpPr/>
          <p:nvPr/>
        </p:nvSpPr>
        <p:spPr>
          <a:xfrm>
            <a:off x="7179901" y="3494562"/>
            <a:ext cx="292056" cy="78977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084" y="1844066"/>
            <a:ext cx="585788" cy="7719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3" name="Rectangle 192"/>
          <p:cNvSpPr>
            <a:spLocks noChangeArrowheads="1"/>
          </p:cNvSpPr>
          <p:nvPr/>
        </p:nvSpPr>
        <p:spPr bwMode="auto">
          <a:xfrm>
            <a:off x="3655025" y="2018852"/>
            <a:ext cx="103874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r>
              <a:rPr lang="zh-HK" altLang="zh-HK" sz="2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數據集</a:t>
            </a:r>
            <a:endParaRPr lang="zh-HK" altLang="zh-HK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17" name="Up Arrow 216"/>
          <p:cNvSpPr/>
          <p:nvPr/>
        </p:nvSpPr>
        <p:spPr>
          <a:xfrm rot="18436447">
            <a:off x="4947203" y="3390779"/>
            <a:ext cx="315349" cy="115111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sp>
        <p:nvSpPr>
          <p:cNvPr id="218" name="Up Arrow 217"/>
          <p:cNvSpPr/>
          <p:nvPr/>
        </p:nvSpPr>
        <p:spPr>
          <a:xfrm rot="5400000">
            <a:off x="5137630" y="2846325"/>
            <a:ext cx="315349" cy="6813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pic>
        <p:nvPicPr>
          <p:cNvPr id="1035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033" y="2705673"/>
            <a:ext cx="2064544" cy="77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" name="TextBox 1033"/>
          <p:cNvSpPr txBox="1"/>
          <p:nvPr/>
        </p:nvSpPr>
        <p:spPr>
          <a:xfrm>
            <a:off x="6522785" y="2859944"/>
            <a:ext cx="1706815" cy="507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HK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互動調校</a:t>
            </a:r>
          </a:p>
        </p:txBody>
      </p:sp>
      <p:pic>
        <p:nvPicPr>
          <p:cNvPr id="22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79" y="4284341"/>
            <a:ext cx="2064544" cy="77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2" name="TextBox 221"/>
          <p:cNvSpPr txBox="1"/>
          <p:nvPr/>
        </p:nvSpPr>
        <p:spPr>
          <a:xfrm>
            <a:off x="6380231" y="4430136"/>
            <a:ext cx="1925570" cy="507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HK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時間表產生</a:t>
            </a:r>
          </a:p>
        </p:txBody>
      </p:sp>
      <p:sp>
        <p:nvSpPr>
          <p:cNvPr id="208" name="Rectangle 207"/>
          <p:cNvSpPr>
            <a:spLocks noChangeArrowheads="1"/>
          </p:cNvSpPr>
          <p:nvPr/>
        </p:nvSpPr>
        <p:spPr bwMode="auto">
          <a:xfrm>
            <a:off x="7179902" y="2088022"/>
            <a:ext cx="103874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lvl="0"/>
            <a:r>
              <a:rPr lang="zh-HK" altLang="en-US" sz="2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製成</a:t>
            </a:r>
            <a:r>
              <a:rPr lang="zh-HK" altLang="zh-HK" sz="2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集</a:t>
            </a:r>
            <a:endParaRPr lang="zh-HK" altLang="zh-HK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035" y="1976947"/>
            <a:ext cx="798851" cy="6390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1033"/>
          <p:cNvSpPr txBox="1"/>
          <p:nvPr/>
        </p:nvSpPr>
        <p:spPr>
          <a:xfrm>
            <a:off x="3092913" y="2920073"/>
            <a:ext cx="1706815" cy="507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HK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數據</a:t>
            </a:r>
            <a:r>
              <a:rPr lang="zh-TW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策劃</a:t>
            </a:r>
            <a:endParaRPr lang="zh-HK" alt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0" name="TextBox 1033"/>
          <p:cNvSpPr txBox="1"/>
          <p:nvPr/>
        </p:nvSpPr>
        <p:spPr>
          <a:xfrm>
            <a:off x="344998" y="2944609"/>
            <a:ext cx="1706815" cy="507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HK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數據</a:t>
            </a:r>
            <a:r>
              <a:rPr lang="zh-TW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收集</a:t>
            </a:r>
            <a:endParaRPr lang="zh-HK" alt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29882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457200"/>
            <a:ext cx="8572500" cy="857250"/>
          </a:xfrm>
        </p:spPr>
        <p:txBody>
          <a:bodyPr>
            <a:normAutofit/>
          </a:bodyPr>
          <a:lstStyle/>
          <a:p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7. 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製成集 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: </a:t>
            </a:r>
            <a:r>
              <a:rPr lang="zh-TW" altLang="en-US" sz="4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更改數據集保存製成集</a:t>
            </a:r>
            <a:endParaRPr lang="en-GB" sz="4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83468" y="1447800"/>
            <a:ext cx="8350932" cy="5029200"/>
          </a:xfrm>
        </p:spPr>
        <p:txBody>
          <a:bodyPr>
            <a:noAutofit/>
          </a:bodyPr>
          <a:lstStyle/>
          <a:p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更改數據集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切斷數據集及製成集的相容性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363465" indent="-342892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用途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1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Wingdings" pitchFamily="2" charset="2"/>
              </a:rPr>
              <a:t>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20573" indent="0">
              <a:buNone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   例子：改課堂之課節 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20573" indent="0">
              <a:buNone/>
            </a:pP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	1S 2D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sym typeface="Wingdings" pitchFamily="2" charset="2"/>
              </a:rPr>
              <a:t>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3S 1D</a:t>
            </a:r>
          </a:p>
          <a:p>
            <a:pPr marL="20573" indent="0">
              <a:buNone/>
            </a:pP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	2S 2D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sym typeface="Wingdings" pitchFamily="2" charset="2"/>
              </a:rPr>
              <a:t>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1S 1D 1T</a:t>
            </a:r>
          </a:p>
          <a:p>
            <a:pPr marL="363465" indent="-342892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用途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sym typeface="Wingdings" pitchFamily="2" charset="2"/>
              </a:rPr>
              <a:t>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20573" indent="0">
              <a:buNone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   例子：加教師至一課堂 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363465" indent="-342892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用途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3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sym typeface="Wingdings" pitchFamily="2" charset="2"/>
              </a:rPr>
              <a:t>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20573" indent="0">
              <a:buNone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   例子：八月尾有教師離職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sym typeface="Wingdings" pitchFamily="2" charset="2"/>
              </a:rPr>
              <a:t>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其教擔由新教師及現存教師</a:t>
            </a:r>
            <a:b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</a:b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                                                    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替代等等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637778" lvl="1" indent="-342892"/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637778" lvl="1" indent="-342892"/>
            <a:endParaRPr lang="en-GB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363465" indent="-342892"/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67000"/>
            <a:ext cx="4250987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C:\Users\mariawywoo\AppData\Local\Microsoft\Windows\Temporary Internet Files\Content.IE5\FYNBY549\130584558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1922641"/>
            <a:ext cx="847725" cy="32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6"/>
          <p:cNvSpPr>
            <a:spLocks noGrp="1"/>
          </p:cNvSpPr>
          <p:nvPr>
            <p:ph sz="half" idx="2"/>
          </p:nvPr>
        </p:nvSpPr>
        <p:spPr>
          <a:xfrm>
            <a:off x="7705724" y="1680019"/>
            <a:ext cx="1438275" cy="3601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700" dirty="0">
                <a:latin typeface="+mj-ea"/>
                <a:ea typeface="+mj-ea"/>
              </a:rPr>
              <a:t>[</a:t>
            </a:r>
            <a:r>
              <a:rPr lang="zh-HK" altLang="en-US" sz="1700" dirty="0">
                <a:latin typeface="+mj-ea"/>
                <a:ea typeface="+mj-ea"/>
                <a:hlinkClick r:id="rId5"/>
              </a:rPr>
              <a:t>視頻示範</a:t>
            </a:r>
            <a:r>
              <a:rPr lang="en-US" altLang="zh-HK" sz="1700" dirty="0">
                <a:latin typeface="+mj-ea"/>
                <a:ea typeface="+mj-ea"/>
                <a:hlinkClick r:id="rId5"/>
              </a:rPr>
              <a:t>1</a:t>
            </a:r>
            <a:r>
              <a:rPr lang="en-US" sz="1700" dirty="0">
                <a:latin typeface="+mj-ea"/>
                <a:ea typeface="+mj-ea"/>
              </a:rPr>
              <a:t>]</a:t>
            </a:r>
            <a:endParaRPr lang="en-GB" sz="1700" dirty="0">
              <a:latin typeface="+mj-ea"/>
              <a:ea typeface="+mj-ea"/>
            </a:endParaRPr>
          </a:p>
        </p:txBody>
      </p:sp>
      <p:sp>
        <p:nvSpPr>
          <p:cNvPr id="15" name="Content Placeholder 6"/>
          <p:cNvSpPr txBox="1">
            <a:spLocks/>
          </p:cNvSpPr>
          <p:nvPr/>
        </p:nvSpPr>
        <p:spPr>
          <a:xfrm>
            <a:off x="7705725" y="2039576"/>
            <a:ext cx="1438274" cy="360161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dirty="0">
                <a:latin typeface="+mj-ea"/>
                <a:ea typeface="+mj-ea"/>
              </a:rPr>
              <a:t>[</a:t>
            </a:r>
            <a:r>
              <a:rPr lang="zh-HK" altLang="en-US" sz="1700" dirty="0">
                <a:latin typeface="+mj-ea"/>
                <a:ea typeface="+mj-ea"/>
                <a:hlinkClick r:id="rId6"/>
              </a:rPr>
              <a:t>視頻示範</a:t>
            </a:r>
            <a:r>
              <a:rPr lang="en-US" altLang="zh-HK" sz="1700" dirty="0">
                <a:latin typeface="+mj-ea"/>
                <a:ea typeface="+mj-ea"/>
                <a:hlinkClick r:id="rId6"/>
              </a:rPr>
              <a:t>2</a:t>
            </a:r>
            <a:r>
              <a:rPr lang="en-US" sz="1700" dirty="0">
                <a:latin typeface="+mj-ea"/>
                <a:ea typeface="+mj-ea"/>
              </a:rPr>
              <a:t>]</a:t>
            </a:r>
            <a:endParaRPr lang="en-GB" sz="17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290809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zh-HK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8. </a:t>
            </a:r>
            <a:r>
              <a:rPr lang="zh-HK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互動調校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: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</a:t>
            </a:r>
            <a:r>
              <a:rPr lang="zh-TW" altLang="en-US" sz="4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主畫面</a:t>
            </a:r>
            <a:endParaRPr lang="en-US" sz="45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295400"/>
            <a:ext cx="892505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293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zh-HK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8. </a:t>
            </a:r>
            <a:r>
              <a:rPr lang="zh-HK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互動調校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: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</a:t>
            </a:r>
            <a:r>
              <a:rPr lang="zh-TW" altLang="en-US" sz="4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主畫面</a:t>
            </a:r>
            <a:endParaRPr lang="en-GB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4171950" cy="4572000"/>
          </a:xfrm>
        </p:spPr>
        <p:txBody>
          <a:bodyPr>
            <a:noAutofit/>
          </a:bodyPr>
          <a:lstStyle/>
          <a:p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多個時間表視窗 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有改動時自動刷新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打開關聯時間表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: </a:t>
            </a:r>
          </a:p>
          <a:p>
            <a:pPr lvl="2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班別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2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房間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2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教師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兩個課堂列表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找到的課堂列表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未編配的課堂列表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1371600"/>
            <a:ext cx="5024486" cy="28446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3657600"/>
            <a:ext cx="4992688" cy="28194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4095750"/>
            <a:ext cx="4572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429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8</a:t>
            </a:r>
            <a:r>
              <a:rPr lang="en-US" altLang="zh-HK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. </a:t>
            </a:r>
            <a:r>
              <a:rPr lang="zh-HK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互動調校</a:t>
            </a:r>
            <a:r>
              <a:rPr lang="en-US" altLang="zh-HK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: </a:t>
            </a:r>
            <a:r>
              <a:rPr lang="zh-TW" altLang="en-US" sz="4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搜尋課堂</a:t>
            </a:r>
            <a:endParaRPr lang="en-US" sz="45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624" y="2362200"/>
            <a:ext cx="444817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625299"/>
            <a:ext cx="538952" cy="50830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6200" y="1625299"/>
            <a:ext cx="4543424" cy="5486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05735" indent="-205735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048" indent="-185162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-18516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1518" indent="-15773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52" indent="-15773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02988" indent="-15773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44" indent="-13715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79" indent="-137156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614" indent="-137156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根據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9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個類別來搜尋課堂：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例子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1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：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393192" lvl="1" indent="0">
              <a:buFont typeface="Wingdings 2"/>
              <a:buNone/>
            </a:pPr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搜尋班級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zh-H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S6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的未編配課堂</a:t>
            </a:r>
            <a:endParaRPr lang="en-US" altLang="zh-H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393192" lvl="1" indent="0">
              <a:buFont typeface="Wingdings 2"/>
              <a:buNone/>
            </a:pPr>
            <a:endParaRPr lang="en-US" altLang="zh-HK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例子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：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393192" lvl="1" indent="0">
              <a:buFont typeface="Wingdings 2"/>
              <a:buNone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第一課節為班主任課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小學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)</a:t>
            </a:r>
          </a:p>
          <a:p>
            <a:pPr marL="850392" lvl="1" indent="-457200">
              <a:buFont typeface="Wingdings 2"/>
              <a:buAutoNum type="arabicPeriod"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班主任授課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否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850392" lvl="1" indent="-457200">
              <a:buFont typeface="Wingdings 2"/>
              <a:buAutoNum type="arabicPeriod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Ctrl- </a:t>
            </a:r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全選 </a:t>
            </a:r>
            <a:endParaRPr lang="en-US" altLang="zh-H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393192" lvl="1" indent="0"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 (</a:t>
            </a:r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例如 </a:t>
            </a:r>
            <a:r>
              <a:rPr lang="en-US" altLang="zh-H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500 </a:t>
            </a:r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非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班主任授課堂</a:t>
            </a:r>
            <a:r>
              <a:rPr lang="en-US" altLang="zh-H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)</a:t>
            </a:r>
          </a:p>
          <a:p>
            <a:pPr marL="850392" lvl="1" indent="-457200">
              <a:buFont typeface="+mj-lt"/>
              <a:buAutoNum type="arabicPeriod" startAt="3"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為所選的課堂</a:t>
            </a:r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管理不設課節 </a:t>
            </a:r>
            <a:r>
              <a:rPr lang="en-US" altLang="zh-H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</a:t>
            </a:r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第一節</a:t>
            </a:r>
            <a:r>
              <a:rPr lang="en-US" altLang="zh-H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736081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457200"/>
            <a:ext cx="8858250" cy="857250"/>
          </a:xfrm>
        </p:spPr>
        <p:txBody>
          <a:bodyPr>
            <a:noAutofit/>
          </a:bodyPr>
          <a:lstStyle/>
          <a:p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8</a:t>
            </a:r>
            <a:r>
              <a:rPr lang="en-US" altLang="zh-HK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. </a:t>
            </a:r>
            <a:r>
              <a:rPr lang="zh-HK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互動調校</a:t>
            </a:r>
            <a:r>
              <a:rPr lang="en-US" altLang="zh-HK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: </a:t>
            </a:r>
            <a:r>
              <a:rPr lang="zh-HK" altLang="en-US" sz="4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編配</a:t>
            </a:r>
            <a:r>
              <a:rPr lang="en-US" altLang="zh-HK" sz="4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/</a:t>
            </a:r>
            <a:r>
              <a:rPr lang="zh-HK" altLang="en-US" sz="4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還原</a:t>
            </a:r>
            <a:r>
              <a:rPr lang="en-US" altLang="zh-HK" sz="4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/</a:t>
            </a:r>
            <a:r>
              <a:rPr lang="zh-HK" altLang="en-US" sz="4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互換</a:t>
            </a:r>
            <a:r>
              <a:rPr lang="en-US" altLang="zh-HK" sz="4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(</a:t>
            </a:r>
            <a:r>
              <a:rPr lang="zh-TW" altLang="en-US" sz="4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拖放</a:t>
            </a:r>
            <a:r>
              <a:rPr lang="en-US" altLang="zh-TW" sz="4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)</a:t>
            </a:r>
            <a:endParaRPr lang="en-US" sz="4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-35193" y="1600200"/>
            <a:ext cx="4054856" cy="3657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可用調校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>
              <a:defRPr/>
            </a:pPr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編配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，</a:t>
            </a:r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還原編配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>
              <a:defRPr/>
            </a:pPr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互換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>
              <a:defRPr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移動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>
              <a:buNone/>
              <a:defRPr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訊息視窗</a:t>
            </a:r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將會放寬的限制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資源衝突表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 lang="en-GB" smtClean="0"/>
              <a:pPr/>
              <a:t>39</a:t>
            </a:fld>
            <a:endParaRPr lang="en-GB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28751" y="2286001"/>
            <a:ext cx="3309477" cy="294773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05735" indent="-205735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GB" dirty="0"/>
          </a:p>
        </p:txBody>
      </p:sp>
      <p:pic>
        <p:nvPicPr>
          <p:cNvPr id="11" name="Picture 10"/>
          <p:cNvPicPr/>
          <p:nvPr/>
        </p:nvPicPr>
        <p:blipFill rotWithShape="1">
          <a:blip r:embed="rId3" cstate="print"/>
          <a:srcRect l="22225" b="33938"/>
          <a:stretch/>
        </p:blipFill>
        <p:spPr bwMode="auto">
          <a:xfrm>
            <a:off x="3276600" y="1524000"/>
            <a:ext cx="4819650" cy="2993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29000"/>
            <a:ext cx="2667000" cy="252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5" cstate="print"/>
          <a:srcRect l="22423" t="16349" r="22242" b="34869"/>
          <a:stretch/>
        </p:blipFill>
        <p:spPr bwMode="auto">
          <a:xfrm>
            <a:off x="2771775" y="4273510"/>
            <a:ext cx="3886200" cy="2265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Content Placeholder 6"/>
          <p:cNvSpPr txBox="1">
            <a:spLocks/>
          </p:cNvSpPr>
          <p:nvPr/>
        </p:nvSpPr>
        <p:spPr>
          <a:xfrm>
            <a:off x="8034668" y="2133266"/>
            <a:ext cx="1200150" cy="360161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50" dirty="0">
                <a:latin typeface="+mj-ea"/>
                <a:ea typeface="+mj-ea"/>
              </a:rPr>
              <a:t>[</a:t>
            </a:r>
            <a:r>
              <a:rPr lang="zh-HK" altLang="en-US" sz="1950" dirty="0">
                <a:latin typeface="+mj-ea"/>
                <a:ea typeface="+mj-ea"/>
                <a:hlinkClick r:id="rId6"/>
              </a:rPr>
              <a:t>視頻示範</a:t>
            </a:r>
            <a:r>
              <a:rPr lang="en-US" sz="1950" dirty="0">
                <a:latin typeface="+mj-ea"/>
                <a:ea typeface="+mj-ea"/>
              </a:rPr>
              <a:t>]</a:t>
            </a:r>
            <a:endParaRPr lang="en-GB" sz="1950" dirty="0">
              <a:latin typeface="+mj-ea"/>
              <a:ea typeface="+mj-ea"/>
            </a:endParaRPr>
          </a:p>
        </p:txBody>
      </p:sp>
      <p:pic>
        <p:nvPicPr>
          <p:cNvPr id="17" name="Picture 3" descr="C:\Users\mariawywoo\AppData\Local\Microsoft\Windows\Temporary Internet Files\Content.IE5\FYNBY549\1305845583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828800"/>
            <a:ext cx="723072" cy="27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418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305800" cy="1295400"/>
          </a:xfrm>
        </p:spPr>
        <p:txBody>
          <a:bodyPr/>
          <a:lstStyle/>
          <a:p>
            <a:pPr algn="ctr"/>
            <a:r>
              <a:rPr lang="en-US" altLang="zh-TW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STT </a:t>
            </a:r>
            <a:r>
              <a:rPr lang="zh-TW" alt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簡介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" y="1326189"/>
            <a:ext cx="8229600" cy="4724400"/>
          </a:xfrm>
        </p:spPr>
        <p:txBody>
          <a:bodyPr/>
          <a:lstStyle/>
          <a:p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編製時間表後，可按需要變更課堂的房間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/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教師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例子：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「沒有指定」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71615"/>
          </a:xfrm>
        </p:spPr>
        <p:txBody>
          <a:bodyPr>
            <a:noAutofit/>
          </a:bodyPr>
          <a:lstStyle/>
          <a:p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8</a:t>
            </a:r>
            <a:r>
              <a:rPr lang="en-US" altLang="zh-HK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. </a:t>
            </a:r>
            <a:r>
              <a:rPr lang="zh-HK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互動調校</a:t>
            </a:r>
            <a:r>
              <a:rPr lang="en-US" altLang="zh-HK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: </a:t>
            </a:r>
            <a:r>
              <a:rPr lang="zh-TW" altLang="en-US" sz="4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變更房間</a:t>
            </a:r>
            <a:r>
              <a:rPr lang="en-US" altLang="zh-TW" sz="4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/</a:t>
            </a:r>
            <a:r>
              <a:rPr lang="zh-TW" altLang="en-US" sz="4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教師</a:t>
            </a:r>
            <a:endParaRPr lang="en-US" sz="4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260147"/>
            <a:ext cx="502468" cy="47389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4272" y="1905000"/>
            <a:ext cx="6927328" cy="298186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4663549"/>
            <a:ext cx="6826950" cy="199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185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8</a:t>
            </a:r>
            <a:r>
              <a:rPr lang="en-US" altLang="zh-HK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. </a:t>
            </a:r>
            <a:r>
              <a:rPr lang="zh-HK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互動調校</a:t>
            </a: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: </a:t>
            </a:r>
            <a:r>
              <a:rPr lang="zh-HK" altLang="en-US" sz="4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智能自動建議</a:t>
            </a:r>
            <a:endParaRPr lang="en-US" sz="45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4953000" cy="3567113"/>
          </a:xfrm>
        </p:spPr>
        <p:txBody>
          <a:bodyPr>
            <a:noAutofit/>
          </a:bodyPr>
          <a:lstStyle/>
          <a:p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自動建議答案</a:t>
            </a:r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限制設定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2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限制搜索的質量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Wingdings" pitchFamily="2" charset="2"/>
              </a:rPr>
              <a:t>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條件限制只可能於所影響之課堂出現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2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如一答案有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４步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則只有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４課堂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其限制條件被放寬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2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補充自動編製之不足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Wingdings" pitchFamily="2" charset="2"/>
              </a:rPr>
              <a:t>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條件限制可能於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所有課堂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放寬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084" y="1908519"/>
            <a:ext cx="3943350" cy="2690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222" y="1905000"/>
            <a:ext cx="4387778" cy="369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6"/>
          <p:cNvSpPr txBox="1">
            <a:spLocks/>
          </p:cNvSpPr>
          <p:nvPr/>
        </p:nvSpPr>
        <p:spPr>
          <a:xfrm>
            <a:off x="7835828" y="1533176"/>
            <a:ext cx="1200150" cy="360161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50" dirty="0">
                <a:latin typeface="+mj-ea"/>
                <a:ea typeface="+mj-ea"/>
              </a:rPr>
              <a:t>[</a:t>
            </a:r>
            <a:r>
              <a:rPr lang="zh-HK" altLang="en-US" sz="1950" dirty="0">
                <a:latin typeface="+mj-ea"/>
                <a:ea typeface="+mj-ea"/>
                <a:hlinkClick r:id="rId5"/>
              </a:rPr>
              <a:t>視頻示範</a:t>
            </a:r>
            <a:r>
              <a:rPr lang="en-US" sz="1950" dirty="0">
                <a:latin typeface="+mj-ea"/>
                <a:ea typeface="+mj-ea"/>
              </a:rPr>
              <a:t>]</a:t>
            </a:r>
            <a:endParaRPr lang="en-GB" sz="1950" dirty="0">
              <a:latin typeface="+mj-ea"/>
              <a:ea typeface="+mj-ea"/>
            </a:endParaRPr>
          </a:p>
        </p:txBody>
      </p:sp>
      <p:pic>
        <p:nvPicPr>
          <p:cNvPr id="9" name="Picture 3" descr="C:\Users\mariawywoo\AppData\Local\Microsoft\Windows\Temporary Internet Files\Content.IE5\FYNBY549\1305845583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225035"/>
            <a:ext cx="723072" cy="27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99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8</a:t>
            </a:r>
            <a:r>
              <a:rPr lang="en-US" altLang="zh-HK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. </a:t>
            </a:r>
            <a:r>
              <a:rPr lang="zh-HK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互動調校</a:t>
            </a: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: </a:t>
            </a:r>
            <a:r>
              <a:rPr lang="zh-TW" altLang="en-US" sz="4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快速複製及還原</a:t>
            </a:r>
            <a:endParaRPr lang="en-US" sz="45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752600"/>
            <a:ext cx="5505450" cy="3790950"/>
          </a:xfrm>
        </p:spPr>
        <p:txBody>
          <a:bodyPr>
            <a:normAutofit/>
          </a:bodyPr>
          <a:lstStyle/>
          <a:p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快速複製及還原</a:t>
            </a:r>
            <a:endParaRPr lang="en-US" altLang="zh-H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zh-HK" altLang="en-US" sz="22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例子：</a:t>
            </a:r>
            <a:endParaRPr lang="en-US" altLang="zh-HK" sz="22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   編配課堂至班別</a:t>
            </a:r>
            <a:r>
              <a:rPr lang="en-US" altLang="zh-H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S5D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2"/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修訂版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1:  </a:t>
            </a:r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解除編配數個班別</a:t>
            </a:r>
            <a:r>
              <a:rPr lang="en-US" altLang="zh-H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S5D</a:t>
            </a:r>
            <a:br>
              <a:rPr lang="en-US" altLang="zh-H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</a:br>
            <a:r>
              <a:rPr lang="en-US" altLang="zh-H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               </a:t>
            </a:r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的課堂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2"/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修訂版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2: </a:t>
            </a:r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編配至指定的時間</a:t>
            </a:r>
            <a:endParaRPr lang="en-US" altLang="zh-H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2"/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修訂版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3: </a:t>
            </a:r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嘗試編配未編配的課堂，</a:t>
            </a:r>
            <a:r>
              <a:rPr lang="en-US" altLang="zh-H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	               </a:t>
            </a:r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但不成功 </a:t>
            </a:r>
            <a:r>
              <a:rPr lang="en-US" altLang="zh-H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Wingdings" pitchFamily="2" charset="2"/>
              </a:rPr>
              <a:t> </a:t>
            </a:r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快速還原至</a:t>
            </a:r>
            <a:br>
              <a:rPr lang="en-US" altLang="zh-H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</a:br>
            <a:r>
              <a:rPr lang="en-US" altLang="zh-H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               </a:t>
            </a:r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修訂版</a:t>
            </a:r>
            <a:r>
              <a:rPr lang="en-US" altLang="zh-H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R01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90800"/>
            <a:ext cx="3151908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6"/>
          <p:cNvSpPr txBox="1">
            <a:spLocks/>
          </p:cNvSpPr>
          <p:nvPr/>
        </p:nvSpPr>
        <p:spPr>
          <a:xfrm>
            <a:off x="7551420" y="2151176"/>
            <a:ext cx="1200150" cy="360161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50" dirty="0">
                <a:latin typeface="+mj-ea"/>
                <a:ea typeface="+mj-ea"/>
              </a:rPr>
              <a:t>[</a:t>
            </a:r>
            <a:r>
              <a:rPr lang="zh-HK" altLang="en-US" sz="1950" dirty="0">
                <a:latin typeface="+mj-ea"/>
                <a:ea typeface="+mj-ea"/>
                <a:hlinkClick r:id="rId4"/>
              </a:rPr>
              <a:t>視頻示範</a:t>
            </a:r>
            <a:r>
              <a:rPr lang="en-US" sz="1950" dirty="0">
                <a:latin typeface="+mj-ea"/>
                <a:ea typeface="+mj-ea"/>
              </a:rPr>
              <a:t>]</a:t>
            </a:r>
            <a:endParaRPr lang="en-GB" sz="1950" dirty="0">
              <a:latin typeface="+mj-ea"/>
              <a:ea typeface="+mj-ea"/>
            </a:endParaRPr>
          </a:p>
        </p:txBody>
      </p:sp>
      <p:pic>
        <p:nvPicPr>
          <p:cNvPr id="9" name="Picture 3" descr="C:\Users\mariawywoo\AppData\Local\Microsoft\Windows\Temporary Internet Files\Content.IE5\FYNBY549\1305845583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242" y="1833595"/>
            <a:ext cx="723072" cy="27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6744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4000500" cy="857250"/>
          </a:xfrm>
        </p:spPr>
        <p:txBody>
          <a:bodyPr>
            <a:normAutofit/>
          </a:bodyPr>
          <a:lstStyle/>
          <a:p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9.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製成集 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: </a:t>
            </a:r>
            <a:r>
              <a:rPr lang="zh-TW" altLang="en-US" sz="4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報告</a:t>
            </a:r>
            <a:endParaRPr lang="en-US" sz="45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5749" y="1352550"/>
            <a:ext cx="3676650" cy="4305300"/>
          </a:xfrm>
        </p:spPr>
        <p:txBody>
          <a:bodyPr>
            <a:noAutofit/>
          </a:bodyPr>
          <a:lstStyle/>
          <a:p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數據集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數據集報告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課堂安排報告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製成集報告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總班別時間表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/</a:t>
            </a:r>
          </a:p>
          <a:p>
            <a:pPr marL="294887" lvl="1" indent="0">
              <a:buNone/>
            </a:pP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總教師時間表 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教師空堂總表</a:t>
            </a:r>
          </a:p>
          <a:p>
            <a:pPr lvl="2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共同備課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(CLP)</a:t>
            </a:r>
            <a:endParaRPr lang="en-GB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9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124200"/>
            <a:ext cx="457200" cy="469851"/>
          </a:xfrm>
          <a:prstGeom prst="rect">
            <a:avLst/>
          </a:prstGeom>
        </p:spPr>
      </p:pic>
      <p:pic>
        <p:nvPicPr>
          <p:cNvPr id="8" name="Picture 3" descr="C:\Users\mariawywoo\AppData\Local\Microsoft\Windows\Temporary Internet Files\Content.IE5\FYNBY549\130584558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528" y="978516"/>
            <a:ext cx="723072" cy="27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6"/>
          <p:cNvSpPr txBox="1">
            <a:spLocks/>
          </p:cNvSpPr>
          <p:nvPr/>
        </p:nvSpPr>
        <p:spPr>
          <a:xfrm>
            <a:off x="6705600" y="954289"/>
            <a:ext cx="1333500" cy="360161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dirty="0">
                <a:latin typeface="+mj-ea"/>
                <a:ea typeface="+mj-ea"/>
              </a:rPr>
              <a:t>[</a:t>
            </a:r>
            <a:r>
              <a:rPr lang="zh-HK" altLang="en-US" sz="1700" dirty="0">
                <a:latin typeface="+mj-ea"/>
                <a:ea typeface="+mj-ea"/>
                <a:hlinkClick r:id="rId5"/>
              </a:rPr>
              <a:t>視頻示範</a:t>
            </a:r>
            <a:r>
              <a:rPr lang="en-US" altLang="zh-HK" sz="1700" dirty="0">
                <a:latin typeface="+mj-ea"/>
                <a:ea typeface="+mj-ea"/>
                <a:hlinkClick r:id="rId5"/>
              </a:rPr>
              <a:t>1</a:t>
            </a:r>
            <a:r>
              <a:rPr lang="en-US" sz="1700" dirty="0">
                <a:latin typeface="+mj-ea"/>
                <a:ea typeface="+mj-ea"/>
              </a:rPr>
              <a:t>]</a:t>
            </a:r>
            <a:endParaRPr lang="en-GB" sz="1700" dirty="0">
              <a:latin typeface="+mj-ea"/>
              <a:ea typeface="+mj-ea"/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7830579" y="954288"/>
            <a:ext cx="1366451" cy="360162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dirty="0">
                <a:latin typeface="+mj-ea"/>
                <a:ea typeface="+mj-ea"/>
              </a:rPr>
              <a:t>[</a:t>
            </a:r>
            <a:r>
              <a:rPr lang="zh-HK" altLang="en-US" sz="1700" dirty="0">
                <a:latin typeface="+mj-ea"/>
                <a:ea typeface="+mj-ea"/>
                <a:hlinkClick r:id="rId6"/>
              </a:rPr>
              <a:t>視頻示範</a:t>
            </a:r>
            <a:r>
              <a:rPr lang="en-US" altLang="zh-HK" sz="1700" dirty="0">
                <a:latin typeface="+mj-ea"/>
                <a:ea typeface="+mj-ea"/>
                <a:hlinkClick r:id="rId6"/>
              </a:rPr>
              <a:t>2</a:t>
            </a:r>
            <a:r>
              <a:rPr lang="en-US" sz="1700" dirty="0">
                <a:latin typeface="+mj-ea"/>
                <a:ea typeface="+mj-ea"/>
              </a:rPr>
              <a:t>]</a:t>
            </a:r>
            <a:endParaRPr lang="en-GB" sz="1700" dirty="0">
              <a:latin typeface="+mj-ea"/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47800"/>
            <a:ext cx="536643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531" y="4882464"/>
            <a:ext cx="1839017" cy="183901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0044" y="4919973"/>
            <a:ext cx="3295650" cy="180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1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81000"/>
            <a:ext cx="4000500" cy="857250"/>
          </a:xfrm>
        </p:spPr>
        <p:txBody>
          <a:bodyPr>
            <a:normAutofit/>
          </a:bodyPr>
          <a:lstStyle/>
          <a:p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9.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製成集 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: </a:t>
            </a:r>
            <a:r>
              <a:rPr lang="zh-TW" altLang="en-US" sz="4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報告</a:t>
            </a:r>
            <a:endParaRPr lang="en-US" sz="45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361054"/>
            <a:ext cx="3505200" cy="4176716"/>
          </a:xfrm>
        </p:spPr>
        <p:txBody>
          <a:bodyPr>
            <a:noAutofit/>
          </a:bodyPr>
          <a:lstStyle/>
          <a:p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製成集報告：郵件合併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匯出時間表資料到 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294887" lvl="1" indent="0"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Excel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試算表以便 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294887" lvl="1" indent="0">
              <a:buNone/>
            </a:pP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於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MS 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Word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進行</a:t>
            </a:r>
            <a:b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</a:b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Mail-Merge</a:t>
            </a:r>
          </a:p>
          <a:p>
            <a:pPr marL="294887" lvl="1" indent="0">
              <a:buNone/>
            </a:pPr>
            <a:endParaRPr lang="en-GB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85089" y="1417568"/>
            <a:ext cx="4953000" cy="5048247"/>
          </a:xfrm>
          <a:prstGeom prst="rect">
            <a:avLst/>
          </a:prstGeom>
        </p:spPr>
      </p:pic>
      <p:pic>
        <p:nvPicPr>
          <p:cNvPr id="11" name="Picture 3" descr="C:\Users\mariawywoo\AppData\Local\Microsoft\Windows\Temporary Internet Files\Content.IE5\FYNBY549\130584558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838200"/>
            <a:ext cx="723072" cy="27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6"/>
          <p:cNvSpPr txBox="1">
            <a:spLocks/>
          </p:cNvSpPr>
          <p:nvPr/>
        </p:nvSpPr>
        <p:spPr>
          <a:xfrm>
            <a:off x="7772400" y="838200"/>
            <a:ext cx="1200150" cy="360161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50" dirty="0">
                <a:latin typeface="+mj-ea"/>
                <a:ea typeface="+mj-ea"/>
              </a:rPr>
              <a:t>[</a:t>
            </a:r>
            <a:r>
              <a:rPr lang="zh-HK" altLang="en-US" sz="1950" dirty="0">
                <a:latin typeface="+mj-ea"/>
                <a:ea typeface="+mj-ea"/>
                <a:hlinkClick r:id="rId5"/>
              </a:rPr>
              <a:t>視頻示範</a:t>
            </a:r>
            <a:r>
              <a:rPr lang="en-US" sz="1950" dirty="0">
                <a:latin typeface="+mj-ea"/>
                <a:ea typeface="+mj-ea"/>
              </a:rPr>
              <a:t>]</a:t>
            </a:r>
            <a:endParaRPr lang="en-GB" sz="1950" dirty="0">
              <a:latin typeface="+mj-ea"/>
              <a:ea typeface="+mj-ea"/>
            </a:endParaRPr>
          </a:p>
        </p:txBody>
      </p:sp>
      <p:pic>
        <p:nvPicPr>
          <p:cNvPr id="10" name="Picture 1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90"/>
          <a:stretch/>
        </p:blipFill>
        <p:spPr bwMode="auto">
          <a:xfrm>
            <a:off x="190500" y="3653867"/>
            <a:ext cx="4343400" cy="3152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69262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457200"/>
            <a:ext cx="8515350" cy="85725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9.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製成集 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: </a:t>
            </a:r>
            <a:r>
              <a:rPr lang="zh-TW" altLang="en-US" sz="4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報告</a:t>
            </a:r>
            <a:r>
              <a:rPr lang="en-US" altLang="zh-TW" sz="4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-</a:t>
            </a:r>
            <a:r>
              <a:rPr lang="zh-TW" altLang="en-US" sz="4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教師組</a:t>
            </a:r>
            <a:r>
              <a:rPr lang="en-US" altLang="zh-TW" sz="4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/</a:t>
            </a:r>
            <a:r>
              <a:rPr lang="zh-HK" altLang="en-US" sz="4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班別組</a:t>
            </a:r>
            <a:r>
              <a:rPr lang="en-US" altLang="zh-HK" sz="4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(1)</a:t>
            </a:r>
            <a:endParaRPr lang="en-US" sz="4500" dirty="0">
              <a:solidFill>
                <a:schemeClr val="accent1"/>
              </a:solidFill>
              <a:latin typeface="+mj-ea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038600" cy="3326130"/>
          </a:xfrm>
        </p:spPr>
        <p:txBody>
          <a:bodyPr>
            <a:noAutofit/>
          </a:bodyPr>
          <a:lstStyle/>
          <a:p>
            <a:pPr marL="273837" indent="-273837"/>
            <a:r>
              <a:rPr lang="zh-HK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用戶可設定在報告內</a:t>
            </a:r>
            <a:endParaRPr lang="en-US" altLang="zh-HK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HK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</a:t>
            </a:r>
            <a:r>
              <a:rPr lang="zh-HK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顯示所有教師或班別</a:t>
            </a:r>
            <a:endParaRPr lang="en-US" altLang="zh-TW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2514600"/>
            <a:ext cx="3009902" cy="205740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400" y="4572000"/>
            <a:ext cx="3048000" cy="228600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62400" y="2438400"/>
            <a:ext cx="5029200" cy="4114800"/>
          </a:xfrm>
          <a:prstGeom prst="rect">
            <a:avLst/>
          </a:prstGeom>
        </p:spPr>
      </p:pic>
      <p:sp>
        <p:nvSpPr>
          <p:cNvPr id="8" name="Rectangle 7"/>
          <p:cNvSpPr>
            <a:spLocks/>
          </p:cNvSpPr>
          <p:nvPr/>
        </p:nvSpPr>
        <p:spPr>
          <a:xfrm>
            <a:off x="3962400" y="3429000"/>
            <a:ext cx="381000" cy="31242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 sz="1350"/>
          </a:p>
        </p:txBody>
      </p:sp>
      <p:sp>
        <p:nvSpPr>
          <p:cNvPr id="12" name="Rectangle 11"/>
          <p:cNvSpPr>
            <a:spLocks/>
          </p:cNvSpPr>
          <p:nvPr/>
        </p:nvSpPr>
        <p:spPr>
          <a:xfrm>
            <a:off x="5486400" y="3429000"/>
            <a:ext cx="1219200" cy="31242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 sz="1350"/>
          </a:p>
        </p:txBody>
      </p:sp>
      <p:pic>
        <p:nvPicPr>
          <p:cNvPr id="13" name="圖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524000"/>
            <a:ext cx="519038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246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533400"/>
            <a:ext cx="8515350" cy="85725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9.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製成集 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: </a:t>
            </a:r>
            <a:r>
              <a:rPr lang="zh-TW" altLang="en-US" sz="4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報告</a:t>
            </a:r>
            <a:r>
              <a:rPr lang="en-US" altLang="zh-TW" sz="4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-</a:t>
            </a:r>
            <a:r>
              <a:rPr lang="zh-TW" altLang="en-US" sz="4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教師組</a:t>
            </a:r>
            <a:r>
              <a:rPr lang="en-US" altLang="zh-TW" sz="4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/</a:t>
            </a:r>
            <a:r>
              <a:rPr lang="zh-HK" altLang="en-US" sz="4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班別組</a:t>
            </a:r>
            <a:r>
              <a:rPr lang="en-US" altLang="zh-HK" sz="4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(2)</a:t>
            </a:r>
            <a:endParaRPr lang="en-US" altLang="zh-HK" sz="4500" dirty="0">
              <a:solidFill>
                <a:schemeClr val="accent1"/>
              </a:solidFill>
              <a:latin typeface="+mj-ea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572000" cy="3326130"/>
          </a:xfrm>
        </p:spPr>
        <p:txBody>
          <a:bodyPr>
            <a:noAutofit/>
          </a:bodyPr>
          <a:lstStyle/>
          <a:p>
            <a:pPr marL="273837" indent="-273837"/>
            <a:r>
              <a:rPr lang="zh-HK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用戶可設定在報告內</a:t>
            </a:r>
            <a:endParaRPr lang="en-US" altLang="zh-HK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HK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 </a:t>
            </a:r>
            <a:r>
              <a:rPr lang="zh-HK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顯示教師組或班別組名稱</a:t>
            </a:r>
            <a:endParaRPr lang="en-US" altLang="zh-TW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2590800"/>
            <a:ext cx="2895600" cy="190500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400" y="4495800"/>
            <a:ext cx="2895600" cy="220980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5" cstate="print"/>
          <a:srcRect t="11111"/>
          <a:stretch/>
        </p:blipFill>
        <p:spPr>
          <a:xfrm>
            <a:off x="3516767" y="3581400"/>
            <a:ext cx="5400675" cy="1219200"/>
          </a:xfrm>
          <a:prstGeom prst="rect">
            <a:avLst/>
          </a:prstGeom>
        </p:spPr>
      </p:pic>
      <p:sp>
        <p:nvSpPr>
          <p:cNvPr id="9" name="Rectangle 8"/>
          <p:cNvSpPr>
            <a:spLocks/>
          </p:cNvSpPr>
          <p:nvPr/>
        </p:nvSpPr>
        <p:spPr>
          <a:xfrm>
            <a:off x="3516769" y="4623027"/>
            <a:ext cx="426584" cy="17145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 sz="1350"/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5180239" y="4623028"/>
            <a:ext cx="1257300" cy="17121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226498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向右箭號 75"/>
          <p:cNvSpPr/>
          <p:nvPr/>
        </p:nvSpPr>
        <p:spPr>
          <a:xfrm flipH="1">
            <a:off x="5620501" y="3176301"/>
            <a:ext cx="1523993" cy="1017669"/>
          </a:xfrm>
          <a:prstGeom prst="rightArrow">
            <a:avLst>
              <a:gd name="adj1" fmla="val 61436"/>
              <a:gd name="adj2" fmla="val 38564"/>
            </a:avLst>
          </a:prstGeom>
          <a:solidFill>
            <a:srgbClr val="FFC000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2410302" y="2023157"/>
            <a:ext cx="2789214" cy="2438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圓角矩形 5"/>
          <p:cNvSpPr/>
          <p:nvPr/>
        </p:nvSpPr>
        <p:spPr>
          <a:xfrm>
            <a:off x="2541045" y="3330236"/>
            <a:ext cx="1481111" cy="101082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圓角矩形 6"/>
          <p:cNvSpPr/>
          <p:nvPr/>
        </p:nvSpPr>
        <p:spPr>
          <a:xfrm>
            <a:off x="4164510" y="2566902"/>
            <a:ext cx="1390036" cy="14165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8" name="Group 96"/>
          <p:cNvGrpSpPr>
            <a:grpSpLocks noChangeAspect="1"/>
          </p:cNvGrpSpPr>
          <p:nvPr/>
        </p:nvGrpSpPr>
        <p:grpSpPr bwMode="auto">
          <a:xfrm>
            <a:off x="2197278" y="2276321"/>
            <a:ext cx="6714535" cy="3744494"/>
            <a:chOff x="2701" y="1219"/>
            <a:chExt cx="4494" cy="2815"/>
          </a:xfrm>
        </p:grpSpPr>
        <p:sp>
          <p:nvSpPr>
            <p:cNvPr id="9" name="Freeform 107"/>
            <p:cNvSpPr>
              <a:spLocks/>
            </p:cNvSpPr>
            <p:nvPr/>
          </p:nvSpPr>
          <p:spPr bwMode="auto">
            <a:xfrm>
              <a:off x="4949" y="1347"/>
              <a:ext cx="1019" cy="640"/>
            </a:xfrm>
            <a:custGeom>
              <a:avLst/>
              <a:gdLst>
                <a:gd name="T0" fmla="*/ 1079 w 1079"/>
                <a:gd name="T1" fmla="*/ 216 h 432"/>
                <a:gd name="T2" fmla="*/ 863 w 1079"/>
                <a:gd name="T3" fmla="*/ 0 h 432"/>
                <a:gd name="T4" fmla="*/ 863 w 1079"/>
                <a:gd name="T5" fmla="*/ 143 h 432"/>
                <a:gd name="T6" fmla="*/ 0 w 1079"/>
                <a:gd name="T7" fmla="*/ 143 h 432"/>
                <a:gd name="T8" fmla="*/ 0 w 1079"/>
                <a:gd name="T9" fmla="*/ 290 h 432"/>
                <a:gd name="T10" fmla="*/ 863 w 1079"/>
                <a:gd name="T11" fmla="*/ 290 h 432"/>
                <a:gd name="T12" fmla="*/ 863 w 1079"/>
                <a:gd name="T13" fmla="*/ 432 h 432"/>
                <a:gd name="T14" fmla="*/ 1079 w 1079"/>
                <a:gd name="T15" fmla="*/ 216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9" h="432">
                  <a:moveTo>
                    <a:pt x="1079" y="216"/>
                  </a:moveTo>
                  <a:lnTo>
                    <a:pt x="863" y="0"/>
                  </a:lnTo>
                  <a:lnTo>
                    <a:pt x="863" y="143"/>
                  </a:lnTo>
                  <a:lnTo>
                    <a:pt x="0" y="143"/>
                  </a:lnTo>
                  <a:lnTo>
                    <a:pt x="0" y="290"/>
                  </a:lnTo>
                  <a:lnTo>
                    <a:pt x="863" y="290"/>
                  </a:lnTo>
                  <a:lnTo>
                    <a:pt x="863" y="432"/>
                  </a:lnTo>
                  <a:lnTo>
                    <a:pt x="1079" y="21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 cap="rnd">
              <a:solidFill>
                <a:srgbClr val="676A55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HK" altLang="en-US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2701" y="1219"/>
              <a:ext cx="4494" cy="2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HK" altLang="en-US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" name="Rectangle 99"/>
            <p:cNvSpPr>
              <a:spLocks noChangeArrowheads="1"/>
            </p:cNvSpPr>
            <p:nvPr/>
          </p:nvSpPr>
          <p:spPr bwMode="auto">
            <a:xfrm>
              <a:off x="6023" y="1386"/>
              <a:ext cx="964" cy="1233"/>
            </a:xfrm>
            <a:prstGeom prst="rect">
              <a:avLst/>
            </a:prstGeom>
            <a:solidFill>
              <a:srgbClr val="EEEEE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HK" altLang="en-US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" name="Rectangle 108"/>
            <p:cNvSpPr>
              <a:spLocks noChangeArrowheads="1"/>
            </p:cNvSpPr>
            <p:nvPr/>
          </p:nvSpPr>
          <p:spPr bwMode="auto">
            <a:xfrm>
              <a:off x="4909" y="1540"/>
              <a:ext cx="9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HK" altLang="zh-HK" sz="2000" b="1" i="0" u="none" strike="noStrike" cap="none" normalizeH="0" baseline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基本資料</a:t>
              </a:r>
            </a:p>
          </p:txBody>
        </p:sp>
        <p:sp>
          <p:nvSpPr>
            <p:cNvPr id="13" name="Freeform 124"/>
            <p:cNvSpPr>
              <a:spLocks/>
            </p:cNvSpPr>
            <p:nvPr/>
          </p:nvSpPr>
          <p:spPr bwMode="auto">
            <a:xfrm>
              <a:off x="3867" y="3178"/>
              <a:ext cx="87" cy="128"/>
            </a:xfrm>
            <a:custGeom>
              <a:avLst/>
              <a:gdLst>
                <a:gd name="T0" fmla="*/ 87 w 87"/>
                <a:gd name="T1" fmla="*/ 126 h 128"/>
                <a:gd name="T2" fmla="*/ 3 w 87"/>
                <a:gd name="T3" fmla="*/ 0 h 128"/>
                <a:gd name="T4" fmla="*/ 0 w 87"/>
                <a:gd name="T5" fmla="*/ 92 h 128"/>
                <a:gd name="T6" fmla="*/ 85 w 87"/>
                <a:gd name="T7" fmla="*/ 128 h 128"/>
                <a:gd name="T8" fmla="*/ 87 w 87"/>
                <a:gd name="T9" fmla="*/ 12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28">
                  <a:moveTo>
                    <a:pt x="87" y="126"/>
                  </a:moveTo>
                  <a:lnTo>
                    <a:pt x="3" y="0"/>
                  </a:lnTo>
                  <a:lnTo>
                    <a:pt x="0" y="92"/>
                  </a:lnTo>
                  <a:lnTo>
                    <a:pt x="85" y="128"/>
                  </a:lnTo>
                  <a:lnTo>
                    <a:pt x="87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HK" altLang="en-US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" name="Rectangle 167"/>
            <p:cNvSpPr>
              <a:spLocks noChangeArrowheads="1"/>
            </p:cNvSpPr>
            <p:nvPr/>
          </p:nvSpPr>
          <p:spPr bwMode="auto">
            <a:xfrm>
              <a:off x="6670" y="3667"/>
              <a:ext cx="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HK" altLang="zh-H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</p:txBody>
        </p:sp>
        <p:sp>
          <p:nvSpPr>
            <p:cNvPr id="15" name="Rectangle 168"/>
            <p:cNvSpPr>
              <a:spLocks noChangeArrowheads="1"/>
            </p:cNvSpPr>
            <p:nvPr/>
          </p:nvSpPr>
          <p:spPr bwMode="auto">
            <a:xfrm>
              <a:off x="6361" y="386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HK" altLang="zh-H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</p:txBody>
        </p:sp>
        <p:sp>
          <p:nvSpPr>
            <p:cNvPr id="16" name="Rectangle 170"/>
            <p:cNvSpPr>
              <a:spLocks noChangeArrowheads="1"/>
            </p:cNvSpPr>
            <p:nvPr/>
          </p:nvSpPr>
          <p:spPr bwMode="auto">
            <a:xfrm>
              <a:off x="6727" y="386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HK" altLang="zh-H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</p:txBody>
        </p:sp>
        <p:sp>
          <p:nvSpPr>
            <p:cNvPr id="17" name="Rectangle 176"/>
            <p:cNvSpPr>
              <a:spLocks noChangeArrowheads="1"/>
            </p:cNvSpPr>
            <p:nvPr/>
          </p:nvSpPr>
          <p:spPr bwMode="auto">
            <a:xfrm>
              <a:off x="3058" y="2100"/>
              <a:ext cx="91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HK" altLang="zh-HK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學校管理</a:t>
              </a:r>
              <a:endParaRPr kumimoji="1" lang="zh-HK" altLang="zh-H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</p:txBody>
        </p:sp>
        <p:sp>
          <p:nvSpPr>
            <p:cNvPr id="18" name="Rectangle 177"/>
            <p:cNvSpPr>
              <a:spLocks noChangeArrowheads="1"/>
            </p:cNvSpPr>
            <p:nvPr/>
          </p:nvSpPr>
          <p:spPr bwMode="auto">
            <a:xfrm>
              <a:off x="2983" y="2400"/>
              <a:ext cx="9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HK" altLang="zh-HK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教職員調配</a:t>
              </a:r>
              <a:endParaRPr kumimoji="1" lang="zh-HK" altLang="zh-H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</p:txBody>
        </p:sp>
        <p:sp>
          <p:nvSpPr>
            <p:cNvPr id="19" name="Rectangle 181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043" y="1623"/>
              <a:ext cx="851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時間表編排</a:t>
              </a:r>
              <a:r>
                <a:rPr lang="en-US" altLang="zh-TW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(</a:t>
              </a:r>
              <a:r>
                <a:rPr lang="zh-TW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介面</a:t>
              </a:r>
              <a:r>
                <a:rPr lang="en-US" altLang="zh-TW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000" b="1" i="0" u="none" strike="noStrike" cap="none" normalizeH="0" baseline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  <a:cs typeface="新細明體" pitchFamily="18" charset="-120"/>
                </a:rPr>
                <a:t>(TSI)</a:t>
              </a:r>
              <a:endParaRPr kumimoji="1" lang="zh-HK" altLang="zh-HK" sz="20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新細明體" pitchFamily="18" charset="-120"/>
              </a:endParaRPr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645" y="2782718"/>
            <a:ext cx="1222808" cy="114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678" y="2253067"/>
            <a:ext cx="1402679" cy="92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上彎箭號 21"/>
          <p:cNvSpPr/>
          <p:nvPr/>
        </p:nvSpPr>
        <p:spPr>
          <a:xfrm>
            <a:off x="4024932" y="3849905"/>
            <a:ext cx="616866" cy="397983"/>
          </a:xfrm>
          <a:prstGeom prst="bentUpArrow">
            <a:avLst>
              <a:gd name="adj1" fmla="val 25000"/>
              <a:gd name="adj2" fmla="val 29856"/>
              <a:gd name="adj3" fmla="val 34712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239280" y="1465762"/>
            <a:ext cx="4212034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5735" lvl="1" indent="-205735">
              <a:buClr>
                <a:schemeClr val="accent3"/>
              </a:buClr>
              <a:buSzPct val="95000"/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載入基本資料（數據集）</a:t>
            </a:r>
            <a:endParaRPr lang="en-US" altLang="zh-TW" sz="28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班別</a:t>
            </a:r>
            <a:endParaRPr lang="en-US" altLang="zh-TW" sz="28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房間</a:t>
            </a:r>
            <a:endParaRPr lang="en-US" altLang="zh-TW" sz="28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教師</a:t>
            </a:r>
            <a:endParaRPr lang="en-US" altLang="zh-TW" sz="28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科目</a:t>
            </a:r>
            <a:endParaRPr lang="en-US" altLang="zh-TW" sz="28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>
              <a:buNone/>
            </a:pP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273837" lvl="1" indent="-273837">
              <a:buClr>
                <a:schemeClr val="accent3"/>
              </a:buClr>
              <a:buSzPct val="95000"/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輸出基本數據和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時間表結果（製成集）</a:t>
            </a:r>
          </a:p>
          <a:p>
            <a:pPr marL="0" lvl="1" indent="0">
              <a:buClr>
                <a:schemeClr val="accent3"/>
              </a:buClr>
              <a:buSzPct val="95000"/>
              <a:buNone/>
            </a:pP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-12469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10. 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匯出到 </a:t>
            </a:r>
            <a:r>
              <a:rPr lang="en-US" altLang="zh-TW" sz="4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WebSAMS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TSI</a:t>
            </a:r>
            <a:endParaRPr lang="en-US" sz="4500" dirty="0">
              <a:latin typeface="+mj-ea"/>
            </a:endParaRPr>
          </a:p>
        </p:txBody>
      </p:sp>
      <p:sp>
        <p:nvSpPr>
          <p:cNvPr id="25" name="Down Arrow 2"/>
          <p:cNvSpPr/>
          <p:nvPr/>
        </p:nvSpPr>
        <p:spPr>
          <a:xfrm>
            <a:off x="4608708" y="3990037"/>
            <a:ext cx="491193" cy="838719"/>
          </a:xfrm>
          <a:prstGeom prst="downArrow">
            <a:avLst/>
          </a:prstGeom>
          <a:solidFill>
            <a:srgbClr val="FFC000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905" y="4894166"/>
            <a:ext cx="465120" cy="8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127"/>
          <p:cNvSpPr>
            <a:spLocks noChangeArrowheads="1"/>
          </p:cNvSpPr>
          <p:nvPr/>
        </p:nvSpPr>
        <p:spPr bwMode="auto">
          <a:xfrm>
            <a:off x="4521500" y="5790383"/>
            <a:ext cx="57840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HK" altLang="zh-HK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報表</a:t>
            </a:r>
            <a:endParaRPr kumimoji="1" lang="zh-HK" altLang="zh-HK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</p:txBody>
      </p:sp>
      <p:sp>
        <p:nvSpPr>
          <p:cNvPr id="66" name="Down Arrow 2"/>
          <p:cNvSpPr/>
          <p:nvPr/>
        </p:nvSpPr>
        <p:spPr>
          <a:xfrm>
            <a:off x="7667153" y="4138591"/>
            <a:ext cx="491193" cy="578397"/>
          </a:xfrm>
          <a:prstGeom prst="downArrow">
            <a:avLst/>
          </a:prstGeom>
          <a:solidFill>
            <a:srgbClr val="FFC000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429" y="4783290"/>
            <a:ext cx="439952" cy="80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Rectangle 166"/>
          <p:cNvSpPr>
            <a:spLocks noChangeArrowheads="1"/>
          </p:cNvSpPr>
          <p:nvPr/>
        </p:nvSpPr>
        <p:spPr bwMode="auto">
          <a:xfrm>
            <a:off x="7330738" y="5648018"/>
            <a:ext cx="1205466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HK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Excel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HK" altLang="zh-HK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報表</a:t>
            </a:r>
            <a:r>
              <a:rPr kumimoji="1" lang="en-US" altLang="zh-TW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/</a:t>
            </a:r>
            <a:r>
              <a:rPr kumimoji="1" lang="zh-TW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資料</a:t>
            </a:r>
            <a:endParaRPr kumimoji="1" lang="zh-HK" altLang="zh-HK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</p:txBody>
      </p:sp>
      <p:pic>
        <p:nvPicPr>
          <p:cNvPr id="7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886" y="4815742"/>
            <a:ext cx="449969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120"/>
          <p:cNvSpPr>
            <a:spLocks noChangeArrowheads="1"/>
          </p:cNvSpPr>
          <p:nvPr/>
        </p:nvSpPr>
        <p:spPr bwMode="auto">
          <a:xfrm>
            <a:off x="5873794" y="5670861"/>
            <a:ext cx="1222151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HK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MS Word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HK" altLang="zh-HK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郵件合併</a:t>
            </a:r>
            <a:endParaRPr kumimoji="1" lang="zh-HK" altLang="zh-HK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</p:txBody>
      </p:sp>
      <p:sp>
        <p:nvSpPr>
          <p:cNvPr id="72" name="向右箭號 71"/>
          <p:cNvSpPr/>
          <p:nvPr/>
        </p:nvSpPr>
        <p:spPr>
          <a:xfrm flipH="1">
            <a:off x="6902474" y="5147850"/>
            <a:ext cx="566359" cy="220795"/>
          </a:xfrm>
          <a:prstGeom prst="rightArrow">
            <a:avLst>
              <a:gd name="adj1" fmla="val 50000"/>
              <a:gd name="adj2" fmla="val 72589"/>
            </a:avLst>
          </a:prstGeom>
          <a:solidFill>
            <a:srgbClr val="FFC000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5" name="矩形 74"/>
          <p:cNvSpPr/>
          <p:nvPr/>
        </p:nvSpPr>
        <p:spPr>
          <a:xfrm>
            <a:off x="5736934" y="3337157"/>
            <a:ext cx="1460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HK" altLang="zh-H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基本數據</a:t>
            </a:r>
            <a:r>
              <a:rPr kumimoji="1" lang="zh-HK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及</a:t>
            </a:r>
            <a:r>
              <a:rPr kumimoji="1" lang="zh-HK" altLang="zh-H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時間表結果</a:t>
            </a:r>
          </a:p>
        </p:txBody>
      </p:sp>
    </p:spTree>
    <p:extLst>
      <p:ext uri="{BB962C8B-B14F-4D97-AF65-F5344CB8AC3E}">
        <p14:creationId xmlns:p14="http://schemas.microsoft.com/office/powerpoint/2010/main" val="392584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304800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altLang="zh-TW" sz="6000" b="1" kern="1200" dirty="0">
                <a:ln w="63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cs"/>
              </a:rPr>
              <a:t>STT </a:t>
            </a:r>
            <a:r>
              <a:rPr lang="zh-HK" altLang="en-US" sz="6000" b="1" kern="1200" dirty="0">
                <a:ln w="63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cs"/>
              </a:rPr>
              <a:t>製成集</a:t>
            </a:r>
            <a:r>
              <a:rPr lang="zh-TW" altLang="en-US" sz="6000" b="1" kern="1200" dirty="0">
                <a:ln w="63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cs"/>
              </a:rPr>
              <a:t>的其他應用</a:t>
            </a:r>
            <a:br>
              <a:rPr lang="zh-TW" altLang="en-US" sz="6000" b="1" kern="1200" dirty="0">
                <a:ln w="63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cs"/>
              </a:rPr>
            </a:br>
            <a:br>
              <a:rPr lang="zh-TW" alt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4326" y="153614"/>
            <a:ext cx="8515350" cy="85725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STT </a:t>
            </a:r>
            <a:r>
              <a:rPr lang="zh-HK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製成集的其他應用</a:t>
            </a:r>
            <a:endParaRPr lang="en-US" altLang="zh-HK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169026" y="1114332"/>
            <a:ext cx="6233226" cy="2086068"/>
          </a:xfrm>
        </p:spPr>
        <p:txBody>
          <a:bodyPr>
            <a:noAutofit/>
          </a:bodyPr>
          <a:lstStyle/>
          <a:p>
            <a:pPr marL="273837" indent="-273837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按實際需要，</a:t>
            </a:r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彈性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使用</a:t>
            </a:r>
            <a:r>
              <a:rPr lang="zh-TW" alt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「</a:t>
            </a:r>
            <a:r>
              <a:rPr lang="zh-HK" alt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用</a:t>
            </a:r>
            <a:r>
              <a:rPr lang="zh-TW" alt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於郵件合併的班別 </a:t>
            </a:r>
            <a:r>
              <a:rPr lang="en-US" altLang="zh-TW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/ </a:t>
            </a:r>
            <a:r>
              <a:rPr lang="zh-TW" alt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教師 </a:t>
            </a:r>
            <a:r>
              <a:rPr lang="en-US" altLang="zh-TW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/ </a:t>
            </a:r>
            <a:r>
              <a:rPr lang="zh-TW" alt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房間時間表」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作不同用途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例子：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-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查找多位教師的共同空堂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             -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查找可行的</a:t>
            </a:r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臨時調堂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選擇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H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100" y="123526"/>
            <a:ext cx="1949400" cy="193100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2521" y="1938422"/>
            <a:ext cx="3185680" cy="171663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26" y="2940050"/>
            <a:ext cx="7755774" cy="38488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1" y="3790329"/>
            <a:ext cx="8839200" cy="25660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1851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altLang="zh-H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</a:t>
            </a:r>
            <a:r>
              <a:rPr lang="en-US" altLang="zh-HK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STT</a:t>
            </a:r>
            <a:r>
              <a:rPr lang="zh-TW" alt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簡介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6248400" cy="4648200"/>
          </a:xfrm>
        </p:spPr>
        <p:txBody>
          <a:bodyPr>
            <a:noAutofit/>
          </a:bodyPr>
          <a:lstStyle/>
          <a:p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獨立應用程式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微軟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Windows</a:t>
            </a:r>
          </a:p>
          <a:p>
            <a:pPr lvl="1"/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學校的設備 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獨立的桌面電腦或手提電腦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)</a:t>
            </a:r>
          </a:p>
          <a:p>
            <a:pPr lvl="1"/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報告以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Excel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*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.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xlsx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）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格式輸出</a:t>
            </a:r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294886" lvl="1" indent="0">
              <a:buNone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與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WebSAMS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的 </a:t>
            </a:r>
            <a:r>
              <a:rPr lang="zh-TW" alt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cs"/>
              </a:rPr>
              <a:t>時間表編排 </a:t>
            </a:r>
            <a:r>
              <a:rPr lang="en-US" altLang="zh-TW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cs"/>
              </a:rPr>
              <a:t>(</a:t>
            </a:r>
            <a:r>
              <a:rPr lang="zh-TW" alt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cs"/>
              </a:rPr>
              <a:t>介面</a:t>
            </a:r>
            <a:r>
              <a:rPr lang="en-US" altLang="zh-TW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cs"/>
              </a:rPr>
              <a:t>) (TSI)  </a:t>
            </a:r>
            <a:br>
              <a:rPr lang="en-US" altLang="zh-TW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cs"/>
              </a:rPr>
            </a:br>
            <a:r>
              <a:rPr lang="en-US" altLang="zh-TW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cs"/>
              </a:rPr>
              <a:t> </a:t>
            </a:r>
            <a:r>
              <a:rPr lang="zh-TW" alt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cs"/>
              </a:rPr>
              <a:t>模組 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交換資料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載入基本資料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輸出基本數據和時間表結果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075688"/>
            <a:ext cx="40386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 Arrow 5"/>
          <p:cNvSpPr/>
          <p:nvPr/>
        </p:nvSpPr>
        <p:spPr>
          <a:xfrm rot="13458973">
            <a:off x="4292909" y="5357272"/>
            <a:ext cx="1016689" cy="384764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2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-1395243"/>
              <a:satOff val="-7643"/>
              <a:lumOff val="235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Left Arrow 6"/>
          <p:cNvSpPr/>
          <p:nvPr/>
        </p:nvSpPr>
        <p:spPr>
          <a:xfrm rot="11673350">
            <a:off x="4593326" y="4931811"/>
            <a:ext cx="1290826" cy="453015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2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-1395243"/>
              <a:satOff val="-7643"/>
              <a:lumOff val="235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Left Arrow 7"/>
          <p:cNvSpPr/>
          <p:nvPr/>
        </p:nvSpPr>
        <p:spPr>
          <a:xfrm rot="10800000">
            <a:off x="4598682" y="4498502"/>
            <a:ext cx="1443655" cy="453015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604878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-1395243"/>
              <a:satOff val="-7643"/>
              <a:lumOff val="235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Left Arrow 4"/>
          <p:cNvSpPr/>
          <p:nvPr/>
        </p:nvSpPr>
        <p:spPr>
          <a:xfrm rot="9691383">
            <a:off x="4735193" y="3976875"/>
            <a:ext cx="1290826" cy="453015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604878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-1395243"/>
              <a:satOff val="-7643"/>
              <a:lumOff val="235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Left Arrow 8"/>
          <p:cNvSpPr/>
          <p:nvPr/>
        </p:nvSpPr>
        <p:spPr>
          <a:xfrm rot="8185545">
            <a:off x="4491545" y="3566108"/>
            <a:ext cx="1214997" cy="427735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D96B77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-1395243"/>
              <a:satOff val="-7643"/>
              <a:lumOff val="235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Left Arrow 9"/>
          <p:cNvSpPr/>
          <p:nvPr/>
        </p:nvSpPr>
        <p:spPr>
          <a:xfrm rot="7701257">
            <a:off x="3913798" y="3200323"/>
            <a:ext cx="1672937" cy="427735"/>
          </a:xfrm>
          <a:prstGeom prst="leftArrow">
            <a:avLst>
              <a:gd name="adj1" fmla="val 61813"/>
              <a:gd name="adj2" fmla="val 50000"/>
            </a:avLst>
          </a:prstGeom>
          <a:solidFill>
            <a:srgbClr val="D96B77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-1395243"/>
              <a:satOff val="-7643"/>
              <a:lumOff val="235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Rounded Rectangle 38"/>
          <p:cNvSpPr/>
          <p:nvPr/>
        </p:nvSpPr>
        <p:spPr>
          <a:xfrm>
            <a:off x="3179500" y="4005708"/>
            <a:ext cx="1800200" cy="1263404"/>
          </a:xfrm>
          <a:prstGeom prst="roundRect">
            <a:avLst/>
          </a:prstGeom>
          <a:solidFill>
            <a:srgbClr val="4E8542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2800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422844" y="135095"/>
            <a:ext cx="7978604" cy="93828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微軟正黑體" pitchFamily="34" charset="-120"/>
                <a:ea typeface="+mj-ea"/>
                <a:cs typeface="+mj-cs"/>
              </a:defRPr>
            </a:lvl1pPr>
          </a:lstStyle>
          <a:p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STT 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製成集的其他應用</a:t>
            </a:r>
            <a:endParaRPr lang="zh-HK" alt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381000" y="1143000"/>
            <a:ext cx="8305800" cy="554783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微軟正黑體" pitchFamily="34" charset="-120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微軟正黑體" pitchFamily="34" charset="-120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微軟正黑體" pitchFamily="34" charset="-120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微軟正黑體" pitchFamily="34" charset="-120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微軟正黑體" pitchFamily="34" charset="-120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載入製成集至 </a:t>
            </a:r>
            <a:r>
              <a:rPr lang="en-US" altLang="zh-TW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WebSAMS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，以供其他模組使用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一個製成集  三層驗証  六種功能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匯入製成集</a:t>
            </a:r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終結製成集</a:t>
            </a:r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數據收集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教職員調配模組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)</a:t>
            </a:r>
            <a:endParaRPr lang="zh-HK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endParaRPr lang="en-US" altLang="zh-TW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endParaRPr lang="zh-HK" alt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11560" y="4101774"/>
            <a:ext cx="1728192" cy="1071116"/>
          </a:xfrm>
          <a:prstGeom prst="roundRect">
            <a:avLst/>
          </a:prstGeom>
          <a:solidFill>
            <a:srgbClr val="1B587C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2400" dirty="0">
              <a:solidFill>
                <a:prstClr val="white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465471" y="4417513"/>
            <a:ext cx="648072" cy="394805"/>
          </a:xfrm>
          <a:prstGeom prst="rightArrow">
            <a:avLst/>
          </a:prstGeom>
          <a:solidFill>
            <a:srgbClr val="FFC000"/>
          </a:solidFill>
          <a:ln>
            <a:solidFill>
              <a:srgbClr val="B05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prstClr val="white"/>
              </a:solidFill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3166155" y="4466930"/>
            <a:ext cx="944643" cy="769603"/>
            <a:chOff x="2699720" y="1484760"/>
            <a:chExt cx="1264758" cy="1199188"/>
          </a:xfrm>
        </p:grpSpPr>
        <p:sp>
          <p:nvSpPr>
            <p:cNvPr id="17" name="Oval 16"/>
            <p:cNvSpPr/>
            <p:nvPr/>
          </p:nvSpPr>
          <p:spPr>
            <a:xfrm>
              <a:off x="2744210" y="1484760"/>
              <a:ext cx="1209371" cy="1199188"/>
            </a:xfrm>
            <a:prstGeom prst="ellipse">
              <a:avLst/>
            </a:prstGeom>
            <a:solidFill>
              <a:srgbClr val="9F293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2699720" y="1615341"/>
              <a:ext cx="1264758" cy="8479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495" tIns="23495" rIns="23495" bIns="23495" numCol="1" spcCol="1270" anchor="ctr" anchorCtr="0">
              <a:noAutofit/>
            </a:bodyPr>
            <a:lstStyle/>
            <a:p>
              <a:pPr algn="ctr"/>
              <a:r>
                <a:rPr lang="en-US" altLang="zh-TW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TSI</a:t>
              </a:r>
              <a:endParaRPr lang="zh-HK" altLang="en-US" sz="2000" b="1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" name="Group 18"/>
          <p:cNvGrpSpPr/>
          <p:nvPr/>
        </p:nvGrpSpPr>
        <p:grpSpPr>
          <a:xfrm>
            <a:off x="5320509" y="2321405"/>
            <a:ext cx="1149997" cy="419361"/>
            <a:chOff x="817293" y="585413"/>
            <a:chExt cx="1777765" cy="494708"/>
          </a:xfrm>
          <a:solidFill>
            <a:srgbClr val="D96B77"/>
          </a:solidFill>
        </p:grpSpPr>
        <p:sp>
          <p:nvSpPr>
            <p:cNvPr id="20" name="Rounded Rectangle 19"/>
            <p:cNvSpPr/>
            <p:nvPr/>
          </p:nvSpPr>
          <p:spPr>
            <a:xfrm>
              <a:off x="817293" y="585413"/>
              <a:ext cx="1777765" cy="494708"/>
            </a:xfrm>
            <a:prstGeom prst="roundRect">
              <a:avLst>
                <a:gd name="adj" fmla="val 10000"/>
              </a:avLst>
            </a:prstGeom>
            <a:grpFill/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-1395243"/>
                <a:satOff val="-7643"/>
                <a:lumOff val="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831783" y="588369"/>
              <a:ext cx="1748784" cy="465728"/>
            </a:xfrm>
            <a:prstGeom prst="rect">
              <a:avLst/>
            </a:prstGeom>
            <a:grpFill/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dirty="0">
                  <a:solidFill>
                    <a:prstClr val="white"/>
                  </a:solidFill>
                  <a:latin typeface="+mj-ea"/>
                  <a:ea typeface="+mj-ea"/>
                </a:rPr>
                <a:t>報告</a:t>
              </a:r>
              <a:endParaRPr lang="zh-HK" altLang="en-US" sz="1600" b="1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6" name="Group 21"/>
          <p:cNvGrpSpPr/>
          <p:nvPr/>
        </p:nvGrpSpPr>
        <p:grpSpPr>
          <a:xfrm>
            <a:off x="6066774" y="3772591"/>
            <a:ext cx="1497662" cy="434699"/>
            <a:chOff x="38380" y="-777100"/>
            <a:chExt cx="1786533" cy="502157"/>
          </a:xfrm>
          <a:solidFill>
            <a:srgbClr val="604878"/>
          </a:solidFill>
        </p:grpSpPr>
        <p:sp>
          <p:nvSpPr>
            <p:cNvPr id="23" name="Rounded Rectangle 22"/>
            <p:cNvSpPr/>
            <p:nvPr/>
          </p:nvSpPr>
          <p:spPr>
            <a:xfrm>
              <a:off x="38380" y="-777100"/>
              <a:ext cx="1777765" cy="494708"/>
            </a:xfrm>
            <a:prstGeom prst="roundRect">
              <a:avLst>
                <a:gd name="adj" fmla="val 10000"/>
              </a:avLst>
            </a:prstGeom>
            <a:grpFill/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-1395243"/>
                <a:satOff val="-7643"/>
                <a:lumOff val="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76128" y="-740671"/>
              <a:ext cx="1748785" cy="465728"/>
            </a:xfrm>
            <a:prstGeom prst="rect">
              <a:avLst/>
            </a:prstGeom>
            <a:grpFill/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班別時間表</a:t>
              </a:r>
              <a:endParaRPr lang="zh-HK" alt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19" name="Group 24"/>
          <p:cNvGrpSpPr/>
          <p:nvPr/>
        </p:nvGrpSpPr>
        <p:grpSpPr>
          <a:xfrm>
            <a:off x="6098537" y="4453305"/>
            <a:ext cx="2097355" cy="465179"/>
            <a:chOff x="817293" y="585413"/>
            <a:chExt cx="1777765" cy="494708"/>
          </a:xfrm>
          <a:solidFill>
            <a:srgbClr val="604878"/>
          </a:solidFill>
        </p:grpSpPr>
        <p:sp>
          <p:nvSpPr>
            <p:cNvPr id="26" name="Rounded Rectangle 25"/>
            <p:cNvSpPr/>
            <p:nvPr/>
          </p:nvSpPr>
          <p:spPr>
            <a:xfrm>
              <a:off x="817293" y="585413"/>
              <a:ext cx="1777765" cy="494708"/>
            </a:xfrm>
            <a:prstGeom prst="roundRect">
              <a:avLst>
                <a:gd name="adj" fmla="val 10000"/>
              </a:avLst>
            </a:prstGeom>
            <a:grpFill/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-1395243"/>
                <a:satOff val="-7643"/>
                <a:lumOff val="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831783" y="599903"/>
              <a:ext cx="1748785" cy="465728"/>
            </a:xfrm>
            <a:prstGeom prst="rect">
              <a:avLst/>
            </a:prstGeom>
            <a:grpFill/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學生選科程式資料</a:t>
              </a:r>
              <a:endParaRPr lang="zh-HK" alt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22" name="Group 27"/>
          <p:cNvGrpSpPr/>
          <p:nvPr/>
        </p:nvGrpSpPr>
        <p:grpSpPr>
          <a:xfrm>
            <a:off x="5238739" y="5794336"/>
            <a:ext cx="2171317" cy="496210"/>
            <a:chOff x="1184560" y="-1625476"/>
            <a:chExt cx="1777765" cy="494708"/>
          </a:xfrm>
          <a:solidFill>
            <a:schemeClr val="accent2">
              <a:lumMod val="75000"/>
            </a:schemeClr>
          </a:solidFill>
        </p:grpSpPr>
        <p:sp>
          <p:nvSpPr>
            <p:cNvPr id="29" name="Rounded Rectangle 28"/>
            <p:cNvSpPr/>
            <p:nvPr/>
          </p:nvSpPr>
          <p:spPr>
            <a:xfrm>
              <a:off x="1184560" y="-1625476"/>
              <a:ext cx="1777765" cy="494708"/>
            </a:xfrm>
            <a:prstGeom prst="roundRect">
              <a:avLst>
                <a:gd name="adj" fmla="val 10000"/>
              </a:avLst>
            </a:prstGeom>
            <a:grpFill/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-1395243"/>
                <a:satOff val="-7643"/>
                <a:lumOff val="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1191512" y="-1603364"/>
              <a:ext cx="1748785" cy="465728"/>
            </a:xfrm>
            <a:prstGeom prst="rect">
              <a:avLst/>
            </a:prstGeom>
            <a:grpFill/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教職員的課擔及時間表</a:t>
              </a:r>
              <a:endParaRPr lang="zh-HK" alt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25" name="Group 30"/>
          <p:cNvGrpSpPr/>
          <p:nvPr/>
        </p:nvGrpSpPr>
        <p:grpSpPr>
          <a:xfrm>
            <a:off x="6056402" y="5155348"/>
            <a:ext cx="1445777" cy="446983"/>
            <a:chOff x="817293" y="585413"/>
            <a:chExt cx="1777765" cy="494708"/>
          </a:xfrm>
          <a:solidFill>
            <a:schemeClr val="accent2">
              <a:lumMod val="75000"/>
            </a:schemeClr>
          </a:solidFill>
        </p:grpSpPr>
        <p:sp>
          <p:nvSpPr>
            <p:cNvPr id="32" name="Rounded Rectangle 31"/>
            <p:cNvSpPr/>
            <p:nvPr/>
          </p:nvSpPr>
          <p:spPr>
            <a:xfrm>
              <a:off x="817293" y="585413"/>
              <a:ext cx="1777765" cy="494708"/>
            </a:xfrm>
            <a:prstGeom prst="roundRect">
              <a:avLst>
                <a:gd name="adj" fmla="val 10000"/>
              </a:avLst>
            </a:prstGeom>
            <a:grpFill/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-1395243"/>
                <a:satOff val="-7643"/>
                <a:lumOff val="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4"/>
            <p:cNvSpPr/>
            <p:nvPr/>
          </p:nvSpPr>
          <p:spPr>
            <a:xfrm>
              <a:off x="831783" y="599903"/>
              <a:ext cx="1748785" cy="465728"/>
            </a:xfrm>
            <a:prstGeom prst="rect">
              <a:avLst/>
            </a:prstGeom>
            <a:grpFill/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編排代課</a:t>
              </a:r>
              <a:endParaRPr lang="zh-HK" alt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</p:grpSp>
      <p:sp>
        <p:nvSpPr>
          <p:cNvPr id="37" name="Oval 206"/>
          <p:cNvSpPr/>
          <p:nvPr/>
        </p:nvSpPr>
        <p:spPr>
          <a:xfrm>
            <a:off x="4224922" y="4468867"/>
            <a:ext cx="754778" cy="724035"/>
          </a:xfrm>
          <a:prstGeom prst="ellipse">
            <a:avLst/>
          </a:prstGeom>
          <a:solidFill>
            <a:srgbClr val="9F2936">
              <a:hueOff val="0"/>
              <a:satOff val="0"/>
              <a:lumOff val="0"/>
              <a:alphaOff val="0"/>
            </a:srgbClr>
          </a:solidFill>
          <a:ln w="425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38" name="Right Arrow 10"/>
          <p:cNvSpPr/>
          <p:nvPr/>
        </p:nvSpPr>
        <p:spPr>
          <a:xfrm>
            <a:off x="4030002" y="4891260"/>
            <a:ext cx="314875" cy="22356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4527" y="4028358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WebSAMS</a:t>
            </a:r>
            <a:endParaRPr lang="zh-HK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endParaRPr lang="zh-HK" altLang="en-US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5820" y="4300350"/>
            <a:ext cx="16196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STT</a:t>
            </a:r>
          </a:p>
          <a:p>
            <a:pPr algn="ctr"/>
            <a:r>
              <a:rPr lang="zh-TW" alt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Verdana" panose="020B0604030504040204" pitchFamily="34" charset="0"/>
              </a:rPr>
              <a:t>數據集及製成集</a:t>
            </a:r>
            <a:endParaRPr lang="zh-HK" alt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Verdana" panose="020B0604030504040204" pitchFamily="34" charset="0"/>
            </a:endParaRPr>
          </a:p>
          <a:p>
            <a:pPr algn="ctr"/>
            <a:endParaRPr lang="zh-HK" altLang="en-US" dirty="0">
              <a:solidFill>
                <a:prstClr val="black"/>
              </a:solidFill>
            </a:endParaRPr>
          </a:p>
        </p:txBody>
      </p:sp>
      <p:sp>
        <p:nvSpPr>
          <p:cNvPr id="41" name="Oval 4"/>
          <p:cNvSpPr/>
          <p:nvPr/>
        </p:nvSpPr>
        <p:spPr>
          <a:xfrm>
            <a:off x="4338301" y="4613918"/>
            <a:ext cx="600234" cy="4399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3495" tIns="23495" rIns="23495" bIns="23495" numCol="1" spcCol="1270" anchor="ctr" anchorCtr="0">
            <a:noAutofit/>
          </a:bodyPr>
          <a:lstStyle/>
          <a:p>
            <a:r>
              <a:rPr lang="zh-TW" alt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教職員</a:t>
            </a:r>
            <a:endParaRPr lang="en-US" altLang="zh-TW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調配</a:t>
            </a:r>
            <a:endParaRPr lang="zh-HK" altLang="en-U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grpSp>
        <p:nvGrpSpPr>
          <p:cNvPr id="28" name="Group 41"/>
          <p:cNvGrpSpPr/>
          <p:nvPr/>
        </p:nvGrpSpPr>
        <p:grpSpPr>
          <a:xfrm>
            <a:off x="5671938" y="2931373"/>
            <a:ext cx="2108408" cy="419361"/>
            <a:chOff x="817293" y="585413"/>
            <a:chExt cx="1777765" cy="494708"/>
          </a:xfrm>
          <a:solidFill>
            <a:srgbClr val="D96B77"/>
          </a:solidFill>
        </p:grpSpPr>
        <p:sp>
          <p:nvSpPr>
            <p:cNvPr id="43" name="Rounded Rectangle 42"/>
            <p:cNvSpPr/>
            <p:nvPr/>
          </p:nvSpPr>
          <p:spPr>
            <a:xfrm>
              <a:off x="817293" y="585413"/>
              <a:ext cx="1777765" cy="494708"/>
            </a:xfrm>
            <a:prstGeom prst="roundRect">
              <a:avLst>
                <a:gd name="adj" fmla="val 10000"/>
              </a:avLst>
            </a:prstGeom>
            <a:grpFill/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-1395243"/>
                <a:satOff val="-7643"/>
                <a:lumOff val="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ounded Rectangle 4"/>
            <p:cNvSpPr/>
            <p:nvPr/>
          </p:nvSpPr>
          <p:spPr>
            <a:xfrm>
              <a:off x="831783" y="599903"/>
              <a:ext cx="1748785" cy="465728"/>
            </a:xfrm>
            <a:prstGeom prst="rect">
              <a:avLst/>
            </a:prstGeom>
            <a:grpFill/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抽取時間表資料</a:t>
              </a:r>
              <a:endParaRPr lang="zh-HK" alt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09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 Arrow 5"/>
          <p:cNvSpPr/>
          <p:nvPr/>
        </p:nvSpPr>
        <p:spPr>
          <a:xfrm rot="13458973">
            <a:off x="4292909" y="5357272"/>
            <a:ext cx="1016689" cy="384764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bg1">
              <a:lumMod val="8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-1395243"/>
              <a:satOff val="-7643"/>
              <a:lumOff val="235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Left Arrow 6"/>
          <p:cNvSpPr/>
          <p:nvPr/>
        </p:nvSpPr>
        <p:spPr>
          <a:xfrm rot="11673350">
            <a:off x="4593326" y="4931811"/>
            <a:ext cx="1290826" cy="453015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2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-1395243"/>
              <a:satOff val="-7643"/>
              <a:lumOff val="235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Left Arrow 7"/>
          <p:cNvSpPr/>
          <p:nvPr/>
        </p:nvSpPr>
        <p:spPr>
          <a:xfrm rot="10800000">
            <a:off x="4598682" y="4498502"/>
            <a:ext cx="1443655" cy="453015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bg1">
              <a:lumMod val="8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-1395243"/>
              <a:satOff val="-7643"/>
              <a:lumOff val="235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Left Arrow 4"/>
          <p:cNvSpPr/>
          <p:nvPr/>
        </p:nvSpPr>
        <p:spPr>
          <a:xfrm rot="9691383">
            <a:off x="4735193" y="3976875"/>
            <a:ext cx="1290826" cy="453015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bg1">
              <a:lumMod val="8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-1395243"/>
              <a:satOff val="-7643"/>
              <a:lumOff val="235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Left Arrow 8"/>
          <p:cNvSpPr/>
          <p:nvPr/>
        </p:nvSpPr>
        <p:spPr>
          <a:xfrm rot="8185545">
            <a:off x="4491545" y="3566108"/>
            <a:ext cx="1214997" cy="427735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bg1">
              <a:lumMod val="8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-1395243"/>
              <a:satOff val="-7643"/>
              <a:lumOff val="235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Left Arrow 9"/>
          <p:cNvSpPr/>
          <p:nvPr/>
        </p:nvSpPr>
        <p:spPr>
          <a:xfrm rot="7701257">
            <a:off x="3913798" y="3200323"/>
            <a:ext cx="1672937" cy="427735"/>
          </a:xfrm>
          <a:prstGeom prst="leftArrow">
            <a:avLst>
              <a:gd name="adj1" fmla="val 61813"/>
              <a:gd name="adj2" fmla="val 50000"/>
            </a:avLst>
          </a:prstGeom>
          <a:solidFill>
            <a:schemeClr val="bg1">
              <a:lumMod val="8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-1395243"/>
              <a:satOff val="-7643"/>
              <a:lumOff val="235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Rounded Rectangle 38"/>
          <p:cNvSpPr/>
          <p:nvPr/>
        </p:nvSpPr>
        <p:spPr>
          <a:xfrm>
            <a:off x="3179500" y="4005708"/>
            <a:ext cx="1800200" cy="1263404"/>
          </a:xfrm>
          <a:prstGeom prst="roundRect">
            <a:avLst/>
          </a:prstGeom>
          <a:solidFill>
            <a:srgbClr val="4E8542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2800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422844" y="135095"/>
            <a:ext cx="7978604" cy="93828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微軟正黑體" pitchFamily="34" charset="-120"/>
                <a:ea typeface="+mj-ea"/>
                <a:cs typeface="+mj-cs"/>
              </a:defRPr>
            </a:lvl1pPr>
          </a:lstStyle>
          <a:p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STT 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製成集的其他應用</a:t>
            </a:r>
            <a:endParaRPr lang="zh-HK" alt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381000" y="1143000"/>
            <a:ext cx="8534400" cy="554783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微軟正黑體" pitchFamily="34" charset="-120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微軟正黑體" pitchFamily="34" charset="-120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微軟正黑體" pitchFamily="34" charset="-120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微軟正黑體" pitchFamily="34" charset="-120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微軟正黑體" pitchFamily="34" charset="-120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載入製成集至 </a:t>
            </a:r>
            <a:r>
              <a:rPr lang="en-US" altLang="zh-TW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WebSAMS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，以供其他模組使用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一個製成集  三層驗証  六種功能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sz="24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匯入製成集</a:t>
            </a:r>
            <a:endParaRPr lang="en-US" altLang="zh-TW" sz="24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sz="24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終結製成集</a:t>
            </a:r>
            <a:endParaRPr lang="en-US" altLang="zh-TW" sz="24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數據收集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教職員調配模組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)</a:t>
            </a:r>
            <a:endParaRPr lang="zh-HK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endParaRPr lang="en-US" altLang="zh-TW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endParaRPr lang="zh-HK" alt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11560" y="4101774"/>
            <a:ext cx="1728192" cy="1071116"/>
          </a:xfrm>
          <a:prstGeom prst="roundRect">
            <a:avLst/>
          </a:prstGeom>
          <a:solidFill>
            <a:srgbClr val="1B587C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2400" dirty="0">
              <a:solidFill>
                <a:prstClr val="white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465471" y="4417513"/>
            <a:ext cx="648072" cy="394805"/>
          </a:xfrm>
          <a:prstGeom prst="rightArrow">
            <a:avLst/>
          </a:prstGeom>
          <a:solidFill>
            <a:srgbClr val="FFC000"/>
          </a:solidFill>
          <a:ln>
            <a:solidFill>
              <a:srgbClr val="B05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prstClr val="white"/>
              </a:solidFill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3166155" y="4466930"/>
            <a:ext cx="944643" cy="769603"/>
            <a:chOff x="2699720" y="1484760"/>
            <a:chExt cx="1264758" cy="1199188"/>
          </a:xfrm>
        </p:grpSpPr>
        <p:sp>
          <p:nvSpPr>
            <p:cNvPr id="17" name="Oval 16"/>
            <p:cNvSpPr/>
            <p:nvPr/>
          </p:nvSpPr>
          <p:spPr>
            <a:xfrm>
              <a:off x="2744210" y="1484760"/>
              <a:ext cx="1209371" cy="1199188"/>
            </a:xfrm>
            <a:prstGeom prst="ellipse">
              <a:avLst/>
            </a:prstGeom>
            <a:solidFill>
              <a:srgbClr val="9F293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2699720" y="1615341"/>
              <a:ext cx="1264758" cy="8479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495" tIns="23495" rIns="23495" bIns="23495" numCol="1" spcCol="1270" anchor="ctr" anchorCtr="0">
              <a:noAutofit/>
            </a:bodyPr>
            <a:lstStyle/>
            <a:p>
              <a:pPr algn="ctr"/>
              <a:r>
                <a:rPr lang="en-US" altLang="zh-TW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TSI</a:t>
              </a:r>
              <a:endParaRPr lang="zh-HK" altLang="en-US" sz="2000" b="1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" name="Group 18"/>
          <p:cNvGrpSpPr/>
          <p:nvPr/>
        </p:nvGrpSpPr>
        <p:grpSpPr>
          <a:xfrm>
            <a:off x="5320509" y="2321405"/>
            <a:ext cx="1149997" cy="419361"/>
            <a:chOff x="817293" y="585413"/>
            <a:chExt cx="1777765" cy="494708"/>
          </a:xfrm>
          <a:solidFill>
            <a:srgbClr val="D96B77"/>
          </a:solidFill>
        </p:grpSpPr>
        <p:sp>
          <p:nvSpPr>
            <p:cNvPr id="20" name="Rounded Rectangle 19"/>
            <p:cNvSpPr/>
            <p:nvPr/>
          </p:nvSpPr>
          <p:spPr>
            <a:xfrm>
              <a:off x="817293" y="585413"/>
              <a:ext cx="1777765" cy="494708"/>
            </a:xfrm>
            <a:prstGeom prst="roundRect">
              <a:avLst>
                <a:gd name="adj" fmla="val 10000"/>
              </a:avLst>
            </a:prstGeom>
            <a:grpFill/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-1395243"/>
                <a:satOff val="-7643"/>
                <a:lumOff val="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831783" y="588369"/>
              <a:ext cx="1748784" cy="4657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dirty="0">
                  <a:solidFill>
                    <a:prstClr val="white"/>
                  </a:solidFill>
                  <a:latin typeface="+mj-ea"/>
                  <a:ea typeface="+mj-ea"/>
                </a:rPr>
                <a:t>報告</a:t>
              </a:r>
              <a:endParaRPr lang="zh-HK" altLang="en-US" sz="1600" b="1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6" name="Group 21"/>
          <p:cNvGrpSpPr/>
          <p:nvPr/>
        </p:nvGrpSpPr>
        <p:grpSpPr>
          <a:xfrm>
            <a:off x="6066774" y="3772591"/>
            <a:ext cx="1497662" cy="434699"/>
            <a:chOff x="38380" y="-777100"/>
            <a:chExt cx="1786533" cy="502157"/>
          </a:xfrm>
          <a:solidFill>
            <a:srgbClr val="604878"/>
          </a:solidFill>
        </p:grpSpPr>
        <p:sp>
          <p:nvSpPr>
            <p:cNvPr id="23" name="Rounded Rectangle 22"/>
            <p:cNvSpPr/>
            <p:nvPr/>
          </p:nvSpPr>
          <p:spPr>
            <a:xfrm>
              <a:off x="38380" y="-777100"/>
              <a:ext cx="1777765" cy="494708"/>
            </a:xfrm>
            <a:prstGeom prst="roundRect">
              <a:avLst>
                <a:gd name="adj" fmla="val 10000"/>
              </a:avLst>
            </a:prstGeom>
            <a:grpFill/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-1395243"/>
                <a:satOff val="-7643"/>
                <a:lumOff val="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76128" y="-740671"/>
              <a:ext cx="1748785" cy="4657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班別時間表</a:t>
              </a:r>
              <a:endParaRPr lang="zh-HK" alt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19" name="Group 24"/>
          <p:cNvGrpSpPr/>
          <p:nvPr/>
        </p:nvGrpSpPr>
        <p:grpSpPr>
          <a:xfrm>
            <a:off x="6098537" y="4453305"/>
            <a:ext cx="2097355" cy="465179"/>
            <a:chOff x="817293" y="585413"/>
            <a:chExt cx="1777765" cy="494708"/>
          </a:xfrm>
          <a:solidFill>
            <a:schemeClr val="bg1">
              <a:lumMod val="85000"/>
            </a:schemeClr>
          </a:solidFill>
        </p:grpSpPr>
        <p:sp>
          <p:nvSpPr>
            <p:cNvPr id="26" name="Rounded Rectangle 25"/>
            <p:cNvSpPr/>
            <p:nvPr/>
          </p:nvSpPr>
          <p:spPr>
            <a:xfrm>
              <a:off x="817293" y="585413"/>
              <a:ext cx="1777765" cy="494708"/>
            </a:xfrm>
            <a:prstGeom prst="roundRect">
              <a:avLst>
                <a:gd name="adj" fmla="val 10000"/>
              </a:avLst>
            </a:prstGeom>
            <a:grpFill/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-1395243"/>
                <a:satOff val="-7643"/>
                <a:lumOff val="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831783" y="599903"/>
              <a:ext cx="1748785" cy="465728"/>
            </a:xfrm>
            <a:prstGeom prst="rect">
              <a:avLst/>
            </a:prstGeom>
            <a:grpFill/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學生選科程式資料</a:t>
              </a:r>
              <a:endParaRPr lang="zh-HK" alt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22" name="Group 27"/>
          <p:cNvGrpSpPr/>
          <p:nvPr/>
        </p:nvGrpSpPr>
        <p:grpSpPr>
          <a:xfrm>
            <a:off x="5238739" y="5794336"/>
            <a:ext cx="2171317" cy="496210"/>
            <a:chOff x="1184560" y="-1625476"/>
            <a:chExt cx="1777765" cy="494708"/>
          </a:xfrm>
          <a:solidFill>
            <a:schemeClr val="bg1">
              <a:lumMod val="85000"/>
            </a:schemeClr>
          </a:solidFill>
        </p:grpSpPr>
        <p:sp>
          <p:nvSpPr>
            <p:cNvPr id="29" name="Rounded Rectangle 28"/>
            <p:cNvSpPr/>
            <p:nvPr/>
          </p:nvSpPr>
          <p:spPr>
            <a:xfrm>
              <a:off x="1184560" y="-1625476"/>
              <a:ext cx="1777765" cy="494708"/>
            </a:xfrm>
            <a:prstGeom prst="roundRect">
              <a:avLst>
                <a:gd name="adj" fmla="val 10000"/>
              </a:avLst>
            </a:prstGeom>
            <a:grpFill/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-1395243"/>
                <a:satOff val="-7643"/>
                <a:lumOff val="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1191512" y="-1603364"/>
              <a:ext cx="1748785" cy="465728"/>
            </a:xfrm>
            <a:prstGeom prst="rect">
              <a:avLst/>
            </a:prstGeom>
            <a:grpFill/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教職員的課擔及時間表</a:t>
              </a:r>
              <a:endParaRPr lang="zh-HK" alt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25" name="Group 30"/>
          <p:cNvGrpSpPr/>
          <p:nvPr/>
        </p:nvGrpSpPr>
        <p:grpSpPr>
          <a:xfrm>
            <a:off x="6056402" y="5155348"/>
            <a:ext cx="1445777" cy="446983"/>
            <a:chOff x="817293" y="585413"/>
            <a:chExt cx="1777765" cy="494708"/>
          </a:xfrm>
          <a:solidFill>
            <a:schemeClr val="accent2">
              <a:lumMod val="75000"/>
            </a:schemeClr>
          </a:solidFill>
        </p:grpSpPr>
        <p:sp>
          <p:nvSpPr>
            <p:cNvPr id="32" name="Rounded Rectangle 31"/>
            <p:cNvSpPr/>
            <p:nvPr/>
          </p:nvSpPr>
          <p:spPr>
            <a:xfrm>
              <a:off x="817293" y="585413"/>
              <a:ext cx="1777765" cy="494708"/>
            </a:xfrm>
            <a:prstGeom prst="roundRect">
              <a:avLst>
                <a:gd name="adj" fmla="val 10000"/>
              </a:avLst>
            </a:prstGeom>
            <a:grpFill/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-1395243"/>
                <a:satOff val="-7643"/>
                <a:lumOff val="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4"/>
            <p:cNvSpPr/>
            <p:nvPr/>
          </p:nvSpPr>
          <p:spPr>
            <a:xfrm>
              <a:off x="831783" y="599903"/>
              <a:ext cx="1748785" cy="465728"/>
            </a:xfrm>
            <a:prstGeom prst="rect">
              <a:avLst/>
            </a:prstGeom>
            <a:grpFill/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編排代課</a:t>
              </a:r>
              <a:endParaRPr lang="zh-HK" alt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</p:grpSp>
      <p:sp>
        <p:nvSpPr>
          <p:cNvPr id="37" name="Oval 206"/>
          <p:cNvSpPr/>
          <p:nvPr/>
        </p:nvSpPr>
        <p:spPr>
          <a:xfrm>
            <a:off x="4224922" y="4468867"/>
            <a:ext cx="754778" cy="724035"/>
          </a:xfrm>
          <a:prstGeom prst="ellipse">
            <a:avLst/>
          </a:prstGeom>
          <a:solidFill>
            <a:srgbClr val="9F2936">
              <a:hueOff val="0"/>
              <a:satOff val="0"/>
              <a:lumOff val="0"/>
              <a:alphaOff val="0"/>
            </a:srgbClr>
          </a:solidFill>
          <a:ln w="425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38" name="Right Arrow 10"/>
          <p:cNvSpPr/>
          <p:nvPr/>
        </p:nvSpPr>
        <p:spPr>
          <a:xfrm>
            <a:off x="4030002" y="4891260"/>
            <a:ext cx="314875" cy="22356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4527" y="4028358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WebSAMS</a:t>
            </a:r>
            <a:endParaRPr lang="zh-HK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endParaRPr lang="zh-HK" altLang="en-US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5820" y="4300350"/>
            <a:ext cx="16196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STT</a:t>
            </a:r>
          </a:p>
          <a:p>
            <a:pPr algn="ctr"/>
            <a:r>
              <a:rPr lang="zh-TW" alt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Verdana" panose="020B0604030504040204" pitchFamily="34" charset="0"/>
              </a:rPr>
              <a:t>數據集及製成集</a:t>
            </a:r>
            <a:endParaRPr lang="zh-HK" alt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Verdana" panose="020B0604030504040204" pitchFamily="34" charset="0"/>
            </a:endParaRPr>
          </a:p>
          <a:p>
            <a:pPr algn="ctr"/>
            <a:endParaRPr lang="zh-HK" altLang="en-US" dirty="0">
              <a:solidFill>
                <a:prstClr val="black"/>
              </a:solidFill>
            </a:endParaRPr>
          </a:p>
        </p:txBody>
      </p:sp>
      <p:sp>
        <p:nvSpPr>
          <p:cNvPr id="41" name="Oval 4"/>
          <p:cNvSpPr/>
          <p:nvPr/>
        </p:nvSpPr>
        <p:spPr>
          <a:xfrm>
            <a:off x="4338301" y="4613918"/>
            <a:ext cx="600234" cy="4399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3495" tIns="23495" rIns="23495" bIns="23495" numCol="1" spcCol="1270" anchor="ctr" anchorCtr="0">
            <a:noAutofit/>
          </a:bodyPr>
          <a:lstStyle/>
          <a:p>
            <a:r>
              <a:rPr lang="zh-TW" alt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教職員</a:t>
            </a:r>
            <a:endParaRPr lang="en-US" altLang="zh-TW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調配</a:t>
            </a:r>
            <a:endParaRPr lang="zh-HK" altLang="en-U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grpSp>
        <p:nvGrpSpPr>
          <p:cNvPr id="28" name="Group 41"/>
          <p:cNvGrpSpPr/>
          <p:nvPr/>
        </p:nvGrpSpPr>
        <p:grpSpPr>
          <a:xfrm>
            <a:off x="5671938" y="2931373"/>
            <a:ext cx="2108408" cy="419361"/>
            <a:chOff x="817293" y="585413"/>
            <a:chExt cx="1777765" cy="494708"/>
          </a:xfrm>
          <a:solidFill>
            <a:schemeClr val="bg1">
              <a:lumMod val="85000"/>
            </a:schemeClr>
          </a:solidFill>
        </p:grpSpPr>
        <p:sp>
          <p:nvSpPr>
            <p:cNvPr id="43" name="Rounded Rectangle 42"/>
            <p:cNvSpPr/>
            <p:nvPr/>
          </p:nvSpPr>
          <p:spPr>
            <a:xfrm>
              <a:off x="817293" y="585413"/>
              <a:ext cx="1777765" cy="494708"/>
            </a:xfrm>
            <a:prstGeom prst="roundRect">
              <a:avLst>
                <a:gd name="adj" fmla="val 10000"/>
              </a:avLst>
            </a:prstGeom>
            <a:grpFill/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-1395243"/>
                <a:satOff val="-7643"/>
                <a:lumOff val="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ounded Rectangle 4"/>
            <p:cNvSpPr/>
            <p:nvPr/>
          </p:nvSpPr>
          <p:spPr>
            <a:xfrm>
              <a:off x="831783" y="599903"/>
              <a:ext cx="1748785" cy="465728"/>
            </a:xfrm>
            <a:prstGeom prst="rect">
              <a:avLst/>
            </a:prstGeom>
            <a:grpFill/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抽取時間表資料</a:t>
              </a:r>
              <a:endParaRPr lang="zh-HK" alt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13808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D30F87CE-616F-4EA5-AAED-99F4E1A42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38" y="2612264"/>
            <a:ext cx="9144000" cy="119373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266816"/>
            <a:ext cx="8229600" cy="896112"/>
          </a:xfrm>
        </p:spPr>
        <p:txBody>
          <a:bodyPr>
            <a:normAutofit/>
          </a:bodyPr>
          <a:lstStyle/>
          <a:p>
            <a:r>
              <a:rPr lang="zh-HK" alt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教職員調配</a:t>
            </a:r>
            <a:r>
              <a:rPr lang="zh-TW" alt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模組</a:t>
            </a:r>
            <a:endParaRPr lang="zh-HK" altLang="en-US" sz="4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5438" y="1371600"/>
            <a:ext cx="8229600" cy="4648200"/>
          </a:xfrm>
        </p:spPr>
        <p:txBody>
          <a:bodyPr>
            <a:normAutofit/>
          </a:bodyPr>
          <a:lstStyle/>
          <a:p>
            <a:r>
              <a:rPr lang="zh-HK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善用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100%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STT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製成集</a:t>
            </a:r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成功匯入時間表後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只需匯入一次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)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，用戶便可以在有效期間使用此模組處理代課安排</a:t>
            </a:r>
          </a:p>
          <a:p>
            <a:endParaRPr lang="zh-HK" altLang="en-US" sz="2400" dirty="0">
              <a:latin typeface="+mj-ea"/>
              <a:ea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7" name="雲朵形 6"/>
          <p:cNvSpPr/>
          <p:nvPr/>
        </p:nvSpPr>
        <p:spPr>
          <a:xfrm>
            <a:off x="4061254" y="691442"/>
            <a:ext cx="5029200" cy="702766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7472" lvl="1" indent="0">
              <a:buNone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設定校本的代課條件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176CA6F-EFF4-42FA-A4CB-C4F54586E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15" y="3841786"/>
            <a:ext cx="4953000" cy="2894922"/>
          </a:xfrm>
          <a:prstGeom prst="rect">
            <a:avLst/>
          </a:prstGeom>
        </p:spPr>
      </p:pic>
      <p:sp>
        <p:nvSpPr>
          <p:cNvPr id="10" name="Rectangle 7"/>
          <p:cNvSpPr>
            <a:spLocks/>
          </p:cNvSpPr>
          <p:nvPr/>
        </p:nvSpPr>
        <p:spPr>
          <a:xfrm>
            <a:off x="0" y="3429000"/>
            <a:ext cx="9127524" cy="2286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 sz="1350"/>
          </a:p>
        </p:txBody>
      </p:sp>
      <p:sp>
        <p:nvSpPr>
          <p:cNvPr id="11" name="Rectangle 7"/>
          <p:cNvSpPr>
            <a:spLocks/>
          </p:cNvSpPr>
          <p:nvPr/>
        </p:nvSpPr>
        <p:spPr>
          <a:xfrm>
            <a:off x="16476" y="2787858"/>
            <a:ext cx="974124" cy="18394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 sz="1350"/>
          </a:p>
        </p:txBody>
      </p:sp>
      <p:sp>
        <p:nvSpPr>
          <p:cNvPr id="13" name="Rectangle 7"/>
          <p:cNvSpPr>
            <a:spLocks/>
          </p:cNvSpPr>
          <p:nvPr/>
        </p:nvSpPr>
        <p:spPr>
          <a:xfrm>
            <a:off x="838200" y="5471687"/>
            <a:ext cx="533400" cy="2286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 sz="1350"/>
          </a:p>
        </p:txBody>
      </p:sp>
      <p:sp>
        <p:nvSpPr>
          <p:cNvPr id="15" name="Rectangle 7"/>
          <p:cNvSpPr>
            <a:spLocks/>
          </p:cNvSpPr>
          <p:nvPr/>
        </p:nvSpPr>
        <p:spPr>
          <a:xfrm>
            <a:off x="70022" y="5149844"/>
            <a:ext cx="3657600" cy="32184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 sz="1350"/>
          </a:p>
        </p:txBody>
      </p:sp>
      <p:sp>
        <p:nvSpPr>
          <p:cNvPr id="16" name="Rectangle 7"/>
          <p:cNvSpPr>
            <a:spLocks/>
          </p:cNvSpPr>
          <p:nvPr/>
        </p:nvSpPr>
        <p:spPr>
          <a:xfrm>
            <a:off x="57841" y="6091377"/>
            <a:ext cx="4931974" cy="13709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 sz="1350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7523" y="3841786"/>
            <a:ext cx="3575478" cy="287315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8" name="Rectangle 7"/>
          <p:cNvSpPr>
            <a:spLocks/>
          </p:cNvSpPr>
          <p:nvPr/>
        </p:nvSpPr>
        <p:spPr>
          <a:xfrm>
            <a:off x="5187523" y="4541702"/>
            <a:ext cx="3575478" cy="201149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21554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3" grpId="0" animBg="1"/>
      <p:bldP spid="15" grpId="0" animBg="1"/>
      <p:bldP spid="16" grpId="0" animBg="1"/>
      <p:bldP spid="1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6305016-B212-48F1-B7EA-36E5F1924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45" y="1773035"/>
            <a:ext cx="7497689" cy="34198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266816"/>
            <a:ext cx="8229600" cy="896112"/>
          </a:xfrm>
        </p:spPr>
        <p:txBody>
          <a:bodyPr>
            <a:normAutofit/>
          </a:bodyPr>
          <a:lstStyle/>
          <a:p>
            <a:r>
              <a:rPr lang="zh-HK" alt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教職員調配</a:t>
            </a:r>
            <a:r>
              <a:rPr lang="zh-TW" alt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模組</a:t>
            </a:r>
            <a:endParaRPr lang="zh-HK" altLang="en-US" sz="4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8" name="雲朵形 7"/>
          <p:cNvSpPr/>
          <p:nvPr/>
        </p:nvSpPr>
        <p:spPr>
          <a:xfrm>
            <a:off x="3352500" y="1023564"/>
            <a:ext cx="5562600" cy="702766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7472" lvl="1" indent="0">
              <a:buNone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智能配對空堂教師代課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40A5F1B-AE3C-45E7-82BF-DDBF31E99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097" y="2528029"/>
            <a:ext cx="5459963" cy="374834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C1FB0F9-37A9-4418-A557-10AA92D3B0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3605" y="3371756"/>
            <a:ext cx="5809855" cy="296129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 bwMode="auto">
          <a:xfrm>
            <a:off x="6248399" y="2459196"/>
            <a:ext cx="2771455" cy="91256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zh-TW" alt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系統會先按用戶設定</a:t>
            </a:r>
            <a:endParaRPr lang="en-US" altLang="zh-TW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>
              <a:defRPr/>
            </a:pPr>
            <a:r>
              <a:rPr lang="zh-TW" alt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自動配對空堂教師代課</a:t>
            </a:r>
            <a:endParaRPr lang="en-US" altLang="zh-TW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cxnSp>
        <p:nvCxnSpPr>
          <p:cNvPr id="13" name="直線接點 12"/>
          <p:cNvCxnSpPr>
            <a:cxnSpLocks noChangeShapeType="1"/>
          </p:cNvCxnSpPr>
          <p:nvPr/>
        </p:nvCxnSpPr>
        <p:spPr bwMode="auto">
          <a:xfrm flipV="1">
            <a:off x="6671089" y="3371756"/>
            <a:ext cx="535689" cy="1391730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5969587" y="4868628"/>
            <a:ext cx="1676400" cy="1103914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5" name="矩形 14"/>
          <p:cNvSpPr/>
          <p:nvPr/>
        </p:nvSpPr>
        <p:spPr bwMode="auto">
          <a:xfrm>
            <a:off x="137268" y="4329971"/>
            <a:ext cx="1893574" cy="209349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zh-TW" alt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用戶可再自行</a:t>
            </a:r>
            <a:endParaRPr lang="en-US" altLang="zh-TW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>
              <a:defRPr/>
            </a:pPr>
            <a:r>
              <a:rPr lang="zh-TW" alt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微調代課安排</a:t>
            </a:r>
            <a:r>
              <a:rPr lang="en-US" altLang="zh-TW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zh-TW" alt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空置課室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zh-TW" alt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值休教師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zh-TW" alt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全體教師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zh-TW" alt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不需要</a:t>
            </a:r>
            <a:endParaRPr lang="en-US" altLang="zh-TW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2727758" y="5867400"/>
            <a:ext cx="2682442" cy="304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cxnSp>
        <p:nvCxnSpPr>
          <p:cNvPr id="17" name="直線接點 16"/>
          <p:cNvCxnSpPr>
            <a:cxnSpLocks noChangeShapeType="1"/>
          </p:cNvCxnSpPr>
          <p:nvPr/>
        </p:nvCxnSpPr>
        <p:spPr bwMode="auto">
          <a:xfrm flipH="1">
            <a:off x="2043656" y="6172200"/>
            <a:ext cx="775744" cy="0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4067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9A6B05B-3B7B-4012-82B6-F5B9FA094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87" y="1086505"/>
            <a:ext cx="5286703" cy="338193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266816"/>
            <a:ext cx="8229600" cy="896112"/>
          </a:xfrm>
        </p:spPr>
        <p:txBody>
          <a:bodyPr>
            <a:normAutofit/>
          </a:bodyPr>
          <a:lstStyle/>
          <a:p>
            <a:r>
              <a:rPr lang="zh-HK" alt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教職員調配</a:t>
            </a:r>
            <a:r>
              <a:rPr lang="zh-TW" alt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模組</a:t>
            </a:r>
            <a:endParaRPr lang="zh-HK" altLang="en-US" sz="4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8" name="雲朵形 7"/>
          <p:cNvSpPr/>
          <p:nvPr/>
        </p:nvSpPr>
        <p:spPr>
          <a:xfrm>
            <a:off x="3352500" y="1023564"/>
            <a:ext cx="5562600" cy="702766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7472" lvl="1" indent="0">
              <a:buNone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代課結餘記錄及調整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2A672BF-EF5A-4B57-B02B-B629C7D0F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781" y="2929261"/>
            <a:ext cx="5506218" cy="36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153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295400"/>
            <a:ext cx="7772400" cy="304800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zh-HK" altLang="en-US" sz="6000" b="1" kern="1200" dirty="0">
                <a:ln w="63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cs"/>
              </a:rPr>
              <a:t>總結</a:t>
            </a:r>
            <a:r>
              <a:rPr lang="zh-TW" altLang="en-US" sz="6000" b="1" kern="1200" dirty="0">
                <a:ln w="63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cs"/>
              </a:rPr>
              <a:t>及新近推出</a:t>
            </a:r>
            <a:br>
              <a:rPr lang="en-US" altLang="zh-TW" sz="6000" b="1" kern="1200" dirty="0">
                <a:ln w="63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cs"/>
              </a:rPr>
            </a:br>
            <a:r>
              <a:rPr lang="zh-TW" altLang="en-US" sz="6000" b="1" kern="1200" dirty="0">
                <a:ln w="63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cs"/>
              </a:rPr>
              <a:t>的優化項目</a:t>
            </a:r>
            <a:br>
              <a:rPr lang="en-US" altLang="zh-TW" sz="6000" b="1" kern="120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cs"/>
              </a:rPr>
            </a:br>
            <a:endParaRPr lang="en-US" sz="5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067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76250" y="1809529"/>
            <a:ext cx="1676400" cy="83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solidFill>
                  <a:schemeClr val="bg2"/>
                </a:solidFill>
                <a:latin typeface="+mj-ea"/>
                <a:ea typeface="+mj-ea"/>
              </a:rPr>
              <a:t>1.</a:t>
            </a:r>
            <a:r>
              <a:rPr lang="zh-HK" altLang="en-US" dirty="0">
                <a:solidFill>
                  <a:schemeClr val="bg2"/>
                </a:solidFill>
                <a:latin typeface="+mj-ea"/>
                <a:ea typeface="+mj-ea"/>
              </a:rPr>
              <a:t>匯入數據集</a:t>
            </a:r>
            <a:endParaRPr lang="en-US" altLang="en-US" dirty="0">
              <a:solidFill>
                <a:schemeClr val="bg2"/>
              </a:solidFill>
              <a:latin typeface="+mj-ea"/>
              <a:ea typeface="+mj-ea"/>
            </a:endParaRPr>
          </a:p>
          <a:p>
            <a:pPr algn="ctr"/>
            <a:r>
              <a:rPr lang="zh-TW" altLang="en-US" dirty="0">
                <a:solidFill>
                  <a:schemeClr val="bg2"/>
                </a:solidFill>
                <a:latin typeface="+mj-ea"/>
                <a:ea typeface="+mj-ea"/>
              </a:rPr>
              <a:t>到</a:t>
            </a:r>
            <a:r>
              <a:rPr lang="en-US" altLang="en-US" dirty="0">
                <a:solidFill>
                  <a:schemeClr val="bg2"/>
                </a:solidFill>
                <a:latin typeface="+mj-ea"/>
                <a:ea typeface="+mj-ea"/>
              </a:rPr>
              <a:t> STT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2590800" y="1838325"/>
            <a:ext cx="1543051" cy="83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solidFill>
                  <a:schemeClr val="bg2"/>
                </a:solidFill>
                <a:latin typeface="+mj-ea"/>
                <a:ea typeface="+mj-ea"/>
              </a:rPr>
              <a:t>2.</a:t>
            </a:r>
            <a:r>
              <a:rPr lang="zh-HK" altLang="en-US" dirty="0">
                <a:solidFill>
                  <a:schemeClr val="bg2"/>
                </a:solidFill>
                <a:latin typeface="+mj-ea"/>
                <a:ea typeface="+mj-ea"/>
              </a:rPr>
              <a:t>結構</a:t>
            </a:r>
            <a:r>
              <a:rPr lang="zh-TW" altLang="en-US" dirty="0">
                <a:solidFill>
                  <a:schemeClr val="bg2"/>
                </a:solidFill>
                <a:latin typeface="+mj-ea"/>
                <a:ea typeface="+mj-ea"/>
              </a:rPr>
              <a:t>設定</a:t>
            </a:r>
            <a:endParaRPr lang="en-US" altLang="en-US" dirty="0">
              <a:solidFill>
                <a:schemeClr val="bg2"/>
              </a:solidFill>
              <a:latin typeface="+mj-ea"/>
              <a:ea typeface="+mj-ea"/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4572000" y="1838325"/>
            <a:ext cx="1676400" cy="83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TW" dirty="0">
                <a:solidFill>
                  <a:schemeClr val="bg2"/>
                </a:solidFill>
                <a:latin typeface="+mj-ea"/>
                <a:ea typeface="+mj-ea"/>
              </a:rPr>
              <a:t>3. </a:t>
            </a:r>
            <a:r>
              <a:rPr lang="zh-TW" altLang="en-US" dirty="0">
                <a:solidFill>
                  <a:schemeClr val="bg2"/>
                </a:solidFill>
                <a:latin typeface="+mj-ea"/>
                <a:ea typeface="+mj-ea"/>
              </a:rPr>
              <a:t>學校資料</a:t>
            </a:r>
            <a:endParaRPr lang="en-US" altLang="zh-TW" dirty="0">
              <a:solidFill>
                <a:schemeClr val="bg2"/>
              </a:solidFill>
              <a:latin typeface="+mj-ea"/>
              <a:ea typeface="+mj-ea"/>
            </a:endParaRPr>
          </a:p>
          <a:p>
            <a:pPr algn="ctr"/>
            <a:r>
              <a:rPr lang="zh-TW" altLang="en-US" dirty="0">
                <a:solidFill>
                  <a:schemeClr val="bg2"/>
                </a:solidFill>
                <a:latin typeface="+mj-ea"/>
                <a:ea typeface="+mj-ea"/>
              </a:rPr>
              <a:t>設定</a:t>
            </a:r>
            <a:endParaRPr lang="en-US" altLang="en-US" dirty="0">
              <a:solidFill>
                <a:schemeClr val="bg2"/>
              </a:solidFill>
              <a:latin typeface="+mj-ea"/>
              <a:ea typeface="+mj-ea"/>
            </a:endParaRP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6705600" y="1838325"/>
            <a:ext cx="1771650" cy="83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solidFill>
                  <a:schemeClr val="bg2"/>
                </a:solidFill>
                <a:latin typeface="+mj-ea"/>
                <a:ea typeface="+mj-ea"/>
              </a:rPr>
              <a:t>4. </a:t>
            </a:r>
            <a:r>
              <a:rPr lang="zh-TW" altLang="en-US" dirty="0">
                <a:solidFill>
                  <a:schemeClr val="bg2"/>
                </a:solidFill>
                <a:latin typeface="+mj-ea"/>
                <a:ea typeface="+mj-ea"/>
              </a:rPr>
              <a:t>課堂設定</a:t>
            </a:r>
            <a:endParaRPr lang="en-US" altLang="en-US" dirty="0">
              <a:solidFill>
                <a:schemeClr val="bg2"/>
              </a:solidFill>
              <a:latin typeface="+mj-ea"/>
              <a:ea typeface="+mj-ea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6705600" y="3489502"/>
            <a:ext cx="1771650" cy="83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solidFill>
                  <a:schemeClr val="bg2"/>
                </a:solidFill>
                <a:latin typeface="+mj-ea"/>
                <a:ea typeface="+mj-ea"/>
              </a:rPr>
              <a:t>5.</a:t>
            </a:r>
            <a:r>
              <a:rPr lang="zh-HK" altLang="en-US" dirty="0">
                <a:solidFill>
                  <a:schemeClr val="bg2"/>
                </a:solidFill>
                <a:latin typeface="+mj-ea"/>
                <a:ea typeface="+mj-ea"/>
              </a:rPr>
              <a:t>管理不設課節</a:t>
            </a:r>
            <a:endParaRPr lang="en-US" altLang="en-US" dirty="0">
              <a:solidFill>
                <a:schemeClr val="bg2"/>
              </a:solidFill>
              <a:latin typeface="+mj-ea"/>
              <a:ea typeface="+mj-ea"/>
            </a:endParaRP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457593" y="4936793"/>
            <a:ext cx="1973143" cy="83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solidFill>
                  <a:schemeClr val="bg2"/>
                </a:solidFill>
                <a:latin typeface="+mj-ea"/>
                <a:ea typeface="+mj-ea"/>
              </a:rPr>
              <a:t>7. </a:t>
            </a:r>
            <a:r>
              <a:rPr lang="zh-TW" altLang="en-US" dirty="0">
                <a:solidFill>
                  <a:schemeClr val="bg2"/>
                </a:solidFill>
                <a:latin typeface="+mj-ea"/>
                <a:ea typeface="+mj-ea"/>
              </a:rPr>
              <a:t>預設時間表</a:t>
            </a:r>
            <a:endParaRPr lang="en-US" altLang="zh-TW" dirty="0">
              <a:solidFill>
                <a:schemeClr val="bg2"/>
              </a:solidFill>
              <a:latin typeface="+mj-ea"/>
              <a:ea typeface="+mj-ea"/>
            </a:endParaRPr>
          </a:p>
          <a:p>
            <a:pPr algn="ctr"/>
            <a:r>
              <a:rPr lang="zh-TW" altLang="en-US" dirty="0">
                <a:solidFill>
                  <a:schemeClr val="bg2"/>
                </a:solidFill>
                <a:latin typeface="+mj-ea"/>
                <a:ea typeface="+mj-ea"/>
              </a:rPr>
              <a:t>編製</a:t>
            </a:r>
            <a:endParaRPr lang="en-US" altLang="en-US" dirty="0">
              <a:solidFill>
                <a:schemeClr val="bg2"/>
              </a:solidFill>
              <a:latin typeface="+mj-ea"/>
              <a:ea typeface="+mj-ea"/>
            </a:endParaRP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2179864" y="4922929"/>
            <a:ext cx="1873432" cy="83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solidFill>
                  <a:schemeClr val="bg2"/>
                </a:solidFill>
                <a:latin typeface="+mj-ea"/>
                <a:ea typeface="+mj-ea"/>
              </a:rPr>
              <a:t>8.</a:t>
            </a:r>
            <a:r>
              <a:rPr lang="zh-HK" altLang="en-US" dirty="0">
                <a:solidFill>
                  <a:schemeClr val="bg2"/>
                </a:solidFill>
                <a:latin typeface="+mj-ea"/>
                <a:ea typeface="+mj-ea"/>
              </a:rPr>
              <a:t>自動</a:t>
            </a:r>
            <a:r>
              <a:rPr lang="zh-TW" altLang="en-US" dirty="0">
                <a:solidFill>
                  <a:schemeClr val="bg2"/>
                </a:solidFill>
                <a:latin typeface="+mj-ea"/>
                <a:ea typeface="+mj-ea"/>
              </a:rPr>
              <a:t>時間表</a:t>
            </a:r>
            <a:endParaRPr lang="en-US" altLang="zh-TW" dirty="0">
              <a:solidFill>
                <a:schemeClr val="bg2"/>
              </a:solidFill>
              <a:latin typeface="+mj-ea"/>
              <a:ea typeface="+mj-ea"/>
            </a:endParaRPr>
          </a:p>
          <a:p>
            <a:pPr algn="ctr"/>
            <a:r>
              <a:rPr lang="zh-TW" altLang="en-US" dirty="0">
                <a:solidFill>
                  <a:schemeClr val="bg2"/>
                </a:solidFill>
                <a:latin typeface="+mj-ea"/>
                <a:ea typeface="+mj-ea"/>
              </a:rPr>
              <a:t>編製</a:t>
            </a:r>
            <a:endParaRPr lang="en-US" altLang="en-US" dirty="0">
              <a:solidFill>
                <a:schemeClr val="bg2"/>
              </a:solidFill>
              <a:latin typeface="+mj-ea"/>
              <a:ea typeface="+mj-ea"/>
            </a:endParaRP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2179864" y="3483532"/>
            <a:ext cx="1906361" cy="83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solidFill>
                  <a:schemeClr val="bg2"/>
                </a:solidFill>
                <a:latin typeface="+mj-ea"/>
                <a:ea typeface="+mj-ea"/>
              </a:rPr>
              <a:t>9.</a:t>
            </a:r>
            <a:r>
              <a:rPr lang="zh-HK" altLang="en-US" dirty="0">
                <a:solidFill>
                  <a:schemeClr val="bg2"/>
                </a:solidFill>
                <a:latin typeface="+mj-ea"/>
                <a:ea typeface="+mj-ea"/>
              </a:rPr>
              <a:t>互動調校</a:t>
            </a:r>
            <a:endParaRPr lang="en-US" altLang="en-US" dirty="0">
              <a:solidFill>
                <a:schemeClr val="bg2"/>
              </a:solidFill>
              <a:latin typeface="+mj-ea"/>
              <a:ea typeface="+mj-ea"/>
            </a:endParaRP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4571893" y="3509070"/>
            <a:ext cx="1776490" cy="83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solidFill>
                  <a:schemeClr val="bg2"/>
                </a:solidFill>
                <a:latin typeface="+mj-ea"/>
                <a:ea typeface="+mj-ea"/>
              </a:rPr>
              <a:t>10. </a:t>
            </a:r>
            <a:r>
              <a:rPr lang="zh-HK" altLang="en-US" dirty="0">
                <a:solidFill>
                  <a:schemeClr val="bg2"/>
                </a:solidFill>
                <a:latin typeface="+mj-ea"/>
                <a:ea typeface="+mj-ea"/>
              </a:rPr>
              <a:t>列印</a:t>
            </a:r>
            <a:r>
              <a:rPr lang="zh-TW" altLang="en-US" dirty="0">
                <a:solidFill>
                  <a:schemeClr val="bg2"/>
                </a:solidFill>
                <a:latin typeface="+mj-ea"/>
                <a:ea typeface="+mj-ea"/>
              </a:rPr>
              <a:t>時間表</a:t>
            </a:r>
            <a:endParaRPr lang="en-US" altLang="en-US" dirty="0">
              <a:solidFill>
                <a:schemeClr val="bg2"/>
              </a:solidFill>
              <a:latin typeface="+mj-ea"/>
              <a:ea typeface="+mj-ea"/>
            </a:endParaRPr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 flipH="1">
            <a:off x="7591425" y="2647729"/>
            <a:ext cx="0" cy="66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latin typeface="+mj-ea"/>
              <a:ea typeface="+mj-ea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>
            <a:off x="4076593" y="3902632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latin typeface="+mj-ea"/>
              <a:ea typeface="+mj-ea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>
            <a:off x="2133600" y="2295525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latin typeface="+mj-ea"/>
              <a:ea typeface="+mj-ea"/>
            </a:endParaRPr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>
            <a:off x="4114800" y="2295525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latin typeface="+mj-ea"/>
              <a:ea typeface="+mj-ea"/>
            </a:endParaRPr>
          </a:p>
        </p:txBody>
      </p:sp>
      <p:sp>
        <p:nvSpPr>
          <p:cNvPr id="11291" name="Rectangle 27"/>
          <p:cNvSpPr>
            <a:spLocks noChangeArrowheads="1"/>
          </p:cNvSpPr>
          <p:nvPr/>
        </p:nvSpPr>
        <p:spPr bwMode="auto">
          <a:xfrm>
            <a:off x="6701790" y="4922929"/>
            <a:ext cx="1771650" cy="83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solidFill>
                  <a:schemeClr val="bg2"/>
                </a:solidFill>
                <a:latin typeface="+mj-ea"/>
                <a:ea typeface="+mj-ea"/>
              </a:rPr>
              <a:t>6.</a:t>
            </a:r>
            <a:r>
              <a:rPr lang="zh-HK" altLang="en-US" dirty="0">
                <a:solidFill>
                  <a:schemeClr val="bg2"/>
                </a:solidFill>
                <a:latin typeface="+mj-ea"/>
                <a:ea typeface="+mj-ea"/>
              </a:rPr>
              <a:t>資料核實</a:t>
            </a:r>
            <a:endParaRPr lang="en-US" altLang="en-US" dirty="0">
              <a:solidFill>
                <a:schemeClr val="bg2"/>
              </a:solidFill>
              <a:latin typeface="+mj-ea"/>
              <a:ea typeface="+mj-ea"/>
            </a:endParaRP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7587615" y="4321732"/>
            <a:ext cx="3810" cy="55506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latin typeface="+mj-ea"/>
              <a:ea typeface="+mj-ea"/>
            </a:endParaRP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 flipH="1">
            <a:off x="2971800" y="44196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latin typeface="+mj-ea"/>
              <a:ea typeface="+mj-ea"/>
            </a:endParaRP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6248400" y="2295525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latin typeface="+mj-ea"/>
              <a:ea typeface="+mj-ea"/>
            </a:endParaRPr>
          </a:p>
        </p:txBody>
      </p:sp>
      <p:sp>
        <p:nvSpPr>
          <p:cNvPr id="3" name="向上箭號 2"/>
          <p:cNvSpPr/>
          <p:nvPr/>
        </p:nvSpPr>
        <p:spPr>
          <a:xfrm>
            <a:off x="5276850" y="2716113"/>
            <a:ext cx="304800" cy="773809"/>
          </a:xfrm>
          <a:prstGeom prst="upArrow">
            <a:avLst>
              <a:gd name="adj1" fmla="val 28182"/>
              <a:gd name="adj2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4152900" y="5342029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latin typeface="+mj-ea"/>
              <a:ea typeface="+mj-ea"/>
            </a:endParaRP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6451963" y="5342029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latin typeface="+mj-ea"/>
              <a:ea typeface="+mj-ea"/>
            </a:endParaRP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4202868" y="2824444"/>
            <a:ext cx="22621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複製上年度的數據集</a:t>
            </a:r>
          </a:p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或再重新匯入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590550" y="85724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STT 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工作流程</a:t>
            </a:r>
            <a:endParaRPr 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8981647"/>
      </p:ext>
    </p:extLst>
  </p:cSld>
  <p:clrMapOvr>
    <a:masterClrMapping/>
  </p:clrMapOvr>
  <p:transition>
    <p:checker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7982" y="0"/>
            <a:ext cx="8513618" cy="1219200"/>
          </a:xfrm>
        </p:spPr>
        <p:txBody>
          <a:bodyPr>
            <a:normAutofit/>
          </a:bodyPr>
          <a:lstStyle/>
          <a:p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STT 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功能及亮點 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重要功能</a:t>
            </a:r>
            <a:endParaRPr lang="zh-HK" alt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77982" y="1472005"/>
            <a:ext cx="8229600" cy="510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68" indent="-257168">
              <a:buFont typeface="Arial" panose="020B0604020202020204" pitchFamily="34" charset="0"/>
              <a:buChar char="•"/>
            </a:pPr>
            <a:r>
              <a:rPr lang="en-MY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智能自動建議</a:t>
            </a:r>
            <a:endParaRPr lang="en-MY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en-MY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快速複製及還原</a:t>
            </a:r>
            <a:endParaRPr lang="en-MY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en-MY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更</a:t>
            </a:r>
            <a:r>
              <a:rPr lang="zh-HK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方便</a:t>
            </a:r>
            <a:r>
              <a:rPr lang="en-MY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的互動調校</a:t>
            </a:r>
            <a:r>
              <a:rPr lang="en-MY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(</a:t>
            </a:r>
            <a:r>
              <a:rPr lang="zh-HK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拖放</a:t>
            </a:r>
            <a:r>
              <a:rPr lang="en-US" altLang="zh-H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en-MY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en-MY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更改數據集-亦可保存製成集</a:t>
            </a:r>
            <a:endParaRPr lang="en-MY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en-MY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整批編製</a:t>
            </a:r>
            <a:endParaRPr lang="en-MY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zh-HK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同時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同步更新</a:t>
            </a:r>
            <a:r>
              <a:rPr lang="zh-HK" altLang="zh-H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多個時間表視窗</a:t>
            </a:r>
            <a:endParaRPr lang="en-US" altLang="zh-H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編修及管理多個製成集</a:t>
            </a:r>
            <a:endParaRPr lang="en-MY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en-MY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課堂安排報告</a:t>
            </a:r>
            <a:endParaRPr lang="en-MY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en-MY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Excel報告表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en-MY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Mail-</a:t>
            </a:r>
            <a:r>
              <a:rPr lang="en-MY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Merge功能</a:t>
            </a:r>
            <a:endParaRPr lang="en-MY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257168" indent="-257168">
              <a:buFont typeface="Arial" panose="020B0604020202020204" pitchFamily="34" charset="0"/>
              <a:buChar char="•"/>
            </a:pPr>
            <a:endParaRPr lang="en-MY" sz="2400" b="1" dirty="0"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776842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7982" y="0"/>
            <a:ext cx="8513618" cy="1219200"/>
          </a:xfrm>
        </p:spPr>
        <p:txBody>
          <a:bodyPr>
            <a:normAutofit/>
          </a:bodyPr>
          <a:lstStyle/>
          <a:p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STT 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功能及亮點 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zh-HK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優化功能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77982" y="1472005"/>
            <a:ext cx="8229600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8" indent="-214308">
              <a:buFont typeface="Arial" pitchFamily="34" charset="0"/>
              <a:buChar char="•"/>
            </a:pPr>
            <a:r>
              <a:rPr lang="zh-HK" altLang="zh-H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非連續上課日</a:t>
            </a:r>
            <a:endParaRPr lang="zh-TW" altLang="zh-H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214308" indent="-214308">
              <a:buFont typeface="Arial" pitchFamily="34" charset="0"/>
              <a:buChar char="•"/>
            </a:pPr>
            <a:r>
              <a:rPr lang="zh-HK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課堂</a:t>
            </a:r>
            <a:r>
              <a:rPr lang="zh-HK" altLang="zh-H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摘要</a:t>
            </a:r>
            <a:endParaRPr lang="zh-TW" altLang="zh-H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214308" indent="-214308">
              <a:buFont typeface="Arial" pitchFamily="34" charset="0"/>
              <a:buChar char="•"/>
            </a:pPr>
            <a:r>
              <a:rPr lang="zh-HK" altLang="zh-H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合併課堂部分</a:t>
            </a:r>
            <a:endParaRPr lang="zh-TW" altLang="zh-H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214308" indent="-214308">
              <a:buFont typeface="Arial" pitchFamily="34" charset="0"/>
              <a:buChar char="•"/>
            </a:pPr>
            <a:r>
              <a:rPr lang="zh-HK" altLang="zh-H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更廣泛的搜索方法</a:t>
            </a:r>
            <a:r>
              <a:rPr lang="en-US" altLang="zh-H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(</a:t>
            </a:r>
            <a:r>
              <a:rPr lang="zh-HK" altLang="zh-H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方法一至九</a:t>
            </a:r>
            <a:r>
              <a:rPr lang="en-US" altLang="zh-H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 </a:t>
            </a:r>
            <a:endParaRPr lang="zh-TW" altLang="zh-H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214308" indent="-214308">
              <a:buFont typeface="Arial" pitchFamily="34" charset="0"/>
              <a:buChar char="•"/>
            </a:pPr>
            <a:r>
              <a:rPr lang="zh-HK" altLang="zh-H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兩個課堂列表</a:t>
            </a:r>
            <a:endParaRPr lang="zh-TW" altLang="zh-H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214308" indent="-214308">
              <a:buFont typeface="Arial" pitchFamily="34" charset="0"/>
              <a:buChar char="•"/>
            </a:pPr>
            <a:r>
              <a:rPr lang="zh-HK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可從 </a:t>
            </a:r>
            <a:r>
              <a:rPr lang="en-US" altLang="zh-H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9 </a:t>
            </a:r>
            <a:r>
              <a:rPr lang="zh-HK" altLang="zh-H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個類別來搜尋</a:t>
            </a:r>
            <a:endParaRPr lang="en-US" altLang="zh-H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214308" indent="-214308">
              <a:buFont typeface="Arial" pitchFamily="34" charset="0"/>
              <a:buChar char="•"/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容許用戶於選擇連續時間課堂類別時，選擇允許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不允許跨休息時段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214308" indent="-214308">
              <a:buFont typeface="Arial" pitchFamily="34" charset="0"/>
              <a:buChar char="•"/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減少自動及互動時間表編製功能按鍵步驟</a:t>
            </a:r>
            <a:endParaRPr lang="en-MY" sz="2400" b="1" dirty="0"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7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015" y="483197"/>
            <a:ext cx="716185" cy="73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145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63062" y="1520641"/>
            <a:ext cx="8229600" cy="951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新增「房間的課堂摘要」數據集報告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	Lesson Summary for Room</a:t>
            </a:r>
          </a:p>
          <a:p>
            <a:pPr marL="0" indent="0">
              <a:buNone/>
            </a:pP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新增「房間分佈列表」製成集報告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	Room Distribution List</a:t>
            </a:r>
          </a:p>
          <a:p>
            <a:pPr marL="514350" indent="-514350">
              <a:buFont typeface="+mj-lt"/>
              <a:buAutoNum type="arabicPeriod"/>
            </a:pP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新增「啟動自動更新」提示視窗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 startAt="3"/>
            </a:pP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 startAt="3"/>
            </a:pP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 startAt="3"/>
            </a:pP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 startAt="3"/>
            </a:pP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 startAt="3"/>
            </a:pP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 startAt="3"/>
            </a:pP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 startAt="3"/>
            </a:pP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 startAt="3"/>
            </a:pP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 startAt="3"/>
            </a:pPr>
            <a:endParaRPr lang="en-MY" altLang="zh-HK" sz="2400" b="1" dirty="0"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  <a:p>
            <a:pPr marL="514350" indent="-514350">
              <a:buFont typeface="+mj-lt"/>
              <a:buAutoNum type="arabicPeriod" startAt="3"/>
            </a:pP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430338" y="5303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17" name="橢圓 16"/>
          <p:cNvSpPr/>
          <p:nvPr/>
        </p:nvSpPr>
        <p:spPr>
          <a:xfrm flipH="1">
            <a:off x="3981767" y="12133898"/>
            <a:ext cx="123190" cy="12319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 flipH="1">
            <a:off x="917892" y="12133898"/>
            <a:ext cx="123190" cy="12319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242887" y="4459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242887" y="4459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zh-TW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HK" altLang="zh-TW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HK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HK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endParaRPr kumimoji="0" lang="en-US" altLang="zh-TW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A15B5722-DBCD-46A2-8CCE-9924E48C43BD}"/>
              </a:ext>
            </a:extLst>
          </p:cNvPr>
          <p:cNvSpPr txBox="1">
            <a:spLocks/>
          </p:cNvSpPr>
          <p:nvPr/>
        </p:nvSpPr>
        <p:spPr>
          <a:xfrm>
            <a:off x="152400" y="0"/>
            <a:ext cx="8991600" cy="12192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75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最新推出的優化項目</a:t>
            </a:r>
            <a:r>
              <a:rPr lang="en-US" altLang="zh-TW" sz="33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(</a:t>
            </a:r>
            <a:r>
              <a:rPr lang="zh-TW" altLang="en-US" sz="33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已於</a:t>
            </a:r>
            <a:r>
              <a:rPr lang="en-US" altLang="zh-TW" sz="33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2023</a:t>
            </a:r>
            <a:r>
              <a:rPr lang="zh-TW" altLang="en-US" sz="33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年</a:t>
            </a:r>
            <a:r>
              <a:rPr lang="en-US" altLang="zh-TW" sz="33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7</a:t>
            </a:r>
            <a:r>
              <a:rPr lang="zh-TW" altLang="en-US" sz="33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月發布</a:t>
            </a:r>
            <a:r>
              <a:rPr lang="en-US" altLang="zh-TW" sz="33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)</a:t>
            </a:r>
            <a:endParaRPr lang="zh-HK" altLang="en-US" sz="3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6B80C6AB-1DFF-420C-8260-4316E76FA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451" y="4651059"/>
            <a:ext cx="3549487" cy="188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72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35" y="2588315"/>
            <a:ext cx="6430969" cy="41741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388"/>
            <a:ext cx="8229600" cy="687272"/>
          </a:xfrm>
        </p:spPr>
        <p:txBody>
          <a:bodyPr>
            <a:noAutofit/>
          </a:bodyPr>
          <a:lstStyle/>
          <a:p>
            <a:r>
              <a:rPr lang="en-US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STT </a:t>
            </a:r>
            <a:r>
              <a:rPr lang="zh-HK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簡介</a:t>
            </a:r>
            <a:endParaRPr lang="zh-HK" altLang="en-US" sz="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88051" y="177167"/>
            <a:ext cx="4069645" cy="41055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矩形 7"/>
          <p:cNvSpPr/>
          <p:nvPr/>
        </p:nvSpPr>
        <p:spPr>
          <a:xfrm>
            <a:off x="5092931" y="3556216"/>
            <a:ext cx="2590800" cy="2256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橢圓 14"/>
          <p:cNvSpPr/>
          <p:nvPr/>
        </p:nvSpPr>
        <p:spPr>
          <a:xfrm>
            <a:off x="4635124" y="4812201"/>
            <a:ext cx="1426510" cy="10849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138" y="2457247"/>
            <a:ext cx="4152101" cy="3677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762000" y="4786831"/>
            <a:ext cx="356651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矩形 10"/>
          <p:cNvSpPr/>
          <p:nvPr/>
        </p:nvSpPr>
        <p:spPr>
          <a:xfrm>
            <a:off x="5105400" y="1084835"/>
            <a:ext cx="3276600" cy="2913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98155" y="1200526"/>
            <a:ext cx="4624275" cy="516275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05735" indent="-205735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048" indent="-185162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-18516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1518" indent="-15773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52" indent="-15773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02988" indent="-15773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44" indent="-13715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79" indent="-137156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614" indent="-137156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已於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2017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年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6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月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29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日正式推出</a:t>
            </a:r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經聯遞系統 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(CDS)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發出個別學校註冊碼（於檔案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key.txt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內）</a:t>
            </a:r>
            <a:endParaRPr lang="zh-HK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62989" y="5950276"/>
            <a:ext cx="8305800" cy="81215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>
            <a:normAutofit/>
          </a:bodyPr>
          <a:lstStyle>
            <a:lvl1pPr marL="205735" indent="-205735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048" indent="-185162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-18516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1518" indent="-15773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52" indent="-15773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02988" indent="-15773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44" indent="-13715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79" indent="-137156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614" indent="-137156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網上校管系統資料庫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</a:t>
            </a:r>
            <a:r>
              <a:rPr lang="en-US" altLang="zh-HK" sz="2200" dirty="0">
                <a:solidFill>
                  <a:srgbClr val="FF0000"/>
                </a:solidFill>
                <a:latin typeface="+mj-ea"/>
                <a:hlinkClick r:id="rId6"/>
              </a:rPr>
              <a:t>https://cdr.websams.edb.gov.hk/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)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Wingdings" panose="05000000000000000000" pitchFamily="2" charset="2"/>
              </a:rPr>
              <a:t>&gt;</a:t>
            </a:r>
          </a:p>
          <a:p>
            <a:pPr marL="0" indent="0">
              <a:spcBef>
                <a:spcPct val="0"/>
              </a:spcBef>
              <a:buNone/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Wingdings" panose="05000000000000000000" pitchFamily="2" charset="2"/>
              </a:rPr>
              <a:t>版本升級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Wingdings" panose="05000000000000000000" pitchFamily="2" charset="2"/>
              </a:rPr>
              <a:t>&gt;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「獨立版時間表編排工具」安裝及更新</a:t>
            </a:r>
            <a:endParaRPr lang="en-US" altLang="zh-TW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9058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04800" y="1469296"/>
            <a:ext cx="8686800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優化系統，於預設時間表編制及自動及互動時間表編制功能頁面顯示「不計教擔」標籤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 startAt="3"/>
            </a:pP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 startAt="3"/>
            </a:pP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 startAt="3"/>
            </a:pP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優化限制組功能，當用戶選擇連續時間課堂類別時，容許用戶選擇允許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不允許調換課堂次序（只適用於兩個或三個連續課堂）</a:t>
            </a:r>
          </a:p>
          <a:p>
            <a:pPr marL="0" indent="0">
              <a:buNone/>
            </a:pPr>
            <a:endPara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 startAt="4"/>
            </a:pPr>
            <a:endParaRPr lang="en-MY" altLang="zh-HK" sz="2400" b="1" dirty="0"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1857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2314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4457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pic>
        <p:nvPicPr>
          <p:cNvPr id="8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2362200" y="4915128"/>
            <a:ext cx="5943600" cy="1561872"/>
          </a:xfrm>
          <a:prstGeom prst="rect">
            <a:avLst/>
          </a:prstGeom>
        </p:spPr>
      </p:pic>
      <p:pic>
        <p:nvPicPr>
          <p:cNvPr id="9" name="Picture 16"/>
          <p:cNvPicPr/>
          <p:nvPr/>
        </p:nvPicPr>
        <p:blipFill>
          <a:blip r:embed="rId4"/>
          <a:stretch>
            <a:fillRect/>
          </a:stretch>
        </p:blipFill>
        <p:spPr>
          <a:xfrm>
            <a:off x="990600" y="2314575"/>
            <a:ext cx="3134275" cy="1591013"/>
          </a:xfrm>
          <a:prstGeom prst="rect">
            <a:avLst/>
          </a:prstGeom>
        </p:spPr>
      </p:pic>
      <p:pic>
        <p:nvPicPr>
          <p:cNvPr id="13" name="Picture 41"/>
          <p:cNvPicPr/>
          <p:nvPr/>
        </p:nvPicPr>
        <p:blipFill>
          <a:blip r:embed="rId5"/>
          <a:stretch>
            <a:fillRect/>
          </a:stretch>
        </p:blipFill>
        <p:spPr>
          <a:xfrm>
            <a:off x="4343978" y="2519213"/>
            <a:ext cx="4652010" cy="1181735"/>
          </a:xfrm>
          <a:prstGeom prst="rect">
            <a:avLst/>
          </a:prstGeom>
        </p:spPr>
      </p:pic>
      <p:sp>
        <p:nvSpPr>
          <p:cNvPr id="14" name="標題 1">
            <a:extLst>
              <a:ext uri="{FF2B5EF4-FFF2-40B4-BE49-F238E27FC236}">
                <a16:creationId xmlns:a16="http://schemas.microsoft.com/office/drawing/2014/main" id="{71614773-F265-4257-9AAB-3D7D828BC726}"/>
              </a:ext>
            </a:extLst>
          </p:cNvPr>
          <p:cNvSpPr txBox="1">
            <a:spLocks/>
          </p:cNvSpPr>
          <p:nvPr/>
        </p:nvSpPr>
        <p:spPr>
          <a:xfrm>
            <a:off x="152400" y="0"/>
            <a:ext cx="8839200" cy="12192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75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最新推出的優化項目</a:t>
            </a:r>
            <a:r>
              <a:rPr lang="en-US" altLang="zh-TW" sz="33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(</a:t>
            </a:r>
            <a:r>
              <a:rPr lang="zh-TW" altLang="en-US" sz="33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已於</a:t>
            </a:r>
            <a:r>
              <a:rPr lang="en-US" altLang="zh-TW" sz="33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2023</a:t>
            </a:r>
            <a:r>
              <a:rPr lang="zh-TW" altLang="en-US" sz="33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年</a:t>
            </a:r>
            <a:r>
              <a:rPr lang="en-US" altLang="zh-TW" sz="33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7</a:t>
            </a:r>
            <a:r>
              <a:rPr lang="zh-TW" altLang="en-US" sz="33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月發布</a:t>
            </a:r>
            <a:r>
              <a:rPr lang="en-US" altLang="zh-TW" sz="33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)</a:t>
            </a:r>
            <a:endParaRPr lang="zh-HK" altLang="en-US" sz="3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415486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7982" y="0"/>
            <a:ext cx="8513618" cy="1219200"/>
          </a:xfrm>
        </p:spPr>
        <p:txBody>
          <a:bodyPr>
            <a:normAutofit fontScale="90000"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即將推出的優化項目</a:t>
            </a:r>
            <a:r>
              <a:rPr lang="en-US" altLang="zh-TW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(</a:t>
            </a:r>
            <a:r>
              <a:rPr lang="zh-TW" alt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暫定</a:t>
            </a:r>
            <a:r>
              <a:rPr lang="en-US" altLang="zh-TW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2024</a:t>
            </a:r>
            <a:r>
              <a:rPr lang="zh-TW" alt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年</a:t>
            </a:r>
            <a:r>
              <a:rPr lang="en-US" altLang="zh-TW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7</a:t>
            </a:r>
            <a:r>
              <a:rPr lang="zh-TW" alt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月發布</a:t>
            </a:r>
            <a:r>
              <a:rPr lang="en-US" altLang="zh-TW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)</a:t>
            </a:r>
            <a:endParaRPr lang="zh-HK" altLang="en-US" sz="3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04800" y="1469296"/>
            <a:ext cx="8686800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自動儲存功能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 startAt="3"/>
            </a:pP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 startAt="3"/>
            </a:pP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 startAt="4"/>
            </a:pPr>
            <a:endParaRPr lang="en-MY" altLang="zh-HK" sz="2400" b="1" dirty="0"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1857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2314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4457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3FBFA632-01A0-44FA-A7A4-A7F22AA76B0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419600" y="2215608"/>
            <a:ext cx="4186297" cy="1957552"/>
          </a:xfrm>
          <a:prstGeom prst="rect">
            <a:avLst/>
          </a:prstGeom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91CD49A5-4EEF-466D-AE2C-C43657DD3F6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04800" y="2215608"/>
            <a:ext cx="3962400" cy="1957551"/>
          </a:xfrm>
          <a:prstGeom prst="rect">
            <a:avLst/>
          </a:prstGeom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BEA3352A-5DDB-4F1D-89E4-C7085B10F7D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89420" y="4404729"/>
            <a:ext cx="4679950" cy="1903095"/>
          </a:xfrm>
          <a:prstGeom prst="rect">
            <a:avLst/>
          </a:prstGeom>
        </p:spPr>
      </p:pic>
      <p:pic>
        <p:nvPicPr>
          <p:cNvPr id="14" name="Picture 1">
            <a:extLst>
              <a:ext uri="{FF2B5EF4-FFF2-40B4-BE49-F238E27FC236}">
                <a16:creationId xmlns:a16="http://schemas.microsoft.com/office/drawing/2014/main" id="{F5C97F7F-75F6-45D2-B203-4B41942D2965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611169" y="4296928"/>
            <a:ext cx="4679950" cy="20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3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7982" y="0"/>
            <a:ext cx="8513618" cy="1219200"/>
          </a:xfrm>
        </p:spPr>
        <p:txBody>
          <a:bodyPr>
            <a:normAutofit fontScale="90000"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即將推出的優化項目</a:t>
            </a:r>
            <a:r>
              <a:rPr lang="en-US" altLang="zh-TW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(</a:t>
            </a:r>
            <a:r>
              <a:rPr lang="zh-TW" alt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暫定</a:t>
            </a:r>
            <a:r>
              <a:rPr lang="en-US" altLang="zh-TW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2024</a:t>
            </a:r>
            <a:r>
              <a:rPr lang="zh-TW" alt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年</a:t>
            </a:r>
            <a:r>
              <a:rPr lang="en-US" altLang="zh-TW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7</a:t>
            </a:r>
            <a:r>
              <a:rPr lang="zh-TW" alt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月發布</a:t>
            </a:r>
            <a:r>
              <a:rPr lang="en-US" altLang="zh-TW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)</a:t>
            </a:r>
            <a:endParaRPr lang="zh-HK" altLang="en-US" sz="3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04800" y="1469296"/>
            <a:ext cx="8686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 startAt="3"/>
            </a:pP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 startAt="3"/>
            </a:pP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 startAt="3"/>
            </a:pP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 startAt="4"/>
            </a:pPr>
            <a:endParaRPr lang="en-MY" altLang="zh-HK" sz="2400" b="1" dirty="0"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1857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pic>
        <p:nvPicPr>
          <p:cNvPr id="19" name="Picture 1">
            <a:extLst>
              <a:ext uri="{FF2B5EF4-FFF2-40B4-BE49-F238E27FC236}">
                <a16:creationId xmlns:a16="http://schemas.microsoft.com/office/drawing/2014/main" id="{B3FC0251-18B1-4D62-95A7-35D59953D91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73384" y="2093976"/>
            <a:ext cx="5851316" cy="4260976"/>
          </a:xfrm>
          <a:prstGeom prst="rect">
            <a:avLst/>
          </a:prstGeom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2314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4457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DA32994-92EF-49CA-BDCE-520293DAD565}"/>
              </a:ext>
            </a:extLst>
          </p:cNvPr>
          <p:cNvSpPr txBox="1"/>
          <p:nvPr/>
        </p:nvSpPr>
        <p:spPr>
          <a:xfrm>
            <a:off x="609600" y="1371600"/>
            <a:ext cx="784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</a:t>
            </a:r>
            <a:r>
              <a:rPr lang="en-US" altLang="zh-HK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.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新增影片按鈕</a:t>
            </a:r>
            <a:r>
              <a:rPr lang="en-US" altLang="zh-HK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HK" sz="2400" dirty="0">
                <a:latin typeface="+mj-ea"/>
                <a:ea typeface="+mj-ea"/>
              </a:rPr>
              <a:t>  </a:t>
            </a:r>
          </a:p>
          <a:p>
            <a:endParaRPr lang="en-US" altLang="zh-HK" sz="2400" dirty="0">
              <a:latin typeface="+mj-ea"/>
              <a:ea typeface="+mj-ea"/>
            </a:endParaRPr>
          </a:p>
          <a:p>
            <a:endParaRPr lang="en-US" altLang="zh-HK" sz="2400" dirty="0">
              <a:latin typeface="+mj-ea"/>
              <a:ea typeface="+mj-ea"/>
            </a:endParaRPr>
          </a:p>
          <a:p>
            <a:endParaRPr lang="en-US" altLang="zh-HK" sz="2400" dirty="0">
              <a:latin typeface="+mj-ea"/>
              <a:ea typeface="+mj-ea"/>
            </a:endParaRPr>
          </a:p>
          <a:p>
            <a:endParaRPr lang="en-US" altLang="zh-HK" sz="2400" dirty="0">
              <a:latin typeface="+mj-ea"/>
              <a:ea typeface="+mj-ea"/>
            </a:endParaRPr>
          </a:p>
          <a:p>
            <a:endParaRPr lang="en-US" altLang="zh-HK" sz="2400" dirty="0">
              <a:latin typeface="+mj-ea"/>
              <a:ea typeface="+mj-ea"/>
            </a:endParaRPr>
          </a:p>
          <a:p>
            <a:endParaRPr lang="en-US" altLang="zh-HK" sz="2400" dirty="0">
              <a:latin typeface="+mj-ea"/>
              <a:ea typeface="+mj-ea"/>
            </a:endParaRPr>
          </a:p>
          <a:p>
            <a:endParaRPr lang="en-US" altLang="zh-HK" sz="2400" dirty="0">
              <a:latin typeface="+mj-ea"/>
              <a:ea typeface="+mj-ea"/>
            </a:endParaRPr>
          </a:p>
          <a:p>
            <a:endParaRPr lang="en-US" altLang="zh-HK" sz="2400" dirty="0">
              <a:latin typeface="+mj-ea"/>
              <a:ea typeface="+mj-ea"/>
            </a:endParaRPr>
          </a:p>
          <a:p>
            <a:endParaRPr lang="zh-HK" altLang="en-US" sz="2400" dirty="0">
              <a:latin typeface="+mj-ea"/>
              <a:ea typeface="+mj-ea"/>
            </a:endParaRP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741E0638-9E30-4BA3-AA5A-945198D65C0A}"/>
              </a:ext>
            </a:extLst>
          </p:cNvPr>
          <p:cNvPicPr/>
          <p:nvPr/>
        </p:nvPicPr>
        <p:blipFill rotWithShape="1">
          <a:blip r:embed="rId4"/>
          <a:srcRect r="65217" b="7097"/>
          <a:stretch/>
        </p:blipFill>
        <p:spPr>
          <a:xfrm>
            <a:off x="3124200" y="1330452"/>
            <a:ext cx="534112" cy="60252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D9467BE-153F-4487-AC01-F35D22BA048D}"/>
              </a:ext>
            </a:extLst>
          </p:cNvPr>
          <p:cNvSpPr/>
          <p:nvPr/>
        </p:nvSpPr>
        <p:spPr>
          <a:xfrm>
            <a:off x="5181600" y="6019800"/>
            <a:ext cx="228600" cy="3351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6491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7982" y="0"/>
            <a:ext cx="8513618" cy="1219200"/>
          </a:xfrm>
        </p:spPr>
        <p:txBody>
          <a:bodyPr>
            <a:normAutofit fontScale="90000"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即將推出的優化項目</a:t>
            </a:r>
            <a:r>
              <a:rPr lang="en-US" altLang="zh-TW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(</a:t>
            </a:r>
            <a:r>
              <a:rPr lang="zh-TW" alt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暫定</a:t>
            </a:r>
            <a:r>
              <a:rPr lang="en-US" altLang="zh-TW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2024</a:t>
            </a:r>
            <a:r>
              <a:rPr lang="zh-TW" alt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年</a:t>
            </a:r>
            <a:r>
              <a:rPr lang="en-US" altLang="zh-TW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7</a:t>
            </a:r>
            <a:r>
              <a:rPr lang="zh-TW" alt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月發布</a:t>
            </a:r>
            <a:r>
              <a:rPr lang="en-US" altLang="zh-TW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)</a:t>
            </a:r>
            <a:endParaRPr lang="zh-HK" altLang="en-US" sz="3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04800" y="1469296"/>
            <a:ext cx="8686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 startAt="3"/>
            </a:pP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 startAt="3"/>
            </a:pP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 startAt="3"/>
            </a:pP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 startAt="4"/>
            </a:pPr>
            <a:endParaRPr lang="en-MY" altLang="zh-HK" sz="2400" b="1" dirty="0"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1857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3B28B47D-CCC7-4391-AA5D-797C89064BA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11538" y="2293961"/>
            <a:ext cx="4319905" cy="1988820"/>
          </a:xfrm>
          <a:prstGeom prst="rect">
            <a:avLst/>
          </a:prstGeom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2314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4457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DA32994-92EF-49CA-BDCE-520293DAD565}"/>
              </a:ext>
            </a:extLst>
          </p:cNvPr>
          <p:cNvSpPr txBox="1"/>
          <p:nvPr/>
        </p:nvSpPr>
        <p:spPr>
          <a:xfrm>
            <a:off x="612389" y="1343832"/>
            <a:ext cx="784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</a:t>
            </a:r>
            <a:r>
              <a:rPr lang="en-US" altLang="zh-HK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.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新增影片按鈕</a:t>
            </a:r>
            <a:r>
              <a:rPr lang="en-US" altLang="zh-HK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HK" sz="2400" dirty="0">
                <a:latin typeface="+mj-ea"/>
                <a:ea typeface="+mj-ea"/>
              </a:rPr>
              <a:t>  </a:t>
            </a:r>
          </a:p>
          <a:p>
            <a:endParaRPr lang="en-US" altLang="zh-HK" sz="2400" dirty="0">
              <a:latin typeface="+mj-ea"/>
              <a:ea typeface="+mj-ea"/>
            </a:endParaRPr>
          </a:p>
          <a:p>
            <a:endParaRPr lang="en-US" altLang="zh-HK" sz="2400" dirty="0">
              <a:latin typeface="+mj-ea"/>
              <a:ea typeface="+mj-ea"/>
            </a:endParaRPr>
          </a:p>
          <a:p>
            <a:endParaRPr lang="en-US" altLang="zh-HK" sz="2400" dirty="0">
              <a:latin typeface="+mj-ea"/>
              <a:ea typeface="+mj-ea"/>
            </a:endParaRPr>
          </a:p>
          <a:p>
            <a:endParaRPr lang="en-US" altLang="zh-HK" sz="2400" dirty="0">
              <a:latin typeface="+mj-ea"/>
              <a:ea typeface="+mj-ea"/>
            </a:endParaRPr>
          </a:p>
          <a:p>
            <a:endParaRPr lang="en-US" altLang="zh-HK" sz="2400" dirty="0">
              <a:latin typeface="+mj-ea"/>
              <a:ea typeface="+mj-ea"/>
            </a:endParaRPr>
          </a:p>
          <a:p>
            <a:endParaRPr lang="en-US" altLang="zh-HK" sz="2400" dirty="0">
              <a:latin typeface="+mj-ea"/>
              <a:ea typeface="+mj-ea"/>
            </a:endParaRPr>
          </a:p>
          <a:p>
            <a:endParaRPr lang="en-US" altLang="zh-HK" sz="2400" dirty="0">
              <a:latin typeface="+mj-ea"/>
              <a:ea typeface="+mj-ea"/>
            </a:endParaRPr>
          </a:p>
          <a:p>
            <a:endParaRPr lang="en-US" altLang="zh-HK" sz="2400" dirty="0">
              <a:latin typeface="+mj-ea"/>
              <a:ea typeface="+mj-ea"/>
            </a:endParaRPr>
          </a:p>
          <a:p>
            <a:endParaRPr lang="zh-HK" altLang="en-US" sz="2400" dirty="0">
              <a:latin typeface="+mj-ea"/>
              <a:ea typeface="+mj-ea"/>
            </a:endParaRP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741E0638-9E30-4BA3-AA5A-945198D65C0A}"/>
              </a:ext>
            </a:extLst>
          </p:cNvPr>
          <p:cNvPicPr/>
          <p:nvPr/>
        </p:nvPicPr>
        <p:blipFill rotWithShape="1">
          <a:blip r:embed="rId4"/>
          <a:srcRect r="65217" b="7097"/>
          <a:stretch/>
        </p:blipFill>
        <p:spPr>
          <a:xfrm>
            <a:off x="3124200" y="1330452"/>
            <a:ext cx="534112" cy="60252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D9467BE-153F-4487-AC01-F35D22BA048D}"/>
              </a:ext>
            </a:extLst>
          </p:cNvPr>
          <p:cNvSpPr/>
          <p:nvPr/>
        </p:nvSpPr>
        <p:spPr>
          <a:xfrm>
            <a:off x="4290969" y="4066836"/>
            <a:ext cx="228600" cy="2365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CF5EF4FE-205E-49CB-9F1E-3D0C452CCF3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370928" y="3299694"/>
            <a:ext cx="4319905" cy="2008505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EA5FC6B9-EA79-458E-893B-2B4884464729}"/>
              </a:ext>
            </a:extLst>
          </p:cNvPr>
          <p:cNvSpPr/>
          <p:nvPr/>
        </p:nvSpPr>
        <p:spPr>
          <a:xfrm>
            <a:off x="7162800" y="5069517"/>
            <a:ext cx="228600" cy="2365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8545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7982" y="0"/>
            <a:ext cx="8513618" cy="1219200"/>
          </a:xfrm>
        </p:spPr>
        <p:txBody>
          <a:bodyPr>
            <a:normAutofit fontScale="90000"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即將推出的優化項目</a:t>
            </a:r>
            <a:r>
              <a:rPr lang="en-US" altLang="zh-TW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(</a:t>
            </a:r>
            <a:r>
              <a:rPr lang="zh-TW" alt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暫定</a:t>
            </a:r>
            <a:r>
              <a:rPr lang="en-US" altLang="zh-TW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2024</a:t>
            </a:r>
            <a:r>
              <a:rPr lang="zh-TW" alt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年</a:t>
            </a:r>
            <a:r>
              <a:rPr lang="en-US" altLang="zh-TW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7</a:t>
            </a:r>
            <a:r>
              <a:rPr lang="zh-TW" alt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月發布</a:t>
            </a:r>
            <a:r>
              <a:rPr lang="en-US" altLang="zh-TW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)</a:t>
            </a:r>
            <a:endParaRPr lang="zh-HK" altLang="en-US" sz="3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04800" y="1469296"/>
            <a:ext cx="8686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 startAt="3"/>
            </a:pP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 startAt="3"/>
            </a:pP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 startAt="3"/>
            </a:pP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 startAt="4"/>
            </a:pPr>
            <a:endParaRPr lang="en-MY" altLang="zh-HK" sz="2400" b="1" dirty="0"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1857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2314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4457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8C50B600-B135-461C-816D-7D0B2844602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85800" y="2021155"/>
            <a:ext cx="4319905" cy="3380740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CDA32994-92EF-49CA-BDCE-520293DAD565}"/>
              </a:ext>
            </a:extLst>
          </p:cNvPr>
          <p:cNvSpPr txBox="1"/>
          <p:nvPr/>
        </p:nvSpPr>
        <p:spPr>
          <a:xfrm>
            <a:off x="609600" y="1332380"/>
            <a:ext cx="784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</a:t>
            </a:r>
            <a:r>
              <a:rPr lang="en-US" altLang="zh-HK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.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新增影片按鈕</a:t>
            </a:r>
            <a:r>
              <a:rPr lang="en-US" altLang="zh-HK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HK" sz="2400" dirty="0">
                <a:latin typeface="+mj-ea"/>
                <a:ea typeface="+mj-ea"/>
              </a:rPr>
              <a:t>  </a:t>
            </a:r>
          </a:p>
          <a:p>
            <a:endParaRPr lang="en-US" altLang="zh-HK" sz="2400" dirty="0">
              <a:latin typeface="+mj-ea"/>
              <a:ea typeface="+mj-ea"/>
            </a:endParaRPr>
          </a:p>
          <a:p>
            <a:endParaRPr lang="en-US" altLang="zh-HK" sz="2400" dirty="0">
              <a:latin typeface="+mj-ea"/>
              <a:ea typeface="+mj-ea"/>
            </a:endParaRPr>
          </a:p>
          <a:p>
            <a:endParaRPr lang="en-US" altLang="zh-HK" sz="2400" dirty="0">
              <a:latin typeface="+mj-ea"/>
              <a:ea typeface="+mj-ea"/>
            </a:endParaRPr>
          </a:p>
          <a:p>
            <a:endParaRPr lang="en-US" altLang="zh-HK" sz="2400" dirty="0">
              <a:latin typeface="+mj-ea"/>
              <a:ea typeface="+mj-ea"/>
            </a:endParaRPr>
          </a:p>
          <a:p>
            <a:endParaRPr lang="en-US" altLang="zh-HK" sz="2400" dirty="0">
              <a:latin typeface="+mj-ea"/>
              <a:ea typeface="+mj-ea"/>
            </a:endParaRPr>
          </a:p>
          <a:p>
            <a:endParaRPr lang="en-US" altLang="zh-HK" sz="2400" dirty="0">
              <a:latin typeface="+mj-ea"/>
              <a:ea typeface="+mj-ea"/>
            </a:endParaRPr>
          </a:p>
          <a:p>
            <a:endParaRPr lang="en-US" altLang="zh-HK" sz="2400" dirty="0">
              <a:latin typeface="+mj-ea"/>
              <a:ea typeface="+mj-ea"/>
            </a:endParaRPr>
          </a:p>
          <a:p>
            <a:endParaRPr lang="en-US" altLang="zh-HK" sz="2400" dirty="0">
              <a:latin typeface="+mj-ea"/>
              <a:ea typeface="+mj-ea"/>
            </a:endParaRPr>
          </a:p>
          <a:p>
            <a:endParaRPr lang="zh-HK" altLang="en-US" sz="2400" dirty="0">
              <a:latin typeface="+mj-ea"/>
              <a:ea typeface="+mj-ea"/>
            </a:endParaRP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741E0638-9E30-4BA3-AA5A-945198D65C0A}"/>
              </a:ext>
            </a:extLst>
          </p:cNvPr>
          <p:cNvPicPr/>
          <p:nvPr/>
        </p:nvPicPr>
        <p:blipFill rotWithShape="1">
          <a:blip r:embed="rId4"/>
          <a:srcRect r="65217" b="7097"/>
          <a:stretch/>
        </p:blipFill>
        <p:spPr>
          <a:xfrm>
            <a:off x="3124200" y="1330452"/>
            <a:ext cx="534112" cy="60252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D9467BE-153F-4487-AC01-F35D22BA048D}"/>
              </a:ext>
            </a:extLst>
          </p:cNvPr>
          <p:cNvSpPr/>
          <p:nvPr/>
        </p:nvSpPr>
        <p:spPr>
          <a:xfrm>
            <a:off x="4574447" y="2223893"/>
            <a:ext cx="228600" cy="3351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92A8419D-14A2-46B2-B03D-C75EC52E865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976283" y="2929339"/>
            <a:ext cx="4319905" cy="334962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AEC4E28E-AEB9-47BB-8851-AC1D0DE3BA96}"/>
              </a:ext>
            </a:extLst>
          </p:cNvPr>
          <p:cNvSpPr/>
          <p:nvPr/>
        </p:nvSpPr>
        <p:spPr>
          <a:xfrm>
            <a:off x="6884352" y="3057630"/>
            <a:ext cx="228600" cy="3351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0122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CDA32994-92EF-49CA-BDCE-520293DAD565}"/>
              </a:ext>
            </a:extLst>
          </p:cNvPr>
          <p:cNvSpPr txBox="1"/>
          <p:nvPr/>
        </p:nvSpPr>
        <p:spPr>
          <a:xfrm>
            <a:off x="609600" y="1332380"/>
            <a:ext cx="7848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3</a:t>
            </a:r>
            <a:r>
              <a:rPr lang="en-US" altLang="zh-HK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.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顯示自訂的特別課堂名稱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如有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)</a:t>
            </a:r>
            <a:r>
              <a:rPr lang="en-US" altLang="zh-H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en-US" altLang="zh-HK" sz="24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en-US" altLang="zh-HK" sz="24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en-US" altLang="zh-HK" sz="24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HK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HK" sz="2400" dirty="0">
                <a:latin typeface="+mj-ea"/>
                <a:ea typeface="+mj-ea"/>
              </a:rPr>
              <a:t>  </a:t>
            </a:r>
          </a:p>
          <a:p>
            <a:endParaRPr lang="en-US" altLang="zh-HK" sz="2400" dirty="0">
              <a:latin typeface="+mj-ea"/>
              <a:ea typeface="+mj-ea"/>
            </a:endParaRPr>
          </a:p>
          <a:p>
            <a:endParaRPr lang="en-US" altLang="zh-HK" sz="2400" dirty="0">
              <a:latin typeface="+mj-ea"/>
              <a:ea typeface="+mj-ea"/>
            </a:endParaRPr>
          </a:p>
          <a:p>
            <a:endParaRPr lang="en-US" altLang="zh-HK" sz="2400" dirty="0">
              <a:latin typeface="+mj-ea"/>
              <a:ea typeface="+mj-ea"/>
            </a:endParaRPr>
          </a:p>
          <a:p>
            <a:endParaRPr lang="en-US" altLang="zh-HK" sz="2400" dirty="0">
              <a:latin typeface="+mj-ea"/>
              <a:ea typeface="+mj-ea"/>
            </a:endParaRPr>
          </a:p>
          <a:p>
            <a:endParaRPr lang="en-US" altLang="zh-HK" sz="2400" dirty="0">
              <a:latin typeface="+mj-ea"/>
              <a:ea typeface="+mj-ea"/>
            </a:endParaRPr>
          </a:p>
          <a:p>
            <a:endParaRPr lang="en-US" altLang="zh-HK" sz="2400" dirty="0">
              <a:latin typeface="+mj-ea"/>
              <a:ea typeface="+mj-ea"/>
            </a:endParaRPr>
          </a:p>
          <a:p>
            <a:endParaRPr lang="en-US" altLang="zh-HK" sz="2400" dirty="0">
              <a:latin typeface="+mj-ea"/>
              <a:ea typeface="+mj-ea"/>
            </a:endParaRPr>
          </a:p>
          <a:p>
            <a:endParaRPr lang="en-US" altLang="zh-HK" sz="2400" dirty="0">
              <a:latin typeface="+mj-ea"/>
              <a:ea typeface="+mj-ea"/>
            </a:endParaRPr>
          </a:p>
          <a:p>
            <a:endParaRPr lang="zh-HK" altLang="en-US" sz="240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7982" y="0"/>
            <a:ext cx="8513618" cy="1219200"/>
          </a:xfrm>
        </p:spPr>
        <p:txBody>
          <a:bodyPr>
            <a:normAutofit fontScale="90000"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即將推出的優化項目</a:t>
            </a:r>
            <a:r>
              <a:rPr lang="en-US" altLang="zh-TW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(</a:t>
            </a:r>
            <a:r>
              <a:rPr lang="zh-TW" alt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暫定</a:t>
            </a:r>
            <a:r>
              <a:rPr lang="en-US" altLang="zh-TW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2024</a:t>
            </a:r>
            <a:r>
              <a:rPr lang="zh-TW" alt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年</a:t>
            </a:r>
            <a:r>
              <a:rPr lang="en-US" altLang="zh-TW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7</a:t>
            </a:r>
            <a:r>
              <a:rPr lang="zh-TW" alt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月發布</a:t>
            </a:r>
            <a:r>
              <a:rPr lang="en-US" altLang="zh-TW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)</a:t>
            </a:r>
            <a:endParaRPr lang="zh-HK" altLang="en-US" sz="3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1857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2314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4457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39C1F01-C8C5-4813-850A-D113F94FA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209800"/>
            <a:ext cx="6248400" cy="387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7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8709" y="1447800"/>
            <a:ext cx="8305800" cy="297180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zh-TW" altLang="en-US" sz="6000" b="1" kern="1200" dirty="0">
                <a:ln w="63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cs"/>
              </a:rPr>
              <a:t>參考資料</a:t>
            </a:r>
            <a:br>
              <a:rPr lang="zh-TW" altLang="en-US" sz="6000" b="1" kern="120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cs"/>
              </a:rPr>
            </a:br>
            <a:b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5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0539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27" y="1527669"/>
            <a:ext cx="8841796" cy="52276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144192"/>
            <a:ext cx="8229600" cy="1098560"/>
          </a:xfrm>
        </p:spPr>
        <p:txBody>
          <a:bodyPr>
            <a:noAutofit/>
          </a:bodyPr>
          <a:lstStyle/>
          <a:p>
            <a:r>
              <a:rPr lang="zh-HK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網上校管系統資料庫 </a:t>
            </a:r>
            <a:r>
              <a:rPr lang="en-US" altLang="zh-HK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en-US" altLang="zh-HK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WebSAMS</a:t>
            </a:r>
            <a:r>
              <a:rPr lang="en-US" altLang="zh-HK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DR)</a:t>
            </a:r>
            <a:r>
              <a:rPr lang="zh-TW" alt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HK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en-US" altLang="zh-HK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https://cdr.websams.edb.gov.hk</a:t>
            </a:r>
            <a:r>
              <a:rPr lang="en-US" altLang="zh-HK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endParaRPr lang="zh-HK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8600" y="2895600"/>
            <a:ext cx="28194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prstClr val="white"/>
              </a:solidFill>
            </a:endParaRPr>
          </a:p>
        </p:txBody>
      </p:sp>
      <p:sp>
        <p:nvSpPr>
          <p:cNvPr id="11" name="圓角矩形 10"/>
          <p:cNvSpPr/>
          <p:nvPr/>
        </p:nvSpPr>
        <p:spPr bwMode="auto">
          <a:xfrm>
            <a:off x="4842937" y="921149"/>
            <a:ext cx="4185286" cy="7671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r>
              <a:rPr lang="zh-TW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主頁 </a:t>
            </a:r>
            <a:r>
              <a:rPr lang="en-US" altLang="zh-TW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&gt; </a:t>
            </a:r>
            <a:r>
              <a:rPr lang="zh-HK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聯絡我們 </a:t>
            </a:r>
            <a:r>
              <a:rPr lang="en-US" altLang="zh-TW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&gt; </a:t>
            </a:r>
            <a:r>
              <a:rPr lang="zh-TW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獨立版時間表編排工具支援熱線 </a:t>
            </a:r>
            <a:r>
              <a:rPr lang="en-US" altLang="zh-TW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(STT Hotline)</a:t>
            </a:r>
            <a:endParaRPr kumimoji="0" lang="zh-HK" alt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5"/>
          <a:srcRect t="32481"/>
          <a:stretch/>
        </p:blipFill>
        <p:spPr>
          <a:xfrm>
            <a:off x="3167538" y="2885097"/>
            <a:ext cx="5802666" cy="316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3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098560"/>
          </a:xfrm>
        </p:spPr>
        <p:txBody>
          <a:bodyPr>
            <a:noAutofit/>
          </a:bodyPr>
          <a:lstStyle/>
          <a:p>
            <a:r>
              <a:rPr lang="zh-HK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網上校管系統資料庫 </a:t>
            </a:r>
            <a:r>
              <a:rPr lang="en-US" altLang="zh-HK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en-US" altLang="zh-HK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WebSAMS</a:t>
            </a:r>
            <a:r>
              <a:rPr lang="en-US" altLang="zh-HK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DR)</a:t>
            </a:r>
            <a:r>
              <a:rPr lang="zh-TW" alt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HK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en-US" altLang="zh-HK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https://cdr.websams.edb.gov.hk</a:t>
            </a:r>
            <a:r>
              <a:rPr lang="en-US" altLang="zh-HK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endParaRPr lang="zh-HK" altLang="en-US" sz="24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731" y="1370521"/>
            <a:ext cx="6841737" cy="54013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圓角矩形 9"/>
          <p:cNvSpPr/>
          <p:nvPr/>
        </p:nvSpPr>
        <p:spPr bwMode="auto">
          <a:xfrm>
            <a:off x="4889251" y="1066800"/>
            <a:ext cx="2578349" cy="7609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r>
              <a:rPr lang="zh-TW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示範短片</a:t>
            </a:r>
          </a:p>
        </p:txBody>
      </p:sp>
      <p:pic>
        <p:nvPicPr>
          <p:cNvPr id="8" name="Picture 3" descr="C:\Users\mariawywoo\AppData\Local\Microsoft\Windows\Temporary Internet Files\Content.IE5\FYNBY549\1305845583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19200"/>
            <a:ext cx="1066800" cy="54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群組 6"/>
          <p:cNvGrpSpPr/>
          <p:nvPr/>
        </p:nvGrpSpPr>
        <p:grpSpPr>
          <a:xfrm>
            <a:off x="1752600" y="4071206"/>
            <a:ext cx="6934200" cy="2588325"/>
            <a:chOff x="1676400" y="2514600"/>
            <a:chExt cx="6934200" cy="2588325"/>
          </a:xfrm>
        </p:grpSpPr>
        <p:sp>
          <p:nvSpPr>
            <p:cNvPr id="6" name="圓角矩形 5"/>
            <p:cNvSpPr/>
            <p:nvPr/>
          </p:nvSpPr>
          <p:spPr>
            <a:xfrm>
              <a:off x="1676400" y="2514600"/>
              <a:ext cx="6934200" cy="25883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13928" y="4071206"/>
              <a:ext cx="6191250" cy="873430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00237" y="2683765"/>
              <a:ext cx="6525453" cy="1387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405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57250"/>
          </a:xfrm>
        </p:spPr>
        <p:txBody>
          <a:bodyPr>
            <a:normAutofit/>
          </a:bodyPr>
          <a:lstStyle/>
          <a:p>
            <a:pPr lvl="1">
              <a:buClrTx/>
            </a:pPr>
            <a:r>
              <a:rPr lang="en-US" altLang="zh-TW" sz="45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+mj-ea"/>
                <a:cs typeface="+mj-cs"/>
              </a:rPr>
              <a:t>STT</a:t>
            </a:r>
            <a:r>
              <a:rPr lang="zh-TW" altLang="en-US" sz="45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+mj-ea"/>
                <a:cs typeface="+mj-cs"/>
              </a:rPr>
              <a:t> </a:t>
            </a:r>
            <a:r>
              <a:rPr lang="zh-HK" altLang="en-US" sz="45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+mj-ea"/>
                <a:cs typeface="+mj-cs"/>
              </a:rPr>
              <a:t>培訓活動日程表</a:t>
            </a:r>
            <a:endParaRPr lang="en-US" altLang="zh-TW" sz="4500" b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69</a:t>
            </a:fld>
            <a:endParaRPr 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957220"/>
              </p:ext>
            </p:extLst>
          </p:nvPr>
        </p:nvGraphicFramePr>
        <p:xfrm>
          <a:off x="457200" y="1524000"/>
          <a:ext cx="7696200" cy="4062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0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1491">
                  <a:extLst>
                    <a:ext uri="{9D8B030D-6E8A-4147-A177-3AD203B41FA5}">
                      <a16:colId xmlns:a16="http://schemas.microsoft.com/office/drawing/2014/main" val="156562852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HK" altLang="en-US" sz="24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日</a:t>
                      </a:r>
                      <a:r>
                        <a:rPr kumimoji="0" lang="zh-TW" altLang="en-US" sz="24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期</a:t>
                      </a:r>
                      <a:endParaRPr kumimoji="0" lang="zh-HK" altLang="en-US" sz="24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HK" altLang="en-US" sz="24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培訓活動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24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地點</a:t>
                      </a:r>
                      <a:endParaRPr kumimoji="0" lang="zh-HK" altLang="en-US" sz="24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2024 </a:t>
                      </a:r>
                      <a:r>
                        <a:rPr kumimoji="0" lang="zh-TW" altLang="en-US" sz="24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年 </a:t>
                      </a:r>
                      <a:endParaRPr kumimoji="0" lang="en-US" altLang="zh-TW" sz="24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４ 月 </a:t>
                      </a:r>
                      <a:r>
                        <a:rPr kumimoji="0" lang="en-US" altLang="zh-TW" sz="24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11</a:t>
                      </a:r>
                      <a:r>
                        <a:rPr kumimoji="0" lang="zh-TW" altLang="en-US" sz="24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 日</a:t>
                      </a:r>
                      <a:endParaRPr lang="zh-HK" altLang="en-US" sz="24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TW" sz="2400" b="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STT</a:t>
                      </a:r>
                      <a:r>
                        <a:rPr kumimoji="0" lang="zh-TW" altLang="en-US" sz="2400" b="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 </a:t>
                      </a:r>
                      <a:r>
                        <a:rPr kumimoji="0" lang="zh-HK" altLang="zh-HK" sz="2400" b="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簡介會</a:t>
                      </a:r>
                      <a:endParaRPr kumimoji="0" lang="zh-HK" altLang="en-US" sz="2400" b="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TW" altLang="en-US" sz="2400" b="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網上模式</a:t>
                      </a:r>
                      <a:endParaRPr kumimoji="0" lang="zh-HK" altLang="en-US" sz="2400" b="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0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2024 </a:t>
                      </a:r>
                      <a:r>
                        <a:rPr kumimoji="0" lang="zh-TW" altLang="en-US" sz="2400" b="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年 </a:t>
                      </a:r>
                      <a:endParaRPr kumimoji="0" lang="en-US" altLang="zh-TW" sz="2400" b="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4</a:t>
                      </a:r>
                      <a:r>
                        <a:rPr kumimoji="0" lang="zh-TW" altLang="en-US" sz="2400" b="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 月 </a:t>
                      </a:r>
                      <a:r>
                        <a:rPr kumimoji="0" lang="en-US" altLang="zh-TW" sz="2400" b="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- 7</a:t>
                      </a:r>
                      <a:r>
                        <a:rPr kumimoji="0" lang="zh-TW" altLang="en-US" sz="2400" b="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 月</a:t>
                      </a:r>
                      <a:endParaRPr kumimoji="0" lang="zh-HK" altLang="en-US" sz="2400" b="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TW" sz="2400" b="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STT</a:t>
                      </a:r>
                      <a:r>
                        <a:rPr kumimoji="0" lang="zh-TW" altLang="en-US" sz="2400" b="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 一天工作坊</a:t>
                      </a:r>
                      <a:endParaRPr kumimoji="0" lang="en-US" altLang="zh-TW" sz="2400" b="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沙田美林邨屋邨小學第一校舍</a:t>
                      </a:r>
                      <a:r>
                        <a:rPr lang="en-US" altLang="zh-TW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/ </a:t>
                      </a:r>
                      <a:r>
                        <a:rPr lang="zh-TW" alt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線上</a:t>
                      </a:r>
                      <a:endParaRPr lang="en-US" altLang="zh-TW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912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651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" y="381000"/>
            <a:ext cx="8229600" cy="914400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微軟正黑體" pitchFamily="34" charset="-120"/>
                <a:ea typeface="+mj-ea"/>
                <a:cs typeface="+mj-cs"/>
              </a:defRPr>
            </a:lvl1pPr>
          </a:lstStyle>
          <a:p>
            <a:endParaRPr lang="en-US" altLang="zh-HK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HK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HK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17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用戶介面</a:t>
            </a:r>
            <a:r>
              <a:rPr lang="zh-HK" altLang="en-US" sz="17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HK" sz="17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fld id="{E9E94FD5-D956-452A-B340-C1C9DB4BC4B8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7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03" y="1134136"/>
            <a:ext cx="789841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257800" y="68580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快捷列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3902" y="1368904"/>
            <a:ext cx="6400801" cy="3626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軟正黑體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75" y="1545239"/>
            <a:ext cx="5879325" cy="20736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13902" y="1731509"/>
            <a:ext cx="3015127" cy="46838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軟正黑體" pitchFamily="34" charset="-12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56517" y="388886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學校資料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16284" y="1729047"/>
            <a:ext cx="4885395" cy="23906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軟正黑體" pitchFamily="34" charset="-12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18397" y="4119692"/>
            <a:ext cx="4883282" cy="22974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軟正黑體" pitchFamily="34" charset="-12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25235" y="273130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課堂設定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25235" y="502873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課堂細節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13903" y="6399445"/>
            <a:ext cx="2133600" cy="3079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軟正黑體" pitchFamily="34" charset="-12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86181" y="639944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狀態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72070" y="63246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提醒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608670" y="6415353"/>
            <a:ext cx="2793009" cy="292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軟正黑體" pitchFamily="34" charset="-12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4572000" y="1066800"/>
            <a:ext cx="780754" cy="457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5486400" y="6553678"/>
            <a:ext cx="62279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863266" y="3828096"/>
            <a:ext cx="442534" cy="2008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軟正黑體" pitchFamily="34" charset="-12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345569" y="338142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協助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</a:endParaRPr>
          </a:p>
        </p:txBody>
      </p:sp>
      <p:cxnSp>
        <p:nvCxnSpPr>
          <p:cNvPr id="41" name="Straight Connector 40"/>
          <p:cNvCxnSpPr>
            <a:stCxn id="40" idx="2"/>
            <a:endCxn id="39" idx="3"/>
          </p:cNvCxnSpPr>
          <p:nvPr/>
        </p:nvCxnSpPr>
        <p:spPr>
          <a:xfrm flipH="1">
            <a:off x="8305800" y="3843087"/>
            <a:ext cx="439879" cy="8543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19228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57250"/>
          </a:xfrm>
        </p:spPr>
        <p:txBody>
          <a:bodyPr>
            <a:normAutofit/>
          </a:bodyPr>
          <a:lstStyle/>
          <a:p>
            <a:pPr lvl="1">
              <a:buClrTx/>
            </a:pPr>
            <a:r>
              <a:rPr lang="en-US" altLang="zh-TW" sz="45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+mj-ea"/>
                <a:cs typeface="+mj-cs"/>
              </a:rPr>
              <a:t>STT</a:t>
            </a:r>
            <a:r>
              <a:rPr lang="zh-TW" altLang="en-US" sz="45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+mj-ea"/>
                <a:cs typeface="+mj-cs"/>
              </a:rPr>
              <a:t> </a:t>
            </a:r>
            <a:r>
              <a:rPr lang="zh-HK" altLang="en-US" sz="45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+mj-ea"/>
                <a:cs typeface="+mj-cs"/>
              </a:rPr>
              <a:t>培訓活動</a:t>
            </a:r>
            <a:r>
              <a:rPr lang="zh-HK" altLang="en-US" sz="45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日程表</a:t>
            </a:r>
            <a:endParaRPr lang="en-US" altLang="zh-TW" sz="4500" b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70</a:t>
            </a:fld>
            <a:endParaRPr 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22129"/>
              </p:ext>
            </p:extLst>
          </p:nvPr>
        </p:nvGraphicFramePr>
        <p:xfrm>
          <a:off x="457200" y="1524001"/>
          <a:ext cx="8000999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44216741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056576197"/>
                    </a:ext>
                  </a:extLst>
                </a:gridCol>
              </a:tblGrid>
              <a:tr h="8156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課程編號</a:t>
                      </a:r>
                      <a:endParaRPr kumimoji="0" lang="zh-HK" altLang="en-US" sz="24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HK" altLang="en-US" sz="24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日</a:t>
                      </a:r>
                      <a:r>
                        <a:rPr kumimoji="0" lang="zh-TW" altLang="en-US" sz="24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期</a:t>
                      </a:r>
                      <a:endParaRPr kumimoji="0" lang="zh-HK" altLang="en-US" sz="24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HK" altLang="en-US" sz="24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培訓活動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75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n-ea"/>
                          <a:cs typeface="+mn-cs"/>
                        </a:rPr>
                        <a:t>ITM020240021</a:t>
                      </a:r>
                      <a:endParaRPr kumimoji="0" lang="zh-HK" altLang="en-US" sz="2400" b="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2024</a:t>
                      </a:r>
                      <a:r>
                        <a:rPr kumimoji="0" lang="zh-TW" altLang="en-US" sz="2400" b="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年</a:t>
                      </a:r>
                      <a:r>
                        <a:rPr kumimoji="0" lang="en-US" altLang="zh-TW" sz="2400" b="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4-6</a:t>
                      </a:r>
                      <a:r>
                        <a:rPr kumimoji="0" lang="zh-TW" altLang="en-US" sz="2400" b="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月</a:t>
                      </a:r>
                      <a:endParaRPr kumimoji="0" lang="en-US" altLang="zh-TW" sz="2400" b="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kern="11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獨立版時間表編排工具</a:t>
                      </a:r>
                      <a:r>
                        <a:rPr kumimoji="0" lang="en-US" altLang="zh-TW" sz="2000" kern="11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kumimoji="0" lang="zh-TW" altLang="en-US" sz="2000" kern="11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小學</a:t>
                      </a:r>
                      <a:r>
                        <a:rPr kumimoji="0" lang="en-US" altLang="zh-TW" sz="2000" kern="11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kumimoji="0" lang="zh-TW" altLang="en-US" sz="2000" kern="1100" baseline="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54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ITM020240020</a:t>
                      </a:r>
                      <a:endParaRPr lang="zh-HK" altLang="en-US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2024</a:t>
                      </a:r>
                      <a:r>
                        <a:rPr kumimoji="0" lang="zh-TW" altLang="en-US" sz="2400" b="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年</a:t>
                      </a:r>
                      <a:r>
                        <a:rPr kumimoji="0" lang="en-US" altLang="zh-TW" sz="2400" b="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4-6</a:t>
                      </a:r>
                      <a:r>
                        <a:rPr kumimoji="0" lang="zh-TW" altLang="en-US" sz="2400" b="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月</a:t>
                      </a:r>
                      <a:endParaRPr kumimoji="0" lang="en-US" altLang="zh-TW" sz="2400" b="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kern="11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獨立版時間表編排工具</a:t>
                      </a:r>
                      <a:r>
                        <a:rPr kumimoji="0" lang="en-US" altLang="zh-TW" sz="2000" kern="11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kumimoji="0" lang="zh-TW" altLang="en-US" sz="2000" kern="11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中學</a:t>
                      </a:r>
                      <a:r>
                        <a:rPr kumimoji="0" lang="en-US" altLang="zh-TW" sz="2000" kern="11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kumimoji="0" lang="zh-TW" altLang="en-US" sz="2000" kern="1100" baseline="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912414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445477" y="5767324"/>
            <a:ext cx="8263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註：部份課堂場次於線上舉行，學員可跟指示進行部份實習 </a:t>
            </a:r>
          </a:p>
        </p:txBody>
      </p:sp>
    </p:spTree>
    <p:extLst>
      <p:ext uri="{BB962C8B-B14F-4D97-AF65-F5344CB8AC3E}">
        <p14:creationId xmlns:p14="http://schemas.microsoft.com/office/powerpoint/2010/main" val="410617038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57250"/>
          </a:xfrm>
        </p:spPr>
        <p:txBody>
          <a:bodyPr>
            <a:normAutofit/>
          </a:bodyPr>
          <a:lstStyle/>
          <a:p>
            <a:pPr lvl="1">
              <a:buClrTx/>
            </a:pPr>
            <a:r>
              <a:rPr lang="en-US" altLang="zh-TW" sz="45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+mj-ea"/>
                <a:cs typeface="+mj-cs"/>
              </a:rPr>
              <a:t>STT</a:t>
            </a:r>
            <a:r>
              <a:rPr lang="zh-TW" altLang="en-US" sz="45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+mj-ea"/>
                <a:cs typeface="+mj-cs"/>
              </a:rPr>
              <a:t> </a:t>
            </a:r>
            <a:r>
              <a:rPr lang="zh-HK" altLang="en-US" sz="45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+mj-ea"/>
                <a:cs typeface="+mj-cs"/>
              </a:rPr>
              <a:t>培訓活動日程表</a:t>
            </a:r>
            <a:endParaRPr lang="en-US" altLang="zh-TW" sz="4500" b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71</a:t>
            </a:fld>
            <a:endParaRPr 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797448"/>
              </p:ext>
            </p:extLst>
          </p:nvPr>
        </p:nvGraphicFramePr>
        <p:xfrm>
          <a:off x="457200" y="1524000"/>
          <a:ext cx="8229599" cy="4074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2250">
                  <a:extLst>
                    <a:ext uri="{9D8B030D-6E8A-4147-A177-3AD203B41FA5}">
                      <a16:colId xmlns:a16="http://schemas.microsoft.com/office/drawing/2014/main" val="3442167414"/>
                    </a:ext>
                  </a:extLst>
                </a:gridCol>
                <a:gridCol w="963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2297">
                  <a:extLst>
                    <a:ext uri="{9D8B030D-6E8A-4147-A177-3AD203B41FA5}">
                      <a16:colId xmlns:a16="http://schemas.microsoft.com/office/drawing/2014/main" val="3760244897"/>
                    </a:ext>
                  </a:extLst>
                </a:gridCol>
                <a:gridCol w="1630526">
                  <a:extLst>
                    <a:ext uri="{9D8B030D-6E8A-4147-A177-3AD203B41FA5}">
                      <a16:colId xmlns:a16="http://schemas.microsoft.com/office/drawing/2014/main" val="1565628521"/>
                    </a:ext>
                  </a:extLst>
                </a:gridCol>
              </a:tblGrid>
              <a:tr h="7866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HK" altLang="en-US" sz="24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日</a:t>
                      </a:r>
                      <a:r>
                        <a:rPr kumimoji="0" lang="zh-TW" altLang="en-US" sz="24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期</a:t>
                      </a:r>
                      <a:endParaRPr kumimoji="0" lang="zh-HK" altLang="en-US" sz="24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HK" altLang="en-US" sz="24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培訓活動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人數</a:t>
                      </a:r>
                      <a:endParaRPr kumimoji="0" lang="zh-HK" altLang="en-US" sz="24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申請</a:t>
                      </a:r>
                      <a:endParaRPr kumimoji="0" lang="en-US" altLang="zh-TW" sz="24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截止日期 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推薦</a:t>
                      </a:r>
                      <a:r>
                        <a:rPr kumimoji="0" lang="en-US" altLang="zh-TW" sz="24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/</a:t>
                      </a:r>
                      <a:r>
                        <a:rPr kumimoji="0" lang="zh-TW" altLang="en-US" sz="24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審批</a:t>
                      </a:r>
                      <a:endParaRPr kumimoji="0" lang="en-US" altLang="zh-TW" sz="24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截止日期 </a:t>
                      </a:r>
                    </a:p>
                  </a:txBody>
                  <a:tcPr marL="7620" marR="7620" marT="7620" marB="762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12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kern="1100" spc="3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2024</a:t>
                      </a:r>
                      <a:r>
                        <a:rPr kumimoji="0" lang="zh-TW" altLang="en-US" sz="2000" kern="1100" spc="3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年</a:t>
                      </a:r>
                      <a:endParaRPr kumimoji="0" lang="en-US" altLang="zh-TW" sz="2000" kern="1100" spc="300" baseline="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kern="1100" spc="3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5</a:t>
                      </a:r>
                      <a:r>
                        <a:rPr kumimoji="0" lang="zh-TW" altLang="en-US" sz="2000" kern="1100" spc="3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月</a:t>
                      </a:r>
                      <a:r>
                        <a:rPr kumimoji="0" lang="en-US" altLang="zh-TW" sz="2000" kern="1100" spc="3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21</a:t>
                      </a:r>
                      <a:r>
                        <a:rPr kumimoji="0" lang="zh-TW" altLang="en-US" sz="2000" kern="1100" spc="3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日</a:t>
                      </a:r>
                      <a:endParaRPr kumimoji="0" lang="en-US" altLang="zh-TW" sz="2000" kern="1100" spc="300" baseline="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kern="11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獨立版時間表編排工具</a:t>
                      </a:r>
                      <a:r>
                        <a:rPr kumimoji="0" lang="en-US" altLang="zh-TW" sz="2000" kern="11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kumimoji="0" lang="zh-TW" altLang="en-US" sz="2000" kern="11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小學</a:t>
                      </a:r>
                      <a:r>
                        <a:rPr kumimoji="0" lang="en-US" altLang="zh-TW" sz="2000" kern="11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kumimoji="0" lang="zh-TW" altLang="en-US" sz="2000" kern="1100" baseline="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kern="11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上限</a:t>
                      </a:r>
                      <a:r>
                        <a:rPr kumimoji="0" lang="en-US" altLang="zh-TW" sz="2000" kern="11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70</a:t>
                      </a:r>
                      <a:r>
                        <a:rPr kumimoji="0" lang="zh-TW" altLang="en-US" sz="2000" kern="11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人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kern="1100" spc="3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5</a:t>
                      </a:r>
                      <a:r>
                        <a:rPr kumimoji="0" lang="zh-TW" altLang="en-US" sz="2000" kern="1100" spc="3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月</a:t>
                      </a:r>
                      <a:r>
                        <a:rPr kumimoji="0" lang="en-US" altLang="zh-TW" sz="2000" kern="1100" spc="3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8</a:t>
                      </a:r>
                      <a:r>
                        <a:rPr kumimoji="0" lang="zh-TW" altLang="en-US" sz="2000" kern="1100" spc="3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日</a:t>
                      </a:r>
                      <a:r>
                        <a:rPr kumimoji="0" lang="en-US" altLang="zh-TW" sz="2000" kern="1100" spc="3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 </a:t>
                      </a:r>
                    </a:p>
                  </a:txBody>
                  <a:tcPr marL="15240" marR="15240" marT="15240" marB="1524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kern="1100" spc="3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 </a:t>
                      </a:r>
                      <a:r>
                        <a:rPr kumimoji="0" lang="en-US" altLang="zh-TW" sz="2000" kern="1100" spc="3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5</a:t>
                      </a:r>
                      <a:r>
                        <a:rPr kumimoji="0" lang="zh-TW" altLang="en-US" sz="2000" kern="1100" spc="3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月</a:t>
                      </a:r>
                      <a:r>
                        <a:rPr kumimoji="0" lang="en-US" altLang="zh-TW" sz="2000" kern="1100" spc="3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14</a:t>
                      </a:r>
                      <a:r>
                        <a:rPr kumimoji="0" lang="zh-TW" altLang="en-US" sz="2000" kern="1100" spc="3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日</a:t>
                      </a:r>
                      <a:endParaRPr kumimoji="0" lang="en-US" altLang="zh-TW" sz="2000" kern="1100" spc="300" baseline="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15240" marR="15240" marT="15240" marB="1524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07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kern="1100" spc="3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2024</a:t>
                      </a:r>
                      <a:r>
                        <a:rPr kumimoji="0" lang="zh-TW" altLang="en-US" sz="2000" kern="1100" spc="3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年</a:t>
                      </a:r>
                      <a:endParaRPr kumimoji="0" lang="en-US" altLang="zh-TW" sz="2000" kern="1100" spc="300" baseline="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kern="1100" spc="3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5</a:t>
                      </a:r>
                      <a:r>
                        <a:rPr kumimoji="0" lang="zh-TW" altLang="en-US" sz="2000" kern="1100" spc="3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月</a:t>
                      </a:r>
                      <a:r>
                        <a:rPr kumimoji="0" lang="en-US" altLang="zh-TW" sz="2000" kern="1100" spc="3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23</a:t>
                      </a:r>
                      <a:r>
                        <a:rPr kumimoji="0" lang="zh-TW" altLang="en-US" sz="2000" kern="1100" spc="3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日</a:t>
                      </a:r>
                      <a:endParaRPr kumimoji="0" lang="en-US" altLang="zh-TW" sz="2000" kern="1100" spc="300" baseline="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kern="11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獨立版時間表編排工具</a:t>
                      </a:r>
                      <a:r>
                        <a:rPr kumimoji="0" lang="en-US" altLang="zh-TW" sz="2000" kern="11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kumimoji="0" lang="zh-TW" altLang="en-US" sz="2000" kern="11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中學</a:t>
                      </a:r>
                      <a:r>
                        <a:rPr kumimoji="0" lang="en-US" altLang="zh-TW" sz="2000" kern="11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kumimoji="0" lang="zh-TW" altLang="en-US" sz="2000" kern="1100" baseline="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kern="11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上限</a:t>
                      </a:r>
                      <a:r>
                        <a:rPr kumimoji="0" lang="en-US" altLang="zh-TW" sz="2000" kern="11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70</a:t>
                      </a:r>
                      <a:r>
                        <a:rPr kumimoji="0" lang="zh-TW" altLang="en-US" sz="2000" kern="11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人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kern="1100" spc="3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5</a:t>
                      </a:r>
                      <a:r>
                        <a:rPr kumimoji="0" lang="zh-TW" altLang="en-US" sz="2000" kern="1100" spc="3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月</a:t>
                      </a:r>
                      <a:r>
                        <a:rPr kumimoji="0" lang="en-US" altLang="zh-TW" sz="2000" kern="1100" spc="3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10</a:t>
                      </a:r>
                      <a:r>
                        <a:rPr kumimoji="0" lang="zh-TW" altLang="en-US" sz="2000" kern="1100" spc="3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日</a:t>
                      </a:r>
                      <a:endParaRPr kumimoji="0" lang="en-US" altLang="zh-TW" sz="2000" kern="1100" spc="300" baseline="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15240" marR="15240" marT="15240" marB="1524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kern="1100" spc="3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 </a:t>
                      </a:r>
                      <a:r>
                        <a:rPr kumimoji="0" lang="en-US" altLang="zh-TW" sz="2000" kern="1100" spc="3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5</a:t>
                      </a:r>
                      <a:r>
                        <a:rPr kumimoji="0" lang="zh-TW" altLang="en-US" sz="2000" kern="1100" spc="3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月</a:t>
                      </a:r>
                      <a:r>
                        <a:rPr kumimoji="0" lang="en-US" altLang="zh-TW" sz="2000" kern="1100" spc="3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17</a:t>
                      </a:r>
                      <a:r>
                        <a:rPr kumimoji="0" lang="zh-TW" altLang="en-US" sz="2000" kern="1100" spc="3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日</a:t>
                      </a:r>
                      <a:r>
                        <a:rPr kumimoji="0" lang="en-US" altLang="zh-TW" sz="2000" kern="1100" spc="3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 </a:t>
                      </a:r>
                    </a:p>
                  </a:txBody>
                  <a:tcPr marL="15240" marR="15240" marT="15240" marB="1524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912414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445477" y="5767324"/>
            <a:ext cx="82638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註：以上課堂場次於線上舉行，學員可跟指示進行部份實習 </a:t>
            </a:r>
          </a:p>
          <a:p>
            <a:pPr lvl="0">
              <a:defRPr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4087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微軟正黑體" pitchFamily="34" charset="-120"/>
                <a:ea typeface="+mj-ea"/>
                <a:cs typeface="+mj-cs"/>
              </a:defRPr>
            </a:lvl1pPr>
          </a:lstStyle>
          <a:p>
            <a:r>
              <a:rPr lang="en-US" altLang="zh-HK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STT</a:t>
            </a:r>
            <a:r>
              <a:rPr lang="zh-TW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簡介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199" y="1173271"/>
            <a:ext cx="8229601" cy="5715000"/>
          </a:xfrm>
        </p:spPr>
        <p:txBody>
          <a:bodyPr>
            <a:normAutofit/>
          </a:bodyPr>
          <a:lstStyle/>
          <a:p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更具彈性</a:t>
            </a:r>
            <a:endParaRPr lang="en-US" altLang="zh-H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>
              <a:buSzPct val="60000"/>
              <a:buFont typeface="Wingdings" panose="05000000000000000000" pitchFamily="2" charset="2"/>
              <a:buChar char="l"/>
            </a:pP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STT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應用程式可於獨立的桌面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/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手提電腦上操作</a:t>
            </a:r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>
              <a:buSzPct val="60000"/>
              <a:buFont typeface="Wingdings" panose="05000000000000000000" pitchFamily="2" charset="2"/>
              <a:buChar char="l"/>
            </a:pP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允許在編製中途新增教師、房間、班別和科目</a:t>
            </a:r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>
              <a:buSzPct val="60000"/>
              <a:buFont typeface="Wingdings" panose="05000000000000000000" pitchFamily="2" charset="2"/>
              <a:buChar char="l"/>
            </a:pP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允許容後選擇課堂的教師或房間</a:t>
            </a:r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更有效率的工作流程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>
              <a:buSzPct val="65000"/>
              <a:buFont typeface="Wingdings" panose="05000000000000000000" pitchFamily="2" charset="2"/>
              <a:buChar char="l"/>
            </a:pP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整批修改</a:t>
            </a:r>
            <a:r>
              <a:rPr lang="zh-HK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學校資料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和</a:t>
            </a:r>
            <a:r>
              <a:rPr lang="zh-HK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課堂設定</a:t>
            </a:r>
            <a:endParaRPr lang="en-US" altLang="zh-H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>
              <a:buSzPct val="65000"/>
              <a:buFont typeface="Wingdings" panose="05000000000000000000" pitchFamily="2" charset="2"/>
              <a:buChar char="l"/>
            </a:pP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同步更新多個時間表視窗，並使用拖放 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(Drag &amp; Drop) 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功能，快速進行互動調校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沿用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Windows</a:t>
            </a:r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常用操作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提供更多資訊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>
              <a:buSzPct val="65000"/>
              <a:buFont typeface="Wingdings" panose="05000000000000000000" pitchFamily="2" charset="2"/>
              <a:buChar char="l"/>
            </a:pPr>
            <a:r>
              <a:rPr lang="zh-HK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課堂設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定摘要</a:t>
            </a:r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>
              <a:buSzPct val="65000"/>
              <a:buFont typeface="Wingdings" panose="05000000000000000000" pitchFamily="2" charset="2"/>
              <a:buChar char="l"/>
            </a:pP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訊息視窗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ClrTx/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5411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500" y="6357601"/>
            <a:ext cx="762000" cy="365125"/>
          </a:xfrm>
        </p:spPr>
        <p:txBody>
          <a:bodyPr/>
          <a:lstStyle/>
          <a:p>
            <a:fld id="{E9E94FD5-D956-452A-B340-C1C9DB4BC4B8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2" name="群組 16"/>
          <p:cNvGrpSpPr/>
          <p:nvPr/>
        </p:nvGrpSpPr>
        <p:grpSpPr>
          <a:xfrm>
            <a:off x="1321481" y="1381248"/>
            <a:ext cx="1133097" cy="1220737"/>
            <a:chOff x="3513040" y="1939071"/>
            <a:chExt cx="1976078" cy="1739900"/>
          </a:xfrm>
        </p:grpSpPr>
        <p:sp>
          <p:nvSpPr>
            <p:cNvPr id="18" name="圖案 17"/>
            <p:cNvSpPr/>
            <p:nvPr/>
          </p:nvSpPr>
          <p:spPr>
            <a:xfrm>
              <a:off x="3567361" y="1939071"/>
              <a:ext cx="1921757" cy="1739900"/>
            </a:xfrm>
            <a:prstGeom prst="gear9">
              <a:avLst/>
            </a:prstGeom>
            <a:solidFill>
              <a:srgbClr val="68D0B8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圖案 4"/>
            <p:cNvSpPr/>
            <p:nvPr/>
          </p:nvSpPr>
          <p:spPr>
            <a:xfrm>
              <a:off x="3513040" y="2366927"/>
              <a:ext cx="1976078" cy="8215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TTL</a:t>
              </a:r>
            </a:p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數據收集 </a:t>
              </a:r>
              <a:endParaRPr lang="zh-TW" altLang="en-US" sz="1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2838913" y="1541248"/>
            <a:ext cx="1144073" cy="936193"/>
          </a:xfrm>
          <a:prstGeom prst="flowChartOnlineStorage">
            <a:avLst/>
          </a:prstGeom>
          <a:solidFill>
            <a:srgbClr val="68D0B8"/>
          </a:solidFill>
          <a:ln w="349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altLang="zh-TW" sz="1600" b="1" dirty="0">
              <a:effectLst>
                <a:outerShdw blurRad="38100" dist="38100" dir="2700000" algn="tl">
                  <a:srgbClr val="FFFFFF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4214009" y="1566754"/>
            <a:ext cx="1187127" cy="933342"/>
          </a:xfrm>
          <a:prstGeom prst="flowChartOnlineStorage">
            <a:avLst/>
          </a:prstGeom>
          <a:solidFill>
            <a:srgbClr val="68D0B8"/>
          </a:solidFill>
          <a:ln w="349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zh-TW" alt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en-US" altLang="zh-TW" sz="2800" b="1" dirty="0">
              <a:effectLst>
                <a:outerShdw blurRad="38100" dist="38100" dir="2700000" algn="tl">
                  <a:srgbClr val="FFFFFF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en-US" altLang="zh-TW" sz="160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617725" y="1197672"/>
            <a:ext cx="1870039" cy="1880952"/>
            <a:chOff x="3036199" y="3769547"/>
            <a:chExt cx="3812444" cy="3296275"/>
          </a:xfrm>
        </p:grpSpPr>
        <p:sp>
          <p:nvSpPr>
            <p:cNvPr id="32" name="圖案 31"/>
            <p:cNvSpPr/>
            <p:nvPr/>
          </p:nvSpPr>
          <p:spPr>
            <a:xfrm rot="13815403">
              <a:off x="4389840" y="4148387"/>
              <a:ext cx="2087149" cy="2087151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gradFill>
              <a:gsLst>
                <a:gs pos="0">
                  <a:srgbClr val="68D0B8"/>
                </a:gs>
                <a:gs pos="68000">
                  <a:schemeClr val="accent2">
                    <a:hueOff val="-7200000"/>
                    <a:satOff val="-25001"/>
                    <a:lumOff val="30001"/>
                    <a:alphaOff val="0"/>
                    <a:tint val="86000"/>
                    <a:satMod val="115000"/>
                  </a:schemeClr>
                </a:gs>
                <a:gs pos="100000">
                  <a:schemeClr val="accent2">
                    <a:hueOff val="-7200000"/>
                    <a:satOff val="-25001"/>
                    <a:lumOff val="30001"/>
                    <a:alphaOff val="0"/>
                    <a:tint val="50000"/>
                    <a:satMod val="150000"/>
                  </a:schemeClr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7200000"/>
                <a:satOff val="-25001"/>
                <a:lumOff val="30001"/>
                <a:alphaOff val="0"/>
              </a:schemeClr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2" name="群組 22"/>
            <p:cNvGrpSpPr/>
            <p:nvPr/>
          </p:nvGrpSpPr>
          <p:grpSpPr>
            <a:xfrm>
              <a:off x="4177264" y="3769547"/>
              <a:ext cx="2671379" cy="2086202"/>
              <a:chOff x="3231789" y="1203141"/>
              <a:chExt cx="1687081" cy="1348161"/>
            </a:xfrm>
          </p:grpSpPr>
          <p:sp>
            <p:nvSpPr>
              <p:cNvPr id="24" name="圖案 23"/>
              <p:cNvSpPr/>
              <p:nvPr/>
            </p:nvSpPr>
            <p:spPr>
              <a:xfrm>
                <a:off x="3231789" y="1203141"/>
                <a:ext cx="1687081" cy="1348161"/>
              </a:xfrm>
              <a:prstGeom prst="gear6">
                <a:avLst/>
              </a:prstGeom>
              <a:gradFill>
                <a:gsLst>
                  <a:gs pos="0">
                    <a:srgbClr val="68D0B8"/>
                  </a:gs>
                  <a:gs pos="43000">
                    <a:schemeClr val="accent6">
                      <a:tint val="44000"/>
                      <a:satMod val="165000"/>
                    </a:schemeClr>
                  </a:gs>
                  <a:gs pos="93000">
                    <a:schemeClr val="accent6">
                      <a:tint val="15000"/>
                      <a:satMod val="165000"/>
                    </a:schemeClr>
                  </a:gs>
                  <a:gs pos="100000">
                    <a:schemeClr val="accent6">
                      <a:tint val="5000"/>
                      <a:satMod val="250000"/>
                    </a:schemeClr>
                  </a:gs>
                </a:gsLst>
              </a:gra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25" name="圖案 4"/>
              <p:cNvSpPr/>
              <p:nvPr/>
            </p:nvSpPr>
            <p:spPr>
              <a:xfrm>
                <a:off x="3358661" y="1459400"/>
                <a:ext cx="1483517" cy="78055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algn="ctr">
                  <a:defRPr/>
                </a:pPr>
                <a:r>
                  <a:rPr lang="en-US" altLang="zh-TW" sz="1600" b="1" dirty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TTL</a:t>
                </a:r>
              </a:p>
              <a:p>
                <a:pPr algn="ctr">
                  <a:defRPr/>
                </a:pPr>
                <a:r>
                  <a:rPr lang="zh-TW" altLang="en-US" sz="1600" b="1" dirty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時間表產生 </a:t>
                </a:r>
                <a:endParaRPr lang="en-US" altLang="zh-TW" sz="1600" dirty="0">
                  <a:solidFill>
                    <a:schemeClr val="bg2">
                      <a:lumMod val="25000"/>
                    </a:schemeClr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sp>
          <p:nvSpPr>
            <p:cNvPr id="31" name="圓形箭號 30"/>
            <p:cNvSpPr/>
            <p:nvPr/>
          </p:nvSpPr>
          <p:spPr>
            <a:xfrm>
              <a:off x="3036199" y="4815453"/>
              <a:ext cx="2250369" cy="2250369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gradFill>
              <a:gsLst>
                <a:gs pos="0">
                  <a:srgbClr val="68D0B8"/>
                </a:gs>
                <a:gs pos="68000">
                  <a:schemeClr val="accent2">
                    <a:hueOff val="-14400000"/>
                    <a:satOff val="-50003"/>
                    <a:lumOff val="60001"/>
                    <a:alphaOff val="0"/>
                    <a:tint val="86000"/>
                    <a:satMod val="115000"/>
                  </a:schemeClr>
                </a:gs>
                <a:gs pos="100000">
                  <a:schemeClr val="accent2">
                    <a:hueOff val="-14400000"/>
                    <a:satOff val="-50003"/>
                    <a:lumOff val="60001"/>
                    <a:alphaOff val="0"/>
                    <a:tint val="50000"/>
                    <a:satMod val="150000"/>
                  </a:schemeClr>
                </a:gs>
              </a:gsLst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0">
              <a:scrgbClr r="0" g="0" b="0"/>
            </a:lnRef>
            <a:fillRef idx="3">
              <a:schemeClr val="accent2">
                <a:hueOff val="-14400000"/>
                <a:satOff val="-50003"/>
                <a:lumOff val="60001"/>
                <a:alphaOff val="0"/>
              </a:schemeClr>
            </a:fillRef>
            <a:effectRef idx="2">
              <a:schemeClr val="accent2">
                <a:hueOff val="-14400000"/>
                <a:satOff val="-50003"/>
                <a:lumOff val="60001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3" name="群組 27"/>
            <p:cNvGrpSpPr/>
            <p:nvPr/>
          </p:nvGrpSpPr>
          <p:grpSpPr>
            <a:xfrm>
              <a:off x="3344147" y="5126668"/>
              <a:ext cx="1774101" cy="1592438"/>
              <a:chOff x="4176038" y="127081"/>
              <a:chExt cx="1774101" cy="1592438"/>
            </a:xfrm>
          </p:grpSpPr>
          <p:sp>
            <p:nvSpPr>
              <p:cNvPr id="29" name="圖案 28"/>
              <p:cNvSpPr/>
              <p:nvPr/>
            </p:nvSpPr>
            <p:spPr>
              <a:xfrm rot="20948922">
                <a:off x="4176038" y="127081"/>
                <a:ext cx="1774101" cy="1592438"/>
              </a:xfrm>
              <a:prstGeom prst="gear6">
                <a:avLst/>
              </a:prstGeom>
              <a:gradFill>
                <a:gsLst>
                  <a:gs pos="0">
                    <a:srgbClr val="68D0B8"/>
                  </a:gs>
                  <a:gs pos="68000">
                    <a:schemeClr val="accent2">
                      <a:hueOff val="-14400000"/>
                      <a:satOff val="-50003"/>
                      <a:lumOff val="60001"/>
                      <a:alphaOff val="0"/>
                      <a:tint val="86000"/>
                      <a:satMod val="115000"/>
                    </a:schemeClr>
                  </a:gs>
                  <a:gs pos="100000">
                    <a:schemeClr val="accent2">
                      <a:hueOff val="-14400000"/>
                      <a:satOff val="-50003"/>
                      <a:lumOff val="60001"/>
                      <a:alphaOff val="0"/>
                      <a:tint val="50000"/>
                      <a:satMod val="150000"/>
                    </a:schemeClr>
                  </a:gs>
                </a:gsLst>
              </a:gra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0">
                <a:scrgbClr r="0" g="0" b="0"/>
              </a:lnRef>
              <a:fillRef idx="3">
                <a:schemeClr val="accent2">
                  <a:hueOff val="-14400000"/>
                  <a:satOff val="-50003"/>
                  <a:lumOff val="60001"/>
                  <a:alphaOff val="0"/>
                </a:schemeClr>
              </a:fillRef>
              <a:effectRef idx="2">
                <a:schemeClr val="accent2">
                  <a:hueOff val="-14400000"/>
                  <a:satOff val="-50003"/>
                  <a:lumOff val="6000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圖案 4"/>
              <p:cNvSpPr/>
              <p:nvPr/>
            </p:nvSpPr>
            <p:spPr>
              <a:xfrm>
                <a:off x="4500915" y="444816"/>
                <a:ext cx="1124344" cy="96563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1600" b="1" kern="1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互動</a:t>
                </a:r>
                <a:endParaRPr lang="en-US" altLang="zh-TW" sz="1600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endParaRPr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1600" b="1" kern="1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調</a:t>
                </a:r>
                <a:r>
                  <a:rPr lang="zh-HK" altLang="en-US" sz="16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校</a:t>
                </a:r>
                <a:endParaRPr lang="zh-TW" alt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</p:grpSp>
      <p:sp>
        <p:nvSpPr>
          <p:cNvPr id="35" name="向右箭號 32"/>
          <p:cNvSpPr/>
          <p:nvPr/>
        </p:nvSpPr>
        <p:spPr>
          <a:xfrm>
            <a:off x="1056440" y="1873227"/>
            <a:ext cx="256157" cy="2286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4" name="向右箭號 32"/>
          <p:cNvSpPr/>
          <p:nvPr/>
        </p:nvSpPr>
        <p:spPr>
          <a:xfrm>
            <a:off x="2509155" y="1873227"/>
            <a:ext cx="256157" cy="2286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TextBox 4"/>
          <p:cNvSpPr txBox="1"/>
          <p:nvPr/>
        </p:nvSpPr>
        <p:spPr>
          <a:xfrm>
            <a:off x="2743200" y="1669100"/>
            <a:ext cx="1200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TTL</a:t>
            </a:r>
          </a:p>
          <a:p>
            <a:pPr algn="ctr"/>
            <a:r>
              <a:rPr lang="zh-TW" alt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數據策劃</a:t>
            </a:r>
            <a:endParaRPr lang="en-US" altLang="zh-TW" sz="1600" b="1" dirty="0">
              <a:effectLst>
                <a:outerShdw blurRad="38100" dist="38100" dir="2700000" algn="tl">
                  <a:srgbClr val="FFFFFF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zh-HK" altLang="en-US" sz="1600" dirty="0"/>
          </a:p>
        </p:txBody>
      </p:sp>
      <p:sp>
        <p:nvSpPr>
          <p:cNvPr id="38" name="向右箭號 32"/>
          <p:cNvSpPr/>
          <p:nvPr/>
        </p:nvSpPr>
        <p:spPr>
          <a:xfrm>
            <a:off x="3864434" y="1924794"/>
            <a:ext cx="256157" cy="2286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TextBox 5"/>
          <p:cNvSpPr txBox="1"/>
          <p:nvPr/>
        </p:nvSpPr>
        <p:spPr>
          <a:xfrm>
            <a:off x="4191000" y="1590997"/>
            <a:ext cx="11242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TTL</a:t>
            </a:r>
          </a:p>
          <a:p>
            <a:pPr algn="ctr">
              <a:defRPr/>
            </a:pPr>
            <a:r>
              <a:rPr lang="zh-TW" alt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資料核對 </a:t>
            </a:r>
          </a:p>
          <a:p>
            <a:pPr algn="ctr">
              <a:defRPr/>
            </a:pPr>
            <a:r>
              <a:rPr lang="zh-TW" alt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課堂預設 </a:t>
            </a:r>
          </a:p>
          <a:p>
            <a:endParaRPr lang="zh-HK" altLang="en-US" dirty="0"/>
          </a:p>
        </p:txBody>
      </p:sp>
      <p:sp>
        <p:nvSpPr>
          <p:cNvPr id="39" name="向右箭號 32"/>
          <p:cNvSpPr/>
          <p:nvPr/>
        </p:nvSpPr>
        <p:spPr>
          <a:xfrm>
            <a:off x="5396690" y="1945235"/>
            <a:ext cx="256157" cy="2286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0" name="向右箭號 32"/>
          <p:cNvSpPr/>
          <p:nvPr/>
        </p:nvSpPr>
        <p:spPr>
          <a:xfrm>
            <a:off x="7524684" y="1945235"/>
            <a:ext cx="256157" cy="2286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1" name="圖案 17"/>
          <p:cNvSpPr/>
          <p:nvPr/>
        </p:nvSpPr>
        <p:spPr>
          <a:xfrm>
            <a:off x="76200" y="3048000"/>
            <a:ext cx="1524000" cy="1447800"/>
          </a:xfrm>
          <a:prstGeom prst="gear9">
            <a:avLst/>
          </a:prstGeom>
          <a:solidFill>
            <a:srgbClr val="EE48AB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圖案 4"/>
          <p:cNvSpPr/>
          <p:nvPr/>
        </p:nvSpPr>
        <p:spPr>
          <a:xfrm>
            <a:off x="181592" y="3265290"/>
            <a:ext cx="1266208" cy="10019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透過</a:t>
            </a:r>
            <a:endParaRPr lang="en-US" altLang="zh-TW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TSI</a:t>
            </a: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匯出資料 </a:t>
            </a:r>
            <a:endParaRPr lang="zh-TW" altLang="en-US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3" name="向右箭號 15"/>
          <p:cNvSpPr/>
          <p:nvPr/>
        </p:nvSpPr>
        <p:spPr>
          <a:xfrm rot="16200000">
            <a:off x="540365" y="4581186"/>
            <a:ext cx="577398" cy="299723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6" name="流程圖: 卡片 4"/>
          <p:cNvSpPr/>
          <p:nvPr/>
        </p:nvSpPr>
        <p:spPr>
          <a:xfrm>
            <a:off x="2132271" y="2948967"/>
            <a:ext cx="6715159" cy="3541710"/>
          </a:xfrm>
          <a:prstGeom prst="flowChartPunchedCard">
            <a:avLst/>
          </a:prstGeom>
          <a:solidFill>
            <a:srgbClr val="67A8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5" name="向右箭號 19"/>
          <p:cNvSpPr/>
          <p:nvPr/>
        </p:nvSpPr>
        <p:spPr>
          <a:xfrm>
            <a:off x="1717617" y="3701279"/>
            <a:ext cx="474292" cy="33183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2" name="AutoShape 7"/>
          <p:cNvSpPr>
            <a:spLocks noChangeArrowheads="1"/>
          </p:cNvSpPr>
          <p:nvPr/>
        </p:nvSpPr>
        <p:spPr bwMode="auto">
          <a:xfrm>
            <a:off x="4915768" y="3369966"/>
            <a:ext cx="1484374" cy="1128216"/>
          </a:xfrm>
          <a:prstGeom prst="flowChartOnlineStorage">
            <a:avLst/>
          </a:prstGeom>
          <a:solidFill>
            <a:srgbClr val="FFE181"/>
          </a:solidFill>
          <a:ln w="34925">
            <a:solidFill>
              <a:srgbClr val="FF99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altLang="zh-TW" sz="2000" b="1" dirty="0">
              <a:effectLst>
                <a:outerShdw blurRad="38100" dist="38100" dir="2700000" algn="tl">
                  <a:srgbClr val="FFFFFF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4" name="AutoShape 8"/>
          <p:cNvSpPr>
            <a:spLocks noChangeArrowheads="1"/>
          </p:cNvSpPr>
          <p:nvPr/>
        </p:nvSpPr>
        <p:spPr bwMode="auto">
          <a:xfrm>
            <a:off x="7001987" y="3304451"/>
            <a:ext cx="1683044" cy="1178912"/>
          </a:xfrm>
          <a:prstGeom prst="flowChartOnlineStorage">
            <a:avLst/>
          </a:prstGeom>
          <a:solidFill>
            <a:srgbClr val="FFE181"/>
          </a:solidFill>
          <a:ln w="34925">
            <a:solidFill>
              <a:srgbClr val="FF99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zh-TW" alt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en-US" altLang="zh-TW" sz="2800" b="1" dirty="0">
              <a:effectLst>
                <a:outerShdw blurRad="38100" dist="38100" dir="2700000" algn="tl">
                  <a:srgbClr val="FFFFFF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資料核對 </a:t>
            </a:r>
          </a:p>
          <a:p>
            <a:pPr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課堂預設 </a:t>
            </a:r>
          </a:p>
          <a:p>
            <a:pPr>
              <a:defRPr/>
            </a:pPr>
            <a:r>
              <a:rPr lang="zh-TW" alt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1" name="向右箭號 37"/>
          <p:cNvSpPr/>
          <p:nvPr/>
        </p:nvSpPr>
        <p:spPr>
          <a:xfrm>
            <a:off x="4030080" y="3692175"/>
            <a:ext cx="685799" cy="331831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5" name="矩形 5"/>
          <p:cNvSpPr/>
          <p:nvPr/>
        </p:nvSpPr>
        <p:spPr>
          <a:xfrm>
            <a:off x="4270982" y="2856787"/>
            <a:ext cx="314612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8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ea"/>
                <a:ea typeface="+mj-ea"/>
              </a:rPr>
              <a:t>STT</a:t>
            </a:r>
            <a:endParaRPr lang="zh-TW" altLang="en-US" sz="2800" b="1" i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ea"/>
              <a:ea typeface="+mj-ea"/>
            </a:endParaRPr>
          </a:p>
        </p:txBody>
      </p:sp>
      <p:grpSp>
        <p:nvGrpSpPr>
          <p:cNvPr id="14" name="群組 2"/>
          <p:cNvGrpSpPr/>
          <p:nvPr/>
        </p:nvGrpSpPr>
        <p:grpSpPr>
          <a:xfrm>
            <a:off x="4992320" y="4559311"/>
            <a:ext cx="2390324" cy="2143091"/>
            <a:chOff x="2492032" y="3711463"/>
            <a:chExt cx="4056899" cy="3463039"/>
          </a:xfrm>
        </p:grpSpPr>
        <p:sp>
          <p:nvSpPr>
            <p:cNvPr id="58" name="圖案 31"/>
            <p:cNvSpPr/>
            <p:nvPr/>
          </p:nvSpPr>
          <p:spPr>
            <a:xfrm rot="13815403">
              <a:off x="4002151" y="4441118"/>
              <a:ext cx="2087151" cy="2087152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gradFill>
              <a:gsLst>
                <a:gs pos="47000">
                  <a:srgbClr val="FFE181"/>
                </a:gs>
                <a:gs pos="100000">
                  <a:schemeClr val="accent2">
                    <a:hueOff val="-7200000"/>
                    <a:satOff val="-25001"/>
                    <a:lumOff val="30001"/>
                    <a:alphaOff val="0"/>
                    <a:tint val="50000"/>
                    <a:satMod val="150000"/>
                  </a:schemeClr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7200000"/>
                <a:satOff val="-25001"/>
                <a:lumOff val="30001"/>
                <a:alphaOff val="0"/>
              </a:schemeClr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5" name="群組 22"/>
            <p:cNvGrpSpPr/>
            <p:nvPr/>
          </p:nvGrpSpPr>
          <p:grpSpPr>
            <a:xfrm>
              <a:off x="3834291" y="3711463"/>
              <a:ext cx="2714640" cy="2525703"/>
              <a:chOff x="2108721" y="1181061"/>
              <a:chExt cx="1714403" cy="1632180"/>
            </a:xfrm>
          </p:grpSpPr>
          <p:sp>
            <p:nvSpPr>
              <p:cNvPr id="64" name="圖案 23"/>
              <p:cNvSpPr/>
              <p:nvPr/>
            </p:nvSpPr>
            <p:spPr>
              <a:xfrm>
                <a:off x="2108721" y="1181061"/>
                <a:ext cx="1714403" cy="1632180"/>
              </a:xfrm>
              <a:prstGeom prst="gear6">
                <a:avLst/>
              </a:prstGeom>
              <a:solidFill>
                <a:srgbClr val="FFE181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65" name="圖案 4"/>
              <p:cNvSpPr/>
              <p:nvPr/>
            </p:nvSpPr>
            <p:spPr>
              <a:xfrm>
                <a:off x="2360758" y="1606871"/>
                <a:ext cx="1221275" cy="78055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algn="ctr">
                  <a:defRPr/>
                </a:pPr>
                <a:r>
                  <a:rPr lang="en-US" altLang="zh-TW" sz="16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STT</a:t>
                </a:r>
              </a:p>
              <a:p>
                <a:pPr algn="ctr">
                  <a:defRPr/>
                </a:pPr>
                <a:r>
                  <a:rPr lang="zh-TW" altLang="en-US" sz="16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時間表產生 </a:t>
                </a:r>
                <a:endParaRPr lang="en-US" altLang="zh-TW" sz="1600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sp>
          <p:nvSpPr>
            <p:cNvPr id="60" name="圓形箭號 30"/>
            <p:cNvSpPr/>
            <p:nvPr/>
          </p:nvSpPr>
          <p:spPr>
            <a:xfrm>
              <a:off x="2492032" y="4924131"/>
              <a:ext cx="2250369" cy="2250371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gradFill>
              <a:gsLst>
                <a:gs pos="61000">
                  <a:srgbClr val="FFE181"/>
                </a:gs>
                <a:gs pos="68000">
                  <a:schemeClr val="accent2">
                    <a:hueOff val="-14400000"/>
                    <a:satOff val="-50003"/>
                    <a:lumOff val="60001"/>
                    <a:alphaOff val="0"/>
                    <a:tint val="86000"/>
                    <a:satMod val="115000"/>
                  </a:schemeClr>
                </a:gs>
                <a:gs pos="100000">
                  <a:schemeClr val="accent2">
                    <a:hueOff val="-14400000"/>
                    <a:satOff val="-50003"/>
                    <a:lumOff val="60001"/>
                    <a:alphaOff val="0"/>
                    <a:tint val="50000"/>
                    <a:satMod val="150000"/>
                  </a:schemeClr>
                </a:gs>
              </a:gsLst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0">
              <a:scrgbClr r="0" g="0" b="0"/>
            </a:lnRef>
            <a:fillRef idx="3">
              <a:schemeClr val="accent2">
                <a:hueOff val="-14400000"/>
                <a:satOff val="-50003"/>
                <a:lumOff val="60001"/>
                <a:alphaOff val="0"/>
              </a:schemeClr>
            </a:fillRef>
            <a:effectRef idx="2">
              <a:schemeClr val="accent2">
                <a:hueOff val="-14400000"/>
                <a:satOff val="-50003"/>
                <a:lumOff val="60001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6" name="群組 27"/>
            <p:cNvGrpSpPr/>
            <p:nvPr/>
          </p:nvGrpSpPr>
          <p:grpSpPr>
            <a:xfrm>
              <a:off x="2781643" y="5174996"/>
              <a:ext cx="1599204" cy="1599205"/>
              <a:chOff x="2321310" y="111677"/>
              <a:chExt cx="1599204" cy="1599205"/>
            </a:xfrm>
          </p:grpSpPr>
          <p:sp>
            <p:nvSpPr>
              <p:cNvPr id="62" name="圖案 28"/>
              <p:cNvSpPr/>
              <p:nvPr/>
            </p:nvSpPr>
            <p:spPr>
              <a:xfrm rot="1540180">
                <a:off x="2321310" y="111677"/>
                <a:ext cx="1599204" cy="1599205"/>
              </a:xfrm>
              <a:prstGeom prst="gear6">
                <a:avLst/>
              </a:prstGeom>
              <a:gradFill>
                <a:gsLst>
                  <a:gs pos="76000">
                    <a:srgbClr val="FFE181"/>
                  </a:gs>
                  <a:gs pos="100000">
                    <a:schemeClr val="accent2">
                      <a:hueOff val="-14400000"/>
                      <a:satOff val="-50003"/>
                      <a:lumOff val="60001"/>
                      <a:alphaOff val="0"/>
                      <a:tint val="50000"/>
                      <a:satMod val="150000"/>
                    </a:schemeClr>
                  </a:gs>
                </a:gsLst>
              </a:gra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0">
                <a:scrgbClr r="0" g="0" b="0"/>
              </a:lnRef>
              <a:fillRef idx="3">
                <a:schemeClr val="accent2">
                  <a:hueOff val="-14400000"/>
                  <a:satOff val="-50003"/>
                  <a:lumOff val="60001"/>
                  <a:alphaOff val="0"/>
                </a:schemeClr>
              </a:fillRef>
              <a:effectRef idx="2">
                <a:schemeClr val="accent2">
                  <a:hueOff val="-14400000"/>
                  <a:satOff val="-50003"/>
                  <a:lumOff val="6000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3" name="圖案 4"/>
              <p:cNvSpPr/>
              <p:nvPr/>
            </p:nvSpPr>
            <p:spPr>
              <a:xfrm>
                <a:off x="2672060" y="421374"/>
                <a:ext cx="897700" cy="89769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1600" b="1" kern="1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互動</a:t>
                </a:r>
                <a:endParaRPr lang="en-US" altLang="zh-TW" sz="1600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endParaRPr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1600" b="1" kern="1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調</a:t>
                </a:r>
                <a:r>
                  <a:rPr lang="zh-HK" altLang="en-US" sz="16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校</a:t>
                </a:r>
                <a:endParaRPr lang="zh-TW" altLang="en-US" sz="1600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</p:grpSp>
      <p:sp>
        <p:nvSpPr>
          <p:cNvPr id="71" name="向右箭號 26"/>
          <p:cNvSpPr/>
          <p:nvPr/>
        </p:nvSpPr>
        <p:spPr>
          <a:xfrm>
            <a:off x="7189615" y="5166468"/>
            <a:ext cx="591226" cy="3312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39" y="5183206"/>
            <a:ext cx="12287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0" y="1674435"/>
            <a:ext cx="962741" cy="63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450" y="1359184"/>
            <a:ext cx="1270055" cy="1256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向右箭號 37"/>
          <p:cNvSpPr/>
          <p:nvPr/>
        </p:nvSpPr>
        <p:spPr>
          <a:xfrm>
            <a:off x="6258222" y="3704298"/>
            <a:ext cx="685799" cy="331831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TextBox 9"/>
          <p:cNvSpPr txBox="1"/>
          <p:nvPr/>
        </p:nvSpPr>
        <p:spPr>
          <a:xfrm>
            <a:off x="5021666" y="3701279"/>
            <a:ext cx="123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數據策劃</a:t>
            </a:r>
            <a:endParaRPr lang="zh-HK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73330" y="2473780"/>
            <a:ext cx="1082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TTL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報表</a:t>
            </a:r>
            <a:endParaRPr lang="zh-HK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288086" y="6081805"/>
            <a:ext cx="1268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製成集報表</a:t>
            </a:r>
            <a:endParaRPr lang="zh-HK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2988" y="1307584"/>
            <a:ext cx="6495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TTL</a:t>
            </a:r>
            <a:endParaRPr lang="zh-HK" altLang="en-US" sz="2000" u="sng" dirty="0"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8747" y="2663309"/>
            <a:ext cx="6419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STT</a:t>
            </a:r>
            <a:endParaRPr lang="zh-HK" altLang="en-US" sz="2000" u="sng" dirty="0">
              <a:latin typeface="+mj-ea"/>
              <a:ea typeface="+mj-ea"/>
            </a:endParaRPr>
          </a:p>
        </p:txBody>
      </p:sp>
      <p:sp>
        <p:nvSpPr>
          <p:cNvPr id="68" name="向右箭號 15"/>
          <p:cNvSpPr/>
          <p:nvPr/>
        </p:nvSpPr>
        <p:spPr>
          <a:xfrm rot="10800000">
            <a:off x="1600199" y="5220882"/>
            <a:ext cx="4392491" cy="299723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0" name="向右箭號 37"/>
          <p:cNvSpPr/>
          <p:nvPr/>
        </p:nvSpPr>
        <p:spPr>
          <a:xfrm rot="13807110">
            <a:off x="5658124" y="4521611"/>
            <a:ext cx="619706" cy="331831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4" name="向右箭號 37"/>
          <p:cNvSpPr/>
          <p:nvPr/>
        </p:nvSpPr>
        <p:spPr>
          <a:xfrm rot="7883146">
            <a:off x="6847863" y="4551527"/>
            <a:ext cx="619706" cy="331831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7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304" y="4826744"/>
            <a:ext cx="1270055" cy="1256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6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821" y="3187840"/>
            <a:ext cx="1677431" cy="1761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95325" y="3488302"/>
            <a:ext cx="1053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於</a:t>
            </a:r>
            <a:r>
              <a:rPr lang="en-US" altLang="zh-H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STT</a:t>
            </a:r>
          </a:p>
          <a:p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匯入資料</a:t>
            </a:r>
            <a:endParaRPr lang="zh-HK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8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849" y="4420811"/>
            <a:ext cx="669163" cy="66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903" y="4483363"/>
            <a:ext cx="669163" cy="66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" name="TextBox 87"/>
          <p:cNvSpPr txBox="1"/>
          <p:nvPr/>
        </p:nvSpPr>
        <p:spPr>
          <a:xfrm>
            <a:off x="3992512" y="4170452"/>
            <a:ext cx="1293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數據集報表</a:t>
            </a:r>
            <a:endParaRPr lang="zh-HK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231043" y="5059609"/>
            <a:ext cx="1293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課堂安排報表</a:t>
            </a:r>
            <a:endParaRPr lang="zh-HK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0" name="向右箭號 26"/>
          <p:cNvSpPr/>
          <p:nvPr/>
        </p:nvSpPr>
        <p:spPr>
          <a:xfrm rot="7215527">
            <a:off x="4653897" y="4383980"/>
            <a:ext cx="445861" cy="253253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1" name="Title 1"/>
          <p:cNvSpPr txBox="1">
            <a:spLocks/>
          </p:cNvSpPr>
          <p:nvPr/>
        </p:nvSpPr>
        <p:spPr>
          <a:xfrm>
            <a:off x="228600" y="2286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微軟正黑體" pitchFamily="34" charset="-120"/>
                <a:ea typeface="+mj-ea"/>
                <a:cs typeface="+mj-cs"/>
              </a:defRPr>
            </a:lvl1pPr>
          </a:lstStyle>
          <a:p>
            <a:endParaRPr lang="en-US" altLang="zh-HK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HK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HK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1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製作時間表的工序 </a:t>
            </a:r>
            <a:r>
              <a:rPr lang="en-US" altLang="zh-TW" sz="1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zh-HK" altLang="en-US" sz="1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與</a:t>
            </a:r>
            <a:r>
              <a:rPr lang="en-US" altLang="zh-HK" sz="1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TTL</a:t>
            </a:r>
            <a:r>
              <a:rPr lang="zh-TW" altLang="en-US" sz="1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大致相若</a:t>
            </a:r>
            <a:endParaRPr lang="en-US" altLang="zh-HK" sz="1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103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5" grpId="0" animBg="1"/>
      <p:bldP spid="34" grpId="0" animBg="1"/>
      <p:bldP spid="5" grpId="0"/>
      <p:bldP spid="38" grpId="0" animBg="1"/>
      <p:bldP spid="6" grpId="0"/>
      <p:bldP spid="39" grpId="0" animBg="1"/>
      <p:bldP spid="40" grpId="0" animBg="1"/>
      <p:bldP spid="42" grpId="0"/>
      <p:bldP spid="43" grpId="0" animBg="1"/>
      <p:bldP spid="46" grpId="0" animBg="1"/>
      <p:bldP spid="45" grpId="0" animBg="1"/>
      <p:bldP spid="52" grpId="0" animBg="1"/>
      <p:bldP spid="54" grpId="0" animBg="1"/>
      <p:bldP spid="51" grpId="0" animBg="1"/>
      <p:bldP spid="55" grpId="0"/>
      <p:bldP spid="71" grpId="0" animBg="1"/>
      <p:bldP spid="72" grpId="0" animBg="1"/>
      <p:bldP spid="10" grpId="0"/>
      <p:bldP spid="11" grpId="0"/>
      <p:bldP spid="73" grpId="0"/>
      <p:bldP spid="7" grpId="0"/>
      <p:bldP spid="8" grpId="0"/>
      <p:bldP spid="68" grpId="0" animBg="1"/>
      <p:bldP spid="70" grpId="0" animBg="1"/>
      <p:bldP spid="74" grpId="0" animBg="1"/>
      <p:bldP spid="9" grpId="0"/>
      <p:bldP spid="88" grpId="0"/>
      <p:bldP spid="89" grpId="0"/>
      <p:bldP spid="9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12159</TotalTime>
  <Words>3195</Words>
  <Application>Microsoft Office PowerPoint</Application>
  <PresentationFormat>如螢幕大小 (4:3)</PresentationFormat>
  <Paragraphs>837</Paragraphs>
  <Slides>71</Slides>
  <Notes>71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71</vt:i4>
      </vt:variant>
    </vt:vector>
  </HeadingPairs>
  <TitlesOfParts>
    <vt:vector size="84" baseType="lpstr">
      <vt:lpstr>微軟正黑體</vt:lpstr>
      <vt:lpstr>新細明體</vt:lpstr>
      <vt:lpstr>新細明體</vt:lpstr>
      <vt:lpstr>Arial</vt:lpstr>
      <vt:lpstr>Calibri</vt:lpstr>
      <vt:lpstr>Constantia</vt:lpstr>
      <vt:lpstr>Microsoft Tai Le</vt:lpstr>
      <vt:lpstr>Times New Roman</vt:lpstr>
      <vt:lpstr>Trebuchet MS</vt:lpstr>
      <vt:lpstr>Verdana</vt:lpstr>
      <vt:lpstr>Wingdings</vt:lpstr>
      <vt:lpstr>Wingdings 2</vt:lpstr>
      <vt:lpstr>Flow</vt:lpstr>
      <vt:lpstr>PowerPoint 簡報</vt:lpstr>
      <vt:lpstr>簡介會流程</vt:lpstr>
      <vt:lpstr>簡介會流程</vt:lpstr>
      <vt:lpstr>STT 簡介</vt:lpstr>
      <vt:lpstr> STT 簡介</vt:lpstr>
      <vt:lpstr>STT 簡介</vt:lpstr>
      <vt:lpstr>PowerPoint 簡報</vt:lpstr>
      <vt:lpstr>PowerPoint 簡報</vt:lpstr>
      <vt:lpstr>PowerPoint 簡報</vt:lpstr>
      <vt:lpstr>STT 簡介</vt:lpstr>
      <vt:lpstr>STT 功能及特點</vt:lpstr>
      <vt:lpstr>1. 從 WebSAMS TSI 匯入</vt:lpstr>
      <vt:lpstr>從 WebSAMS TSI 匯入數據集</vt:lpstr>
      <vt:lpstr>2. 學校資料 : 教師</vt:lpstr>
      <vt:lpstr>2. 學校資料: 科目</vt:lpstr>
      <vt:lpstr>2. 學校資料: 非同一上課日科目組</vt:lpstr>
      <vt:lpstr>3. 課堂設定 : 建議的工作流程</vt:lpstr>
      <vt:lpstr>3. 課堂設定: 摘要</vt:lpstr>
      <vt:lpstr>3. 課堂設定: 閱覽教師課堂編製</vt:lpstr>
      <vt:lpstr>3. 課堂設定 : 一般 / 特別課堂</vt:lpstr>
      <vt:lpstr>3. 課堂設定 : 修改一般課堂 </vt:lpstr>
      <vt:lpstr>3. 課堂設定: 跨班別科目</vt:lpstr>
      <vt:lpstr>3. 課堂設定: 特別課堂</vt:lpstr>
      <vt:lpstr>4. 課堂細節 : 連續時間課堂 (CTS)</vt:lpstr>
      <vt:lpstr>4. 課堂細節: 同時區課堂 (STB)</vt:lpstr>
      <vt:lpstr>4. 課堂細節 : 同一上課日課堂 (SSD)</vt:lpstr>
      <vt:lpstr>5. 檢查: 課堂安排報告</vt:lpstr>
      <vt:lpstr>5. 檢查: 資料核實</vt:lpstr>
      <vt:lpstr>6. 自動編製</vt:lpstr>
      <vt:lpstr>6. 自動編製</vt:lpstr>
      <vt:lpstr>6. 自動編製</vt:lpstr>
      <vt:lpstr>6. 自動編製 : 整批編製</vt:lpstr>
      <vt:lpstr>PowerPoint 簡報</vt:lpstr>
      <vt:lpstr>7. 製成集 </vt:lpstr>
      <vt:lpstr>7. 製成集 : 更改數據集保存製成集</vt:lpstr>
      <vt:lpstr>8. 互動調校: 主畫面</vt:lpstr>
      <vt:lpstr>8. 互動調校: 主畫面</vt:lpstr>
      <vt:lpstr>8. 互動調校: 搜尋課堂</vt:lpstr>
      <vt:lpstr>8. 互動調校: 編配/還原/互換(拖放)</vt:lpstr>
      <vt:lpstr>8. 互動調校: 變更房間/教師</vt:lpstr>
      <vt:lpstr>8. 互動調校: 智能自動建議</vt:lpstr>
      <vt:lpstr>8. 互動調校: 快速複製及還原</vt:lpstr>
      <vt:lpstr>9. 製成集 : 報告</vt:lpstr>
      <vt:lpstr>9. 製成集 : 報告</vt:lpstr>
      <vt:lpstr>PowerPoint 簡報</vt:lpstr>
      <vt:lpstr>PowerPoint 簡報</vt:lpstr>
      <vt:lpstr>10. 匯出到 WebSAMS TSI</vt:lpstr>
      <vt:lpstr>STT 製成集的其他應用  </vt:lpstr>
      <vt:lpstr>PowerPoint 簡報</vt:lpstr>
      <vt:lpstr>PowerPoint 簡報</vt:lpstr>
      <vt:lpstr>PowerPoint 簡報</vt:lpstr>
      <vt:lpstr>教職員調配模組</vt:lpstr>
      <vt:lpstr>教職員調配模組</vt:lpstr>
      <vt:lpstr>教職員調配模組</vt:lpstr>
      <vt:lpstr>總結及新近推出 的優化項目 </vt:lpstr>
      <vt:lpstr>PowerPoint 簡報</vt:lpstr>
      <vt:lpstr>STT 功能及亮點 : 重要功能</vt:lpstr>
      <vt:lpstr>STT 功能及亮點 : 優化功能</vt:lpstr>
      <vt:lpstr>PowerPoint 簡報</vt:lpstr>
      <vt:lpstr>PowerPoint 簡報</vt:lpstr>
      <vt:lpstr>即將推出的優化項目(暫定2024年7月發布)</vt:lpstr>
      <vt:lpstr>即將推出的優化項目(暫定2024年7月發布)</vt:lpstr>
      <vt:lpstr>即將推出的優化項目(暫定2024年7月發布)</vt:lpstr>
      <vt:lpstr>即將推出的優化項目(暫定2024年7月發布)</vt:lpstr>
      <vt:lpstr>即將推出的優化項目(暫定2024年7月發布)</vt:lpstr>
      <vt:lpstr>參考資料  </vt:lpstr>
      <vt:lpstr>網上校管系統資料庫 (WebSAMS CDR) &lt;https://cdr.websams.edb.gov.hk&gt;</vt:lpstr>
      <vt:lpstr>網上校管系統資料庫 (WebSAMS CDR) &lt;https://cdr.websams.edb.gov.hk&gt;</vt:lpstr>
      <vt:lpstr>STT 培訓活動日程表</vt:lpstr>
      <vt:lpstr>STT 培訓活動日程表</vt:lpstr>
      <vt:lpstr>STT 培訓活動日程表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Standalone Timetabling Tool</dc:title>
  <dc:creator>steve.lam</dc:creator>
  <cp:lastModifiedBy>Sandy Leung</cp:lastModifiedBy>
  <cp:revision>762</cp:revision>
  <cp:lastPrinted>2024-03-08T02:28:37Z</cp:lastPrinted>
  <dcterms:created xsi:type="dcterms:W3CDTF">2017-02-13T09:42:50Z</dcterms:created>
  <dcterms:modified xsi:type="dcterms:W3CDTF">2024-03-18T06:55:44Z</dcterms:modified>
</cp:coreProperties>
</file>