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57" r:id="rId1"/>
  </p:sldMasterIdLst>
  <p:notesMasterIdLst>
    <p:notesMasterId r:id="rId97"/>
  </p:notesMasterIdLst>
  <p:handoutMasterIdLst>
    <p:handoutMasterId r:id="rId98"/>
  </p:handoutMasterIdLst>
  <p:sldIdLst>
    <p:sldId id="357" r:id="rId2"/>
    <p:sldId id="432" r:id="rId3"/>
    <p:sldId id="433" r:id="rId4"/>
    <p:sldId id="434" r:id="rId5"/>
    <p:sldId id="300" r:id="rId6"/>
    <p:sldId id="400" r:id="rId7"/>
    <p:sldId id="301" r:id="rId8"/>
    <p:sldId id="358" r:id="rId9"/>
    <p:sldId id="438" r:id="rId10"/>
    <p:sldId id="402" r:id="rId11"/>
    <p:sldId id="403" r:id="rId12"/>
    <p:sldId id="374" r:id="rId13"/>
    <p:sldId id="302" r:id="rId14"/>
    <p:sldId id="359" r:id="rId15"/>
    <p:sldId id="303" r:id="rId16"/>
    <p:sldId id="421" r:id="rId17"/>
    <p:sldId id="360" r:id="rId18"/>
    <p:sldId id="444" r:id="rId19"/>
    <p:sldId id="361" r:id="rId20"/>
    <p:sldId id="440" r:id="rId21"/>
    <p:sldId id="441" r:id="rId22"/>
    <p:sldId id="306" r:id="rId23"/>
    <p:sldId id="442" r:id="rId24"/>
    <p:sldId id="422" r:id="rId25"/>
    <p:sldId id="304" r:id="rId26"/>
    <p:sldId id="435" r:id="rId27"/>
    <p:sldId id="445" r:id="rId28"/>
    <p:sldId id="307" r:id="rId29"/>
    <p:sldId id="362" r:id="rId30"/>
    <p:sldId id="308" r:id="rId31"/>
    <p:sldId id="423" r:id="rId32"/>
    <p:sldId id="260" r:id="rId33"/>
    <p:sldId id="261" r:id="rId34"/>
    <p:sldId id="363" r:id="rId35"/>
    <p:sldId id="309" r:id="rId36"/>
    <p:sldId id="311" r:id="rId37"/>
    <p:sldId id="310" r:id="rId38"/>
    <p:sldId id="364" r:id="rId39"/>
    <p:sldId id="436" r:id="rId40"/>
    <p:sldId id="262" r:id="rId41"/>
    <p:sldId id="365" r:id="rId42"/>
    <p:sldId id="263" r:id="rId43"/>
    <p:sldId id="367" r:id="rId44"/>
    <p:sldId id="368" r:id="rId45"/>
    <p:sldId id="424" r:id="rId46"/>
    <p:sldId id="266" r:id="rId47"/>
    <p:sldId id="267" r:id="rId48"/>
    <p:sldId id="312" r:id="rId49"/>
    <p:sldId id="313" r:id="rId50"/>
    <p:sldId id="317" r:id="rId51"/>
    <p:sldId id="342" r:id="rId52"/>
    <p:sldId id="343" r:id="rId53"/>
    <p:sldId id="437" r:id="rId54"/>
    <p:sldId id="345" r:id="rId55"/>
    <p:sldId id="344" r:id="rId56"/>
    <p:sldId id="425" r:id="rId57"/>
    <p:sldId id="268" r:id="rId58"/>
    <p:sldId id="346" r:id="rId59"/>
    <p:sldId id="269" r:id="rId60"/>
    <p:sldId id="426" r:id="rId61"/>
    <p:sldId id="270" r:id="rId62"/>
    <p:sldId id="369" r:id="rId63"/>
    <p:sldId id="370" r:id="rId64"/>
    <p:sldId id="347" r:id="rId65"/>
    <p:sldId id="371" r:id="rId66"/>
    <p:sldId id="320" r:id="rId67"/>
    <p:sldId id="348" r:id="rId68"/>
    <p:sldId id="427" r:id="rId69"/>
    <p:sldId id="372" r:id="rId70"/>
    <p:sldId id="271" r:id="rId71"/>
    <p:sldId id="318" r:id="rId72"/>
    <p:sldId id="321" r:id="rId73"/>
    <p:sldId id="272" r:id="rId74"/>
    <p:sldId id="273" r:id="rId75"/>
    <p:sldId id="428" r:id="rId76"/>
    <p:sldId id="349" r:id="rId77"/>
    <p:sldId id="315" r:id="rId78"/>
    <p:sldId id="316" r:id="rId79"/>
    <p:sldId id="350" r:id="rId80"/>
    <p:sldId id="353" r:id="rId81"/>
    <p:sldId id="354" r:id="rId82"/>
    <p:sldId id="373" r:id="rId83"/>
    <p:sldId id="351" r:id="rId84"/>
    <p:sldId id="352" r:id="rId85"/>
    <p:sldId id="410" r:id="rId86"/>
    <p:sldId id="411" r:id="rId87"/>
    <p:sldId id="412" r:id="rId88"/>
    <p:sldId id="413" r:id="rId89"/>
    <p:sldId id="414" r:id="rId90"/>
    <p:sldId id="415" r:id="rId91"/>
    <p:sldId id="418" r:id="rId92"/>
    <p:sldId id="417" r:id="rId93"/>
    <p:sldId id="431" r:id="rId94"/>
    <p:sldId id="429" r:id="rId95"/>
    <p:sldId id="392" r:id="rId96"/>
  </p:sldIdLst>
  <p:sldSz cx="9144000" cy="6858000" type="screen4x3"/>
  <p:notesSz cx="6797675" cy="9926638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anose="020B0604030504040204" pitchFamily="34" charset="0"/>
        <a:ea typeface="標楷體" panose="03000509000000000000" pitchFamily="65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anose="020B0604030504040204" pitchFamily="34" charset="0"/>
        <a:ea typeface="標楷體" panose="03000509000000000000" pitchFamily="65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anose="020B0604030504040204" pitchFamily="34" charset="0"/>
        <a:ea typeface="標楷體" panose="03000509000000000000" pitchFamily="65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anose="020B0604030504040204" pitchFamily="34" charset="0"/>
        <a:ea typeface="標楷體" panose="03000509000000000000" pitchFamily="65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anose="020B0604030504040204" pitchFamily="34" charset="0"/>
        <a:ea typeface="標楷體" panose="03000509000000000000" pitchFamily="65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Verdana" panose="020B0604030504040204" pitchFamily="34" charset="0"/>
        <a:ea typeface="標楷體" panose="03000509000000000000" pitchFamily="65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Verdana" panose="020B0604030504040204" pitchFamily="34" charset="0"/>
        <a:ea typeface="標楷體" panose="03000509000000000000" pitchFamily="65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Verdana" panose="020B0604030504040204" pitchFamily="34" charset="0"/>
        <a:ea typeface="標楷體" panose="03000509000000000000" pitchFamily="65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Verdana" panose="020B0604030504040204" pitchFamily="34" charset="0"/>
        <a:ea typeface="標楷體" panose="03000509000000000000" pitchFamily="65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9900FF"/>
    <a:srgbClr val="CC0099"/>
    <a:srgbClr val="00FF00"/>
    <a:srgbClr val="FF7C80"/>
    <a:srgbClr val="FF66CC"/>
    <a:srgbClr val="0000FF"/>
    <a:srgbClr val="33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84" autoAdjust="0"/>
    <p:restoredTop sz="94585" autoAdjust="0"/>
  </p:normalViewPr>
  <p:slideViewPr>
    <p:cSldViewPr>
      <p:cViewPr varScale="1">
        <p:scale>
          <a:sx n="92" d="100"/>
          <a:sy n="92" d="100"/>
        </p:scale>
        <p:origin x="102" y="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14256"/>
    </p:cViewPr>
  </p:sorterViewPr>
  <p:notesViewPr>
    <p:cSldViewPr>
      <p:cViewPr varScale="1">
        <p:scale>
          <a:sx n="80" d="100"/>
          <a:sy n="80" d="100"/>
        </p:scale>
        <p:origin x="400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7438"/>
          </a:xfrm>
          <a:prstGeom prst="rect">
            <a:avLst/>
          </a:prstGeom>
        </p:spPr>
        <p:txBody>
          <a:bodyPr vert="horz" lIns="90827" tIns="45414" rIns="90827" bIns="45414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7438"/>
          </a:xfrm>
          <a:prstGeom prst="rect">
            <a:avLst/>
          </a:prstGeom>
        </p:spPr>
        <p:txBody>
          <a:bodyPr vert="horz" lIns="90827" tIns="45414" rIns="90827" bIns="45414" rtlCol="0"/>
          <a:lstStyle>
            <a:lvl1pPr algn="r">
              <a:defRPr sz="1200"/>
            </a:lvl1pPr>
          </a:lstStyle>
          <a:p>
            <a:fld id="{5C1754C6-4D2A-40E8-9B8E-0764FDA83520}" type="datetimeFigureOut">
              <a:rPr lang="zh-HK" altLang="en-US" smtClean="0"/>
              <a:t>30/11/2023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9201"/>
            <a:ext cx="2945659" cy="497437"/>
          </a:xfrm>
          <a:prstGeom prst="rect">
            <a:avLst/>
          </a:prstGeom>
        </p:spPr>
        <p:txBody>
          <a:bodyPr vert="horz" lIns="90827" tIns="45414" rIns="90827" bIns="45414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29201"/>
            <a:ext cx="2945659" cy="497437"/>
          </a:xfrm>
          <a:prstGeom prst="rect">
            <a:avLst/>
          </a:prstGeom>
        </p:spPr>
        <p:txBody>
          <a:bodyPr vert="horz" lIns="90827" tIns="45414" rIns="90827" bIns="45414" rtlCol="0" anchor="b"/>
          <a:lstStyle>
            <a:lvl1pPr algn="r">
              <a:defRPr sz="1200"/>
            </a:lvl1pPr>
          </a:lstStyle>
          <a:p>
            <a:fld id="{4BA465E5-6FEB-4884-9F4C-0C44A03D860B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1588398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659" cy="495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00" tIns="45402" rIns="90800" bIns="45402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1"/>
            <a:ext cx="2945659" cy="495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00" tIns="45402" rIns="90800" bIns="45402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390"/>
            <a:ext cx="5438140" cy="4467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00" tIns="45402" rIns="90800" bIns="454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202"/>
            <a:ext cx="2945659" cy="495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00" tIns="45402" rIns="90800" bIns="45402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52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9202"/>
            <a:ext cx="2945659" cy="495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00" tIns="45402" rIns="90800" bIns="4540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pPr>
              <a:defRPr/>
            </a:pPr>
            <a:fld id="{F55A715B-7DFC-461A-85EE-E6F34618EDF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HK" altLang="en-US" smtClean="0">
              <a:latin typeface="Arial" panose="020B0604020202020204" pitchFamily="34" charset="0"/>
            </a:endParaRPr>
          </a:p>
        </p:txBody>
      </p:sp>
      <p:sp>
        <p:nvSpPr>
          <p:cNvPr id="22532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1pPr>
            <a:lvl2pPr marL="736396" indent="-282259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2pPr>
            <a:lvl3pPr marL="1133766" indent="-225492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3pPr>
            <a:lvl4pPr marL="1587902" indent="-225492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4pPr>
            <a:lvl5pPr marL="2042039" indent="-225492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5pPr>
            <a:lvl6pPr marL="2496176" indent="-225492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6pPr>
            <a:lvl7pPr marL="2950313" indent="-225492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7pPr>
            <a:lvl8pPr marL="3404449" indent="-225492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8pPr>
            <a:lvl9pPr marL="3858586" indent="-225492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9pPr>
          </a:lstStyle>
          <a:p>
            <a:fld id="{35F25677-C0C9-41E1-9FB8-456C405E58A3}" type="slidenum">
              <a:rPr lang="en-US" altLang="zh-TW" smtClean="0">
                <a:latin typeface="Arial" panose="020B0604020202020204" pitchFamily="34" charset="0"/>
                <a:ea typeface="新細明體" panose="02020500000000000000" pitchFamily="18" charset="-120"/>
              </a:rPr>
              <a:pPr/>
              <a:t>22</a:t>
            </a:fld>
            <a:endParaRPr lang="en-US" altLang="zh-TW" smtClean="0">
              <a:latin typeface="Arial" panose="020B0604020202020204" pitchFamily="34" charset="0"/>
              <a:ea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HK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altLang="zh-HK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WebSAMS Training 2014</a:t>
            </a:r>
            <a:endParaRPr lang="en-US" altLang="zh-TW" dirty="0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C0B9C7"/>
                </a:solidFill>
              </a:defRPr>
            </a:lvl1pPr>
          </a:lstStyle>
          <a:p>
            <a:pPr>
              <a:defRPr/>
            </a:pPr>
            <a:fld id="{83374C68-6A54-4192-818C-B1ACB703E38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563728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HK" smtClean="0"/>
              <a:t>Click to edit Master text styles</a:t>
            </a:r>
          </a:p>
          <a:p>
            <a:pPr lvl="1"/>
            <a:r>
              <a:rPr lang="en-US" altLang="zh-HK" smtClean="0"/>
              <a:t>Second level</a:t>
            </a:r>
          </a:p>
          <a:p>
            <a:pPr lvl="2"/>
            <a:r>
              <a:rPr lang="en-US" altLang="zh-HK" smtClean="0"/>
              <a:t>Third level</a:t>
            </a:r>
          </a:p>
          <a:p>
            <a:pPr lvl="3"/>
            <a:r>
              <a:rPr lang="en-US" altLang="zh-HK" smtClean="0"/>
              <a:t>Fourth level</a:t>
            </a:r>
          </a:p>
          <a:p>
            <a:pPr lvl="4"/>
            <a:r>
              <a:rPr lang="en-US" altLang="zh-HK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WebSAMS Training 2014</a:t>
            </a:r>
            <a:endParaRPr lang="en-US" altLang="zh-TW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84992-7F95-4EA8-90B1-9B9A475F442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08387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altLang="zh-HK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altLang="zh-HK" smtClean="0"/>
              <a:t>Click to edit Master text styles</a:t>
            </a:r>
          </a:p>
          <a:p>
            <a:pPr lvl="1"/>
            <a:r>
              <a:rPr lang="en-US" altLang="zh-HK" smtClean="0"/>
              <a:t>Second level</a:t>
            </a:r>
          </a:p>
          <a:p>
            <a:pPr lvl="2"/>
            <a:r>
              <a:rPr lang="en-US" altLang="zh-HK" smtClean="0"/>
              <a:t>Third level</a:t>
            </a:r>
          </a:p>
          <a:p>
            <a:pPr lvl="3"/>
            <a:r>
              <a:rPr lang="en-US" altLang="zh-HK" smtClean="0"/>
              <a:t>Fourth level</a:t>
            </a:r>
          </a:p>
          <a:p>
            <a:pPr lvl="4"/>
            <a:r>
              <a:rPr lang="en-US" altLang="zh-HK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WebSAMS Training 2014</a:t>
            </a:r>
            <a:endParaRPr lang="en-US" altLang="zh-TW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236DB-6711-4BF3-B264-377CE152419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519851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WebSAMS Training 2014</a:t>
            </a:r>
            <a:endParaRPr lang="en-US" altLang="zh-TW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6EB27-560C-4D3E-A81D-BE611AF9AA8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720655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WebSAMS Training </a:t>
            </a:r>
            <a:r>
              <a:rPr lang="en-US" altLang="zh-TW" smtClean="0"/>
              <a:t>2014</a:t>
            </a:r>
            <a:endParaRPr lang="en-US" altLang="zh-TW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23A26-FB46-4294-BC6D-EBF84C14142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94021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HK" smtClean="0"/>
              <a:t>Click to edit Master text styles</a:t>
            </a:r>
          </a:p>
          <a:p>
            <a:pPr lvl="1"/>
            <a:r>
              <a:rPr lang="en-US" altLang="zh-HK" smtClean="0"/>
              <a:t>Second level</a:t>
            </a:r>
          </a:p>
          <a:p>
            <a:pPr lvl="2"/>
            <a:r>
              <a:rPr lang="en-US" altLang="zh-HK" smtClean="0"/>
              <a:t>Third level</a:t>
            </a:r>
          </a:p>
          <a:p>
            <a:pPr lvl="3"/>
            <a:r>
              <a:rPr lang="en-US" altLang="zh-HK" smtClean="0"/>
              <a:t>Fourth level</a:t>
            </a:r>
          </a:p>
          <a:p>
            <a:pPr lvl="4"/>
            <a:r>
              <a:rPr lang="en-US" altLang="zh-HK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WebSAMS Training 2014</a:t>
            </a:r>
            <a:endParaRPr lang="en-US" altLang="zh-TW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C17A8-9AC0-41A0-B45A-0226D9C0575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27411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HK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WebSAMS Training 2014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C0B9C7"/>
                </a:solidFill>
              </a:defRPr>
            </a:lvl1pPr>
          </a:lstStyle>
          <a:p>
            <a:pPr>
              <a:defRPr/>
            </a:pPr>
            <a:fld id="{FEF1E286-758B-46E0-A81F-9B2B79E5B07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346917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altLang="zh-HK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altLang="zh-HK" smtClean="0"/>
              <a:t>Click to edit Master text styles</a:t>
            </a:r>
          </a:p>
          <a:p>
            <a:pPr lvl="1"/>
            <a:r>
              <a:rPr lang="en-US" altLang="zh-HK" smtClean="0"/>
              <a:t>Second level</a:t>
            </a:r>
          </a:p>
          <a:p>
            <a:pPr lvl="2"/>
            <a:r>
              <a:rPr lang="en-US" altLang="zh-HK" smtClean="0"/>
              <a:t>Third level</a:t>
            </a:r>
          </a:p>
          <a:p>
            <a:pPr lvl="3"/>
            <a:r>
              <a:rPr lang="en-US" altLang="zh-HK" smtClean="0"/>
              <a:t>Fourth level</a:t>
            </a:r>
          </a:p>
          <a:p>
            <a:pPr lvl="4"/>
            <a:r>
              <a:rPr lang="en-US" altLang="zh-HK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altLang="zh-HK" smtClean="0"/>
              <a:t>Click to edit Master text styles</a:t>
            </a:r>
          </a:p>
          <a:p>
            <a:pPr lvl="1"/>
            <a:r>
              <a:rPr lang="en-US" altLang="zh-HK" smtClean="0"/>
              <a:t>Second level</a:t>
            </a:r>
          </a:p>
          <a:p>
            <a:pPr lvl="2"/>
            <a:r>
              <a:rPr lang="en-US" altLang="zh-HK" smtClean="0"/>
              <a:t>Third level</a:t>
            </a:r>
          </a:p>
          <a:p>
            <a:pPr lvl="3"/>
            <a:r>
              <a:rPr lang="en-US" altLang="zh-HK" smtClean="0"/>
              <a:t>Fourth level</a:t>
            </a:r>
          </a:p>
          <a:p>
            <a:pPr lvl="4"/>
            <a:r>
              <a:rPr lang="en-US" altLang="zh-HK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WebSAMS Training 2014</a:t>
            </a:r>
            <a:endParaRPr lang="en-US" altLang="zh-TW" dirty="0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96025-B42F-4968-B84B-6F614957B8D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75635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HK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zh-HK" smtClean="0"/>
              <a:t>Click to edit Master text styles</a:t>
            </a:r>
          </a:p>
          <a:p>
            <a:pPr lvl="1"/>
            <a:r>
              <a:rPr lang="en-US" altLang="zh-HK" smtClean="0"/>
              <a:t>Second level</a:t>
            </a:r>
          </a:p>
          <a:p>
            <a:pPr lvl="2"/>
            <a:r>
              <a:rPr lang="en-US" altLang="zh-HK" smtClean="0"/>
              <a:t>Third level</a:t>
            </a:r>
          </a:p>
          <a:p>
            <a:pPr lvl="3"/>
            <a:r>
              <a:rPr lang="en-US" altLang="zh-HK" smtClean="0"/>
              <a:t>Fourth level</a:t>
            </a:r>
          </a:p>
          <a:p>
            <a:pPr lvl="4"/>
            <a:r>
              <a:rPr lang="en-US" altLang="zh-HK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zh-HK" smtClean="0"/>
              <a:t>Click to edit Master text styles</a:t>
            </a:r>
          </a:p>
          <a:p>
            <a:pPr lvl="1"/>
            <a:r>
              <a:rPr lang="en-US" altLang="zh-HK" smtClean="0"/>
              <a:t>Second level</a:t>
            </a:r>
          </a:p>
          <a:p>
            <a:pPr lvl="2"/>
            <a:r>
              <a:rPr lang="en-US" altLang="zh-HK" smtClean="0"/>
              <a:t>Third level</a:t>
            </a:r>
          </a:p>
          <a:p>
            <a:pPr lvl="3"/>
            <a:r>
              <a:rPr lang="en-US" altLang="zh-HK" smtClean="0"/>
              <a:t>Fourth level</a:t>
            </a:r>
          </a:p>
          <a:p>
            <a:pPr lvl="4"/>
            <a:r>
              <a:rPr lang="en-US" altLang="zh-HK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WebSAMS Training 2014</a:t>
            </a:r>
            <a:endParaRPr lang="en-US" altLang="zh-TW" dirty="0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27C2E-7437-4240-8AFF-8BD2737EC92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60714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HK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WebSAMS Training 2014</a:t>
            </a:r>
            <a:endParaRPr lang="en-US" altLang="zh-TW" dirty="0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E9E96-154A-4215-B733-7D7A683CBD3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77153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WebSAMS Training 2014</a:t>
            </a:r>
            <a:endParaRPr lang="en-US" altLang="zh-TW" dirty="0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D44EF-F1E9-4B1F-83E5-CF4E5B86655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75043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HK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altLang="zh-HK" smtClean="0"/>
              <a:t>Click to edit Master text styles</a:t>
            </a:r>
          </a:p>
          <a:p>
            <a:pPr lvl="1"/>
            <a:r>
              <a:rPr lang="en-US" altLang="zh-HK" smtClean="0"/>
              <a:t>Second level</a:t>
            </a:r>
          </a:p>
          <a:p>
            <a:pPr lvl="2"/>
            <a:r>
              <a:rPr lang="en-US" altLang="zh-HK" smtClean="0"/>
              <a:t>Third level</a:t>
            </a:r>
          </a:p>
          <a:p>
            <a:pPr lvl="3"/>
            <a:r>
              <a:rPr lang="en-US" altLang="zh-HK" smtClean="0"/>
              <a:t>Fourth level</a:t>
            </a:r>
          </a:p>
          <a:p>
            <a:pPr lvl="4"/>
            <a:r>
              <a:rPr lang="en-US" altLang="zh-HK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WebSAMS Training 2014</a:t>
            </a:r>
            <a:endParaRPr lang="en-US" altLang="zh-TW" dirty="0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1B48F-3BF8-4B51-A7DE-3230FD3747D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93534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13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/>
          </a:p>
        </p:txBody>
      </p:sp>
      <p:sp>
        <p:nvSpPr>
          <p:cNvPr id="6" name="Right Triangle 14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0" lang="en-US"/>
          </a:p>
        </p:txBody>
      </p:sp>
      <p:sp>
        <p:nvSpPr>
          <p:cNvPr id="7" name="Freeform 15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Freeform 16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altLang="zh-HK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altLang="zh-HK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WebSAMS Training 2014</a:t>
            </a:r>
            <a:endParaRPr lang="en-US" altLang="zh-TW" dirty="0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844F1-6E70-49B5-97FC-3E66A348687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87093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HK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HK" smtClean="0"/>
              <a:t>Click to edit Master text styles</a:t>
            </a:r>
          </a:p>
          <a:p>
            <a:pPr lvl="1"/>
            <a:r>
              <a:rPr lang="en-US" altLang="zh-HK" smtClean="0"/>
              <a:t>Second level</a:t>
            </a:r>
          </a:p>
          <a:p>
            <a:pPr lvl="2"/>
            <a:r>
              <a:rPr lang="en-US" altLang="zh-HK" smtClean="0"/>
              <a:t>Third level</a:t>
            </a:r>
          </a:p>
          <a:p>
            <a:pPr lvl="3"/>
            <a:r>
              <a:rPr lang="en-US" altLang="zh-HK" smtClean="0"/>
              <a:t>Fourth level</a:t>
            </a:r>
          </a:p>
          <a:p>
            <a:pPr lvl="4"/>
            <a:r>
              <a:rPr lang="en-US" altLang="zh-HK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zh-TW"/>
              <a:t>WebSAMS Training 2014</a:t>
            </a:r>
            <a:endParaRPr lang="en-US" altLang="zh-TW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solidFill>
                  <a:srgbClr val="646268"/>
                </a:solidFill>
              </a:defRPr>
            </a:lvl1pPr>
          </a:lstStyle>
          <a:p>
            <a:pPr>
              <a:defRPr/>
            </a:pPr>
            <a:fld id="{71D9D159-9D75-4F06-8750-D60A688ACBE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53" r:id="rId1"/>
    <p:sldLayoutId id="2147484844" r:id="rId2"/>
    <p:sldLayoutId id="2147484854" r:id="rId3"/>
    <p:sldLayoutId id="2147484845" r:id="rId4"/>
    <p:sldLayoutId id="2147484846" r:id="rId5"/>
    <p:sldLayoutId id="2147484847" r:id="rId6"/>
    <p:sldLayoutId id="2147484848" r:id="rId7"/>
    <p:sldLayoutId id="2147484849" r:id="rId8"/>
    <p:sldLayoutId id="2147484855" r:id="rId9"/>
    <p:sldLayoutId id="2147484850" r:id="rId10"/>
    <p:sldLayoutId id="2147484851" r:id="rId11"/>
    <p:sldLayoutId id="2147484852" r:id="rId12"/>
    <p:sldLayoutId id="2147484856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微軟正黑體" pitchFamily="34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微軟正黑體" pitchFamily="34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微軟正黑體" pitchFamily="34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微軟正黑體" pitchFamily="34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微軟正黑體" pitchFamily="34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微軟正黑體" pitchFamily="34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微軟正黑體" pitchFamily="34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微軟正黑體" pitchFamily="34" charset="-12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6BB1C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6BB1C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6585CF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6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Rectangle 3"/>
          <p:cNvSpPr>
            <a:spLocks noGrp="1" noChangeArrowheads="1"/>
          </p:cNvSpPr>
          <p:nvPr>
            <p:ph idx="1"/>
          </p:nvPr>
        </p:nvSpPr>
        <p:spPr>
          <a:xfrm>
            <a:off x="1074738" y="1827213"/>
            <a:ext cx="7313612" cy="41148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zh-TW" altLang="en-US" sz="3600" b="1" dirty="0" smtClean="0">
              <a:effectLst>
                <a:outerShdw blurRad="38100" dist="38100" dir="2700000" algn="tl">
                  <a:srgbClr val="C0C0C0"/>
                </a:outerShdw>
              </a:effectLst>
              <a:ea typeface="標楷體" pitchFamily="65" charset="-120"/>
            </a:endParaRP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zh-TW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標楷體" pitchFamily="65" charset="-120"/>
              </a:rPr>
              <a:t>學位分配</a:t>
            </a:r>
            <a:r>
              <a:rPr lang="en-US" altLang="zh-TW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標楷體" pitchFamily="65" charset="-120"/>
              </a:rPr>
              <a:t> </a:t>
            </a:r>
            <a:r>
              <a:rPr lang="en-US" altLang="zh-TW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標楷體" pitchFamily="65" charset="-120"/>
              </a:rPr>
              <a:t>–</a:t>
            </a:r>
            <a:r>
              <a:rPr lang="zh-TW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標楷體" pitchFamily="65" charset="-120"/>
              </a:rPr>
              <a:t> </a:t>
            </a:r>
            <a:r>
              <a:rPr lang="zh-TW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標楷體" pitchFamily="65" charset="-120"/>
              </a:rPr>
              <a:t>中一派位</a:t>
            </a:r>
            <a:r>
              <a:rPr lang="en-US" altLang="zh-TW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標楷體" pitchFamily="65" charset="-120"/>
              </a:rPr>
              <a:t>﹙</a:t>
            </a:r>
            <a:r>
              <a:rPr lang="zh-TW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標楷體" pitchFamily="65" charset="-120"/>
              </a:rPr>
              <a:t>小學</a:t>
            </a:r>
            <a:r>
              <a:rPr lang="en-US" altLang="zh-TW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標楷體" pitchFamily="65" charset="-120"/>
              </a:rPr>
              <a:t>﹚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zh-TW" altLang="en-US" sz="3600" b="1" dirty="0" smtClean="0">
              <a:effectLst>
                <a:outerShdw blurRad="38100" dist="38100" dir="2700000" algn="tl">
                  <a:srgbClr val="C0C0C0"/>
                </a:outerShdw>
              </a:effectLst>
              <a:ea typeface="標楷體" pitchFamily="65" charset="-120"/>
            </a:endParaRP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zh-TW" altLang="en-US" sz="3600" b="1" dirty="0" smtClean="0">
                <a:ea typeface="標楷體" pitchFamily="65" charset="-120"/>
              </a:rPr>
              <a:t>呈報小五及小六校內成績評核積分</a:t>
            </a:r>
          </a:p>
        </p:txBody>
      </p:sp>
      <p:pic>
        <p:nvPicPr>
          <p:cNvPr id="7171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1</a:t>
            </a:fld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2"/>
          <p:cNvSpPr>
            <a:spLocks noGrp="1"/>
          </p:cNvSpPr>
          <p:nvPr>
            <p:ph type="title"/>
          </p:nvPr>
        </p:nvSpPr>
        <p:spPr>
          <a:xfrm>
            <a:off x="357188" y="704850"/>
            <a:ext cx="8229600" cy="923925"/>
          </a:xfrm>
        </p:spPr>
        <p:txBody>
          <a:bodyPr/>
          <a:lstStyle/>
          <a:p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預備工作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smtClean="0">
                <a:latin typeface="標楷體" panose="03000509000000000000" pitchFamily="65" charset="-120"/>
                <a:ea typeface="標楷體" panose="03000509000000000000" pitchFamily="65" charset="-120"/>
              </a:rPr>
              <a:t>─ </a:t>
            </a:r>
            <a:r>
              <a:rPr lang="zh-TW" altLang="en-US" sz="3200" smtClean="0">
                <a:solidFill>
                  <a:schemeClr val="tx1"/>
                </a:solidFill>
                <a:ea typeface="標楷體" panose="03000509000000000000" pitchFamily="65" charset="-120"/>
              </a:rPr>
              <a:t>在</a:t>
            </a:r>
            <a:r>
              <a:rPr lang="zh-TW" altLang="en-US" sz="3200" smtClean="0">
                <a:solidFill>
                  <a:srgbClr val="CC0099"/>
                </a:solidFill>
                <a:ea typeface="標楷體" panose="03000509000000000000" pitchFamily="65" charset="-120"/>
              </a:rPr>
              <a:t>系統保安</a:t>
            </a:r>
            <a:r>
              <a:rPr lang="zh-TW" altLang="en-US" sz="3200" smtClean="0">
                <a:solidFill>
                  <a:schemeClr val="tx1"/>
                </a:solidFill>
                <a:ea typeface="標楷體" panose="03000509000000000000" pitchFamily="65" charset="-120"/>
              </a:rPr>
              <a:t>模組檢查存取</a:t>
            </a:r>
            <a:r>
              <a:rPr lang="en-US" altLang="zh-TW" sz="3200" smtClean="0">
                <a:solidFill>
                  <a:schemeClr val="tx1"/>
                </a:solidFill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ea typeface="標楷體" panose="03000509000000000000" pitchFamily="65" charset="-120"/>
              </a:rPr>
            </a:br>
            <a:r>
              <a:rPr lang="zh-TW" altLang="en-US" sz="3200" smtClean="0">
                <a:solidFill>
                  <a:schemeClr val="tx1"/>
                </a:solidFill>
                <a:ea typeface="標楷體" panose="03000509000000000000" pitchFamily="65" charset="-120"/>
              </a:rPr>
              <a:t>權限</a:t>
            </a:r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698625"/>
            <a:ext cx="5184775" cy="474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2065338" y="6021388"/>
            <a:ext cx="909637" cy="242887"/>
          </a:xfrm>
          <a:prstGeom prst="roundRect">
            <a:avLst/>
          </a:prstGeom>
          <a:solidFill>
            <a:schemeClr val="lt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HK" altLang="en-US"/>
          </a:p>
        </p:txBody>
      </p:sp>
      <p:pic>
        <p:nvPicPr>
          <p:cNvPr id="12294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10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2"/>
          <p:cNvSpPr>
            <a:spLocks noGrp="1"/>
          </p:cNvSpPr>
          <p:nvPr>
            <p:ph type="title"/>
          </p:nvPr>
        </p:nvSpPr>
        <p:spPr>
          <a:xfrm>
            <a:off x="395288" y="1550988"/>
            <a:ext cx="8229600" cy="708025"/>
          </a:xfrm>
        </p:spPr>
        <p:txBody>
          <a:bodyPr/>
          <a:lstStyle/>
          <a:p>
            <a:r>
              <a:rPr lang="zh-TW" altLang="en-US" sz="28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將適當的權限給予負責老師</a:t>
            </a:r>
            <a:endParaRPr lang="zh-HK" altLang="en-US" sz="280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-952" b="34248"/>
          <a:stretch>
            <a:fillRect/>
          </a:stretch>
        </p:blipFill>
        <p:spPr bwMode="auto">
          <a:xfrm>
            <a:off x="395288" y="1781175"/>
            <a:ext cx="7632700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itle 2"/>
          <p:cNvSpPr txBox="1">
            <a:spLocks/>
          </p:cNvSpPr>
          <p:nvPr/>
        </p:nvSpPr>
        <p:spPr bwMode="auto">
          <a:xfrm>
            <a:off x="357188" y="704850"/>
            <a:ext cx="82296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預備工作</a:t>
            </a:r>
            <a:r>
              <a:rPr kumimoji="0" lang="en-US" altLang="zh-TW" sz="3200"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kumimoji="0" lang="en-US" altLang="zh-TW" sz="32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  <a:r>
              <a:rPr kumimoji="0" lang="en-US" altLang="zh-TW" sz="3200"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kumimoji="0" lang="zh-TW" altLang="en-US" sz="32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</a:t>
            </a:r>
            <a:r>
              <a:rPr kumimoji="0" lang="zh-TW" altLang="en-US" sz="3200">
                <a:latin typeface="Calibri" panose="020F0502020204030204" pitchFamily="34" charset="0"/>
                <a:ea typeface="標楷體" panose="03000509000000000000" pitchFamily="65" charset="-120"/>
              </a:rPr>
              <a:t>在</a:t>
            </a:r>
            <a:r>
              <a:rPr kumimoji="0" lang="zh-TW" altLang="en-US" sz="3200">
                <a:solidFill>
                  <a:srgbClr val="CC0099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系統保安</a:t>
            </a:r>
            <a:r>
              <a:rPr kumimoji="0" lang="zh-TW" altLang="en-US" sz="3200">
                <a:latin typeface="Calibri" panose="020F0502020204030204" pitchFamily="34" charset="0"/>
                <a:ea typeface="標楷體" panose="03000509000000000000" pitchFamily="65" charset="-120"/>
              </a:rPr>
              <a:t>模組檢查存取</a:t>
            </a:r>
            <a:r>
              <a:rPr kumimoji="0" lang="en-US" altLang="zh-TW" sz="3200">
                <a:latin typeface="Calibri" panose="020F0502020204030204" pitchFamily="34" charset="0"/>
                <a:ea typeface="標楷體" panose="03000509000000000000" pitchFamily="65" charset="-120"/>
              </a:rPr>
              <a:t/>
            </a:r>
            <a:br>
              <a:rPr kumimoji="0" lang="en-US" altLang="zh-TW" sz="3200">
                <a:latin typeface="Calibri" panose="020F0502020204030204" pitchFamily="34" charset="0"/>
                <a:ea typeface="標楷體" panose="03000509000000000000" pitchFamily="65" charset="-120"/>
              </a:rPr>
            </a:br>
            <a:r>
              <a:rPr kumimoji="0" lang="zh-TW" altLang="en-US" sz="3200">
                <a:latin typeface="Calibri" panose="020F0502020204030204" pitchFamily="34" charset="0"/>
                <a:ea typeface="標楷體" panose="03000509000000000000" pitchFamily="65" charset="-120"/>
              </a:rPr>
              <a:t>權限</a:t>
            </a:r>
          </a:p>
        </p:txBody>
      </p:sp>
      <p:sp>
        <p:nvSpPr>
          <p:cNvPr id="7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11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2"/>
          <p:cNvSpPr>
            <a:spLocks noGrp="1"/>
          </p:cNvSpPr>
          <p:nvPr>
            <p:ph type="title"/>
          </p:nvPr>
        </p:nvSpPr>
        <p:spPr>
          <a:xfrm>
            <a:off x="1058863" y="4508500"/>
            <a:ext cx="8229600" cy="508000"/>
          </a:xfrm>
        </p:spPr>
        <p:txBody>
          <a:bodyPr/>
          <a:lstStyle/>
          <a:p>
            <a:pPr eaLnBrk="1" hangingPunct="1"/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練習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1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a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檢視代碼表中各科目的狀態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練習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1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b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檢視存取權限</a:t>
            </a:r>
            <a:r>
              <a:rPr lang="zh-HK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zh-HK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b="1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b="1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endParaRPr lang="zh-HK" altLang="en-US" sz="3200" b="1" smtClean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14340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12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704850"/>
            <a:ext cx="8229600" cy="1011238"/>
          </a:xfrm>
        </p:spPr>
        <p:txBody>
          <a:bodyPr/>
          <a:lstStyle/>
          <a:p>
            <a:pPr eaLnBrk="1" hangingPunct="1"/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預備工作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3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smtClean="0">
                <a:latin typeface="標楷體" panose="03000509000000000000" pitchFamily="65" charset="-120"/>
                <a:ea typeface="標楷體" panose="03000509000000000000" pitchFamily="65" charset="-120"/>
              </a:rPr>
              <a:t>─ </a:t>
            </a:r>
            <a:r>
              <a:rPr lang="zh-TW" altLang="en-US" sz="3200" smtClean="0">
                <a:solidFill>
                  <a:schemeClr val="tx1"/>
                </a:solidFill>
                <a:ea typeface="標楷體" panose="03000509000000000000" pitchFamily="65" charset="-120"/>
              </a:rPr>
              <a:t>在</a:t>
            </a:r>
            <a:r>
              <a:rPr lang="zh-TW" altLang="en-US" sz="3200" smtClean="0">
                <a:solidFill>
                  <a:srgbClr val="CC0099"/>
                </a:solidFill>
                <a:ea typeface="標楷體" panose="03000509000000000000" pitchFamily="65" charset="-120"/>
              </a:rPr>
              <a:t>學校管理</a:t>
            </a:r>
            <a:r>
              <a:rPr lang="zh-TW" altLang="en-US" sz="3200" smtClean="0">
                <a:solidFill>
                  <a:schemeClr val="tx1"/>
                </a:solidFill>
                <a:ea typeface="標楷體" panose="03000509000000000000" pitchFamily="65" charset="-120"/>
              </a:rPr>
              <a:t>模組設定班別及科目資料</a:t>
            </a:r>
            <a:endParaRPr lang="zh-TW" altLang="zh-TW" sz="3200" smtClean="0">
              <a:solidFill>
                <a:schemeClr val="tx1"/>
              </a:solidFill>
            </a:endParaRPr>
          </a:p>
        </p:txBody>
      </p:sp>
      <p:pic>
        <p:nvPicPr>
          <p:cNvPr id="15365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369" y="1737347"/>
            <a:ext cx="7915275" cy="4981575"/>
          </a:xfrm>
          <a:prstGeom prst="rect">
            <a:avLst/>
          </a:prstGeom>
        </p:spPr>
      </p:pic>
      <p:sp>
        <p:nvSpPr>
          <p:cNvPr id="6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13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群組 1"/>
          <p:cNvGrpSpPr>
            <a:grpSpLocks/>
          </p:cNvGrpSpPr>
          <p:nvPr/>
        </p:nvGrpSpPr>
        <p:grpSpPr bwMode="auto">
          <a:xfrm>
            <a:off x="500063" y="2840038"/>
            <a:ext cx="8464550" cy="3881437"/>
            <a:chOff x="-1343839" y="2135893"/>
            <a:chExt cx="8464550" cy="3881437"/>
          </a:xfrm>
        </p:grpSpPr>
        <p:pic>
          <p:nvPicPr>
            <p:cNvPr id="16393" name="圖片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43839" y="2135893"/>
              <a:ext cx="8464550" cy="3881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4" name="Rectangle 9"/>
            <p:cNvSpPr>
              <a:spLocks noChangeArrowheads="1"/>
            </p:cNvSpPr>
            <p:nvPr/>
          </p:nvSpPr>
          <p:spPr bwMode="auto">
            <a:xfrm>
              <a:off x="927626" y="3660959"/>
              <a:ext cx="1152525" cy="1871662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BB1C9"/>
                </a:buClr>
                <a:buSzPct val="95000"/>
                <a:buFont typeface="Wingdings 2" panose="05020102010507070707" pitchFamily="18" charset="2"/>
                <a:buChar char=""/>
                <a:defRPr sz="26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Clr>
                  <a:srgbClr val="6BB1C9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HK" altLang="en-US" sz="1800">
                <a:latin typeface="Verdana" panose="020B0604030504040204" pitchFamily="34" charset="0"/>
                <a:ea typeface="標楷體" panose="03000509000000000000" pitchFamily="65" charset="-120"/>
              </a:endParaRPr>
            </a:p>
          </p:txBody>
        </p:sp>
      </p:grp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716088"/>
            <a:ext cx="8229600" cy="933450"/>
          </a:xfrm>
        </p:spPr>
        <p:txBody>
          <a:bodyPr/>
          <a:lstStyle/>
          <a:p>
            <a:pPr eaLnBrk="1" hangingPunct="1"/>
            <a:r>
              <a:rPr lang="zh-TW" altLang="en-US" sz="2800" smtClean="0">
                <a:solidFill>
                  <a:schemeClr val="tx1"/>
                </a:solidFill>
                <a:ea typeface="標楷體" panose="03000509000000000000" pitchFamily="65" charset="-120"/>
              </a:rPr>
              <a:t>呈分科目必須使用指定科目代碼，系統才能提取學校編修科目的積分</a:t>
            </a:r>
            <a:endParaRPr lang="zh-TW" altLang="zh-TW" sz="2800" smtClean="0">
              <a:solidFill>
                <a:schemeClr val="tx1"/>
              </a:solidFill>
              <a:ea typeface="標楷體" panose="03000509000000000000" pitchFamily="65" charset="-120"/>
            </a:endParaRPr>
          </a:p>
        </p:txBody>
      </p:sp>
      <p:pic>
        <p:nvPicPr>
          <p:cNvPr id="16389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Rectangle 2"/>
          <p:cNvSpPr txBox="1">
            <a:spLocks noChangeArrowheads="1"/>
          </p:cNvSpPr>
          <p:nvPr/>
        </p:nvSpPr>
        <p:spPr bwMode="auto">
          <a:xfrm>
            <a:off x="357188" y="704850"/>
            <a:ext cx="8229600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預備工作</a:t>
            </a:r>
            <a:r>
              <a:rPr kumimoji="0" lang="en-US" altLang="zh-TW" sz="3200"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kumimoji="0" lang="en-US" altLang="zh-TW" sz="32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3</a:t>
            </a:r>
            <a:r>
              <a:rPr kumimoji="0" lang="en-US" altLang="zh-TW" sz="3200"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kumimoji="0" lang="zh-TW" altLang="en-US" sz="32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</a:t>
            </a:r>
            <a:r>
              <a:rPr kumimoji="0" lang="zh-TW" altLang="en-US" sz="3200">
                <a:latin typeface="Calibri" panose="020F0502020204030204" pitchFamily="34" charset="0"/>
                <a:ea typeface="標楷體" panose="03000509000000000000" pitchFamily="65" charset="-120"/>
              </a:rPr>
              <a:t>在</a:t>
            </a:r>
            <a:r>
              <a:rPr kumimoji="0" lang="zh-TW" altLang="en-US" sz="3200">
                <a:solidFill>
                  <a:srgbClr val="CC0099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學校管理</a:t>
            </a:r>
            <a:r>
              <a:rPr kumimoji="0" lang="zh-TW" altLang="en-US" sz="3200">
                <a:latin typeface="Calibri" panose="020F0502020204030204" pitchFamily="34" charset="0"/>
                <a:ea typeface="標楷體" panose="03000509000000000000" pitchFamily="65" charset="-120"/>
              </a:rPr>
              <a:t>模組設定班別及科目資料</a:t>
            </a:r>
            <a:endParaRPr kumimoji="0" lang="zh-TW" altLang="zh-TW" sz="320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11413" y="3660775"/>
            <a:ext cx="360362" cy="219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10" name="文字方塊 9"/>
          <p:cNvSpPr txBox="1"/>
          <p:nvPr/>
        </p:nvSpPr>
        <p:spPr>
          <a:xfrm>
            <a:off x="2447925" y="3660775"/>
            <a:ext cx="684213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HK" sz="1100" b="1" dirty="0"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20XX</a:t>
            </a:r>
            <a:endParaRPr lang="zh-HK" altLang="en-US" sz="1100" b="1" dirty="0">
              <a:latin typeface="Arial Narrow" panose="020B0606020202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14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圖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3040063"/>
            <a:ext cx="8434387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9"/>
          <p:cNvSpPr>
            <a:spLocks noChangeArrowheads="1"/>
          </p:cNvSpPr>
          <p:nvPr/>
        </p:nvSpPr>
        <p:spPr bwMode="auto">
          <a:xfrm>
            <a:off x="3194050" y="4654550"/>
            <a:ext cx="1152525" cy="3587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HK" altLang="en-US" sz="1800">
              <a:latin typeface="Verdana" panose="020B0604030504040204" pitchFamily="34" charset="0"/>
              <a:ea typeface="標楷體" panose="03000509000000000000" pitchFamily="65" charset="-120"/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1600200"/>
            <a:ext cx="8229600" cy="1143000"/>
          </a:xfrm>
        </p:spPr>
        <p:txBody>
          <a:bodyPr/>
          <a:lstStyle/>
          <a:p>
            <a:pPr eaLnBrk="1" hangingPunct="1"/>
            <a:r>
              <a:rPr lang="zh-TW" altLang="en-US" sz="2800" smtClean="0">
                <a:solidFill>
                  <a:schemeClr val="tx1"/>
                </a:solidFill>
                <a:ea typeface="標楷體" panose="03000509000000000000" pitchFamily="65" charset="-120"/>
              </a:rPr>
              <a:t>呈分科目必須設定為</a:t>
            </a:r>
            <a:r>
              <a:rPr lang="zh-TW" altLang="en-US" sz="2800" smtClean="0">
                <a:solidFill>
                  <a:srgbClr val="FF0000"/>
                </a:solidFill>
                <a:ea typeface="標楷體" panose="03000509000000000000" pitchFamily="65" charset="-120"/>
              </a:rPr>
              <a:t>必修科目</a:t>
            </a:r>
            <a:r>
              <a:rPr lang="zh-TW" altLang="en-US" sz="2800" smtClean="0">
                <a:solidFill>
                  <a:schemeClr val="tx1"/>
                </a:solidFill>
                <a:ea typeface="標楷體" panose="03000509000000000000" pitchFamily="65" charset="-120"/>
              </a:rPr>
              <a:t>，跨班別科目或選修科不適用於</a:t>
            </a:r>
            <a:r>
              <a:rPr lang="zh-TW" altLang="en-US" sz="2800" smtClean="0">
                <a:solidFill>
                  <a:srgbClr val="7030A0"/>
                </a:solidFill>
                <a:ea typeface="標楷體" panose="03000509000000000000" pitchFamily="65" charset="-120"/>
              </a:rPr>
              <a:t>中一派位</a:t>
            </a:r>
            <a:r>
              <a:rPr lang="en-US" altLang="zh-TW" sz="280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280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280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2800" smtClean="0">
                <a:solidFill>
                  <a:schemeClr val="tx1"/>
                </a:solidFill>
                <a:ea typeface="標楷體" panose="03000509000000000000" pitchFamily="65" charset="-120"/>
              </a:rPr>
              <a:t>附屬模組</a:t>
            </a:r>
            <a:endParaRPr lang="zh-TW" altLang="zh-TW" sz="2800" smtClean="0">
              <a:solidFill>
                <a:schemeClr val="tx1"/>
              </a:solidFill>
              <a:ea typeface="標楷體" panose="03000509000000000000" pitchFamily="65" charset="-120"/>
            </a:endParaRPr>
          </a:p>
        </p:txBody>
      </p:sp>
      <p:pic>
        <p:nvPicPr>
          <p:cNvPr id="17414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Rectangle 2"/>
          <p:cNvSpPr txBox="1">
            <a:spLocks noChangeArrowheads="1"/>
          </p:cNvSpPr>
          <p:nvPr/>
        </p:nvSpPr>
        <p:spPr bwMode="auto">
          <a:xfrm>
            <a:off x="357188" y="704850"/>
            <a:ext cx="8229600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預備工作</a:t>
            </a:r>
            <a:r>
              <a:rPr kumimoji="0" lang="en-US" altLang="zh-TW" sz="3200"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kumimoji="0" lang="en-US" altLang="zh-TW" sz="32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3</a:t>
            </a:r>
            <a:r>
              <a:rPr kumimoji="0" lang="en-US" altLang="zh-TW" sz="3200"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kumimoji="0" lang="zh-TW" altLang="en-US" sz="32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</a:t>
            </a:r>
            <a:r>
              <a:rPr kumimoji="0" lang="zh-TW" altLang="en-US" sz="3200">
                <a:latin typeface="Calibri" panose="020F0502020204030204" pitchFamily="34" charset="0"/>
                <a:ea typeface="標楷體" panose="03000509000000000000" pitchFamily="65" charset="-120"/>
              </a:rPr>
              <a:t>在</a:t>
            </a:r>
            <a:r>
              <a:rPr kumimoji="0" lang="zh-TW" altLang="en-US" sz="3200">
                <a:solidFill>
                  <a:srgbClr val="CC0099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學校管理</a:t>
            </a:r>
            <a:r>
              <a:rPr kumimoji="0" lang="zh-TW" altLang="en-US" sz="3200">
                <a:latin typeface="Calibri" panose="020F0502020204030204" pitchFamily="34" charset="0"/>
                <a:ea typeface="標楷體" panose="03000509000000000000" pitchFamily="65" charset="-120"/>
              </a:rPr>
              <a:t>模組設定班別及科目資料</a:t>
            </a:r>
            <a:endParaRPr kumimoji="0" lang="zh-TW" altLang="zh-TW" sz="320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2339975" y="3814763"/>
            <a:ext cx="684213" cy="27781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HK" sz="1200" b="1" dirty="0"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20XX</a:t>
            </a:r>
            <a:endParaRPr lang="zh-HK" altLang="en-US" sz="1200" b="1" dirty="0">
              <a:latin typeface="Arial Narrow" panose="020B0606020202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15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"/>
          <p:cNvSpPr>
            <a:spLocks noGrp="1"/>
          </p:cNvSpPr>
          <p:nvPr>
            <p:ph type="title"/>
          </p:nvPr>
        </p:nvSpPr>
        <p:spPr>
          <a:xfrm>
            <a:off x="1058863" y="4508500"/>
            <a:ext cx="8229600" cy="508000"/>
          </a:xfrm>
        </p:spPr>
        <p:txBody>
          <a:bodyPr/>
          <a:lstStyle/>
          <a:p>
            <a:pPr eaLnBrk="1" hangingPunct="1"/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練習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a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新增科目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練習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2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b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確定學校資料</a:t>
            </a:r>
            <a:r>
              <a:rPr lang="zh-HK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zh-HK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b="1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b="1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endParaRPr lang="zh-HK" altLang="en-US" sz="3200" b="1" smtClean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18436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16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4013200"/>
            <a:ext cx="449263" cy="27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Rectangle 2"/>
          <p:cNvSpPr txBox="1">
            <a:spLocks noChangeArrowheads="1"/>
          </p:cNvSpPr>
          <p:nvPr/>
        </p:nvSpPr>
        <p:spPr bwMode="auto">
          <a:xfrm>
            <a:off x="357188" y="704850"/>
            <a:ext cx="8786812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預備工作</a:t>
            </a:r>
            <a:r>
              <a:rPr kumimoji="0"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kumimoji="0" lang="en-US" altLang="zh-TW" sz="32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4</a:t>
            </a:r>
            <a:r>
              <a:rPr kumimoji="0"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kumimoji="0" lang="zh-TW" altLang="en-US" sz="32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</a:t>
            </a: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在</a:t>
            </a:r>
            <a:r>
              <a:rPr kumimoji="0" lang="zh-TW" altLang="en-US" sz="3200" dirty="0">
                <a:solidFill>
                  <a:srgbClr val="CC0099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學生資料</a:t>
            </a: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模組更新學生</a:t>
            </a:r>
            <a:endParaRPr kumimoji="0" lang="en-US" altLang="zh-TW" sz="3200" dirty="0">
              <a:latin typeface="Calibri" panose="020F0502020204030204" pitchFamily="34" charset="0"/>
              <a:ea typeface="標楷體" panose="03000509000000000000" pitchFamily="65" charset="-12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資料</a:t>
            </a:r>
            <a:endParaRPr kumimoji="0" lang="zh-TW" altLang="zh-TW" sz="3200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55875" y="5157788"/>
            <a:ext cx="360363" cy="21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233" y="1879600"/>
            <a:ext cx="7515225" cy="4267200"/>
          </a:xfrm>
          <a:prstGeom prst="rect">
            <a:avLst/>
          </a:prstGeom>
        </p:spPr>
      </p:pic>
      <p:sp>
        <p:nvSpPr>
          <p:cNvPr id="8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17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356961" y="1929127"/>
            <a:ext cx="8689587" cy="103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zh-TW" altLang="en-US" sz="2800" kern="0" dirty="0">
                <a:solidFill>
                  <a:schemeClr val="tx1"/>
                </a:solidFill>
                <a:ea typeface="標楷體" pitchFamily="65" charset="-120"/>
              </a:rPr>
              <a:t>請注意</a:t>
            </a:r>
            <a:r>
              <a:rPr lang="zh-TW" altLang="en-US" sz="2800" kern="0" dirty="0" smtClean="0">
                <a:solidFill>
                  <a:schemeClr val="tx1"/>
                </a:solidFill>
                <a:ea typeface="標楷體" pitchFamily="65" charset="-120"/>
              </a:rPr>
              <a:t>：</a:t>
            </a:r>
            <a:endParaRPr lang="en-US" altLang="zh-TW" sz="2800" kern="0" dirty="0" smtClean="0">
              <a:solidFill>
                <a:schemeClr val="tx1"/>
              </a:solidFill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2400" kern="0" dirty="0" smtClean="0">
                <a:solidFill>
                  <a:schemeClr val="tx1"/>
                </a:solidFill>
                <a:ea typeface="標楷體" pitchFamily="65" charset="-120"/>
              </a:rPr>
              <a:t>小五</a:t>
            </a:r>
            <a:r>
              <a:rPr lang="en-US" altLang="zh-TW" sz="2400" kern="0" dirty="0" smtClean="0">
                <a:solidFill>
                  <a:schemeClr val="tx1"/>
                </a:solidFill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/</a:t>
            </a:r>
            <a:r>
              <a:rPr lang="zh-TW" altLang="en-US" sz="2400" kern="0" dirty="0" smtClean="0">
                <a:solidFill>
                  <a:schemeClr val="tx1"/>
                </a:solidFill>
                <a:ea typeface="標楷體" pitchFamily="65" charset="-120"/>
              </a:rPr>
              <a:t>六學生必須有學生編號</a:t>
            </a:r>
            <a:r>
              <a:rPr lang="en-US" altLang="zh-TW" sz="2400" kern="0" dirty="0">
                <a:solidFill>
                  <a:schemeClr val="tx1"/>
                </a:solidFill>
                <a:ea typeface="標楷體" pitchFamily="65" charset="-120"/>
              </a:rPr>
              <a:t>﹙</a:t>
            </a:r>
            <a:r>
              <a:rPr lang="en-US" altLang="zh-TW" sz="2400" kern="0" dirty="0" smtClean="0">
                <a:solidFill>
                  <a:schemeClr val="tx1"/>
                </a:solidFill>
                <a:ea typeface="標楷體" pitchFamily="65" charset="-120"/>
              </a:rPr>
              <a:t>STRN﹚</a:t>
            </a:r>
            <a:r>
              <a:rPr lang="zh-TW" altLang="en-US" sz="2400" kern="0" dirty="0" smtClean="0">
                <a:solidFill>
                  <a:schemeClr val="tx1"/>
                </a:solidFill>
                <a:ea typeface="標楷體" pitchFamily="65" charset="-120"/>
              </a:rPr>
              <a:t>才可啓動呈分程序</a:t>
            </a:r>
            <a:endParaRPr lang="en-US" altLang="zh-TW" sz="2400" kern="0" dirty="0" smtClean="0">
              <a:solidFill>
                <a:schemeClr val="tx1"/>
              </a:solidFill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2400" kern="0" dirty="0">
                <a:solidFill>
                  <a:schemeClr val="tx1"/>
                </a:solidFill>
                <a:ea typeface="標楷體" pitchFamily="65" charset="-120"/>
              </a:rPr>
              <a:t>學生註冊</a:t>
            </a:r>
            <a:r>
              <a:rPr lang="zh-TW" altLang="en-US" sz="2400" kern="0" dirty="0" smtClean="0">
                <a:solidFill>
                  <a:schemeClr val="tx1"/>
                </a:solidFill>
                <a:ea typeface="標楷體" pitchFamily="65" charset="-120"/>
              </a:rPr>
              <a:t>編號</a:t>
            </a:r>
            <a:r>
              <a:rPr lang="en-US" altLang="zh-TW" sz="2400" kern="0" dirty="0" smtClean="0">
                <a:solidFill>
                  <a:schemeClr val="tx1"/>
                </a:solidFill>
                <a:ea typeface="標楷體" pitchFamily="65" charset="-120"/>
              </a:rPr>
              <a:t>﹙</a:t>
            </a:r>
            <a:r>
              <a:rPr lang="en-US" altLang="zh-TW" sz="2400" kern="0" dirty="0" err="1" smtClean="0">
                <a:solidFill>
                  <a:schemeClr val="tx1"/>
                </a:solidFill>
                <a:ea typeface="標楷體" pitchFamily="65" charset="-120"/>
              </a:rPr>
              <a:t>Reg</a:t>
            </a:r>
            <a:r>
              <a:rPr lang="en-US" altLang="zh-TW" sz="2400" kern="0" dirty="0" smtClean="0">
                <a:solidFill>
                  <a:schemeClr val="tx1"/>
                </a:solidFill>
                <a:ea typeface="標楷體" pitchFamily="65" charset="-120"/>
              </a:rPr>
              <a:t> No﹚</a:t>
            </a:r>
            <a:r>
              <a:rPr lang="zh-TW" altLang="en-US" sz="2400" kern="0" dirty="0" smtClean="0">
                <a:solidFill>
                  <a:schemeClr val="tx1"/>
                </a:solidFill>
                <a:ea typeface="標楷體" pitchFamily="65" charset="-120"/>
              </a:rPr>
              <a:t>與</a:t>
            </a:r>
            <a:r>
              <a:rPr lang="zh-TW" altLang="en-US" sz="2400" kern="0" dirty="0">
                <a:solidFill>
                  <a:schemeClr val="tx1"/>
                </a:solidFill>
                <a:ea typeface="標楷體" pitchFamily="65" charset="-120"/>
              </a:rPr>
              <a:t>學生</a:t>
            </a:r>
            <a:r>
              <a:rPr lang="zh-TW" altLang="en-US" sz="2400" kern="0" dirty="0" smtClean="0">
                <a:solidFill>
                  <a:schemeClr val="tx1"/>
                </a:solidFill>
                <a:ea typeface="標楷體" pitchFamily="65" charset="-120"/>
              </a:rPr>
              <a:t>編號</a:t>
            </a:r>
            <a:r>
              <a:rPr lang="en-US" altLang="zh-TW" sz="2400" kern="0" dirty="0">
                <a:solidFill>
                  <a:schemeClr val="tx1"/>
                </a:solidFill>
                <a:ea typeface="標楷體" pitchFamily="65" charset="-120"/>
              </a:rPr>
              <a:t>﹙STRN﹚</a:t>
            </a:r>
            <a:r>
              <a:rPr lang="zh-TW" altLang="en-US" sz="2400" kern="0" dirty="0" smtClean="0">
                <a:solidFill>
                  <a:schemeClr val="tx1"/>
                </a:solidFill>
                <a:ea typeface="標楷體" pitchFamily="65" charset="-120"/>
              </a:rPr>
              <a:t>的</a:t>
            </a:r>
            <a:r>
              <a:rPr lang="zh-TW" altLang="en-US" sz="2400" kern="0" dirty="0">
                <a:solidFill>
                  <a:schemeClr val="tx1"/>
                </a:solidFill>
                <a:ea typeface="標楷體" pitchFamily="65" charset="-120"/>
              </a:rPr>
              <a:t>分別</a:t>
            </a:r>
            <a:endParaRPr lang="en-US" altLang="zh-TW" sz="2400" kern="0" dirty="0">
              <a:solidFill>
                <a:schemeClr val="tx1"/>
              </a:solidFill>
              <a:ea typeface="標楷體" pitchFamily="65" charset="-120"/>
            </a:endParaRPr>
          </a:p>
        </p:txBody>
      </p:sp>
      <p:pic>
        <p:nvPicPr>
          <p:cNvPr id="19462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4013200"/>
            <a:ext cx="449263" cy="27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Rectangle 2"/>
          <p:cNvSpPr txBox="1">
            <a:spLocks noChangeArrowheads="1"/>
          </p:cNvSpPr>
          <p:nvPr/>
        </p:nvSpPr>
        <p:spPr bwMode="auto">
          <a:xfrm>
            <a:off x="357188" y="704850"/>
            <a:ext cx="8786812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預備工作</a:t>
            </a:r>
            <a:r>
              <a:rPr kumimoji="0"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kumimoji="0" lang="en-US" altLang="zh-TW" sz="32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4</a:t>
            </a:r>
            <a:r>
              <a:rPr kumimoji="0"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kumimoji="0" lang="zh-TW" altLang="en-US" sz="32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</a:t>
            </a: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在</a:t>
            </a:r>
            <a:r>
              <a:rPr kumimoji="0" lang="zh-TW" altLang="en-US" sz="3200" dirty="0">
                <a:solidFill>
                  <a:srgbClr val="CC0099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學生資料</a:t>
            </a: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模組更新學生</a:t>
            </a:r>
            <a:endParaRPr kumimoji="0" lang="en-US" altLang="zh-TW" sz="3200" dirty="0">
              <a:latin typeface="Calibri" panose="020F0502020204030204" pitchFamily="34" charset="0"/>
              <a:ea typeface="標楷體" panose="03000509000000000000" pitchFamily="65" charset="-12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資料</a:t>
            </a:r>
            <a:endParaRPr kumimoji="0" lang="zh-TW" altLang="zh-TW" sz="3200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55875" y="5157788"/>
            <a:ext cx="360363" cy="21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2924944"/>
            <a:ext cx="8706172" cy="3315325"/>
          </a:xfrm>
          <a:prstGeom prst="rect">
            <a:avLst/>
          </a:prstGeom>
        </p:spPr>
      </p:pic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18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148078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4025" y="1736725"/>
            <a:ext cx="8229600" cy="561975"/>
          </a:xfrm>
        </p:spPr>
        <p:txBody>
          <a:bodyPr/>
          <a:lstStyle/>
          <a:p>
            <a:pPr eaLnBrk="1" hangingPunct="1"/>
            <a:r>
              <a:rPr lang="zh-TW" altLang="en-US" sz="2800" smtClean="0">
                <a:solidFill>
                  <a:schemeClr val="tx1"/>
                </a:solidFill>
                <a:ea typeface="標楷體" panose="03000509000000000000" pitchFamily="65" charset="-120"/>
              </a:rPr>
              <a:t>預備及確定表格</a:t>
            </a:r>
            <a:r>
              <a:rPr lang="en-US" altLang="zh-TW" sz="2800" smtClean="0">
                <a:solidFill>
                  <a:schemeClr val="tx1"/>
                </a:solidFill>
                <a:ea typeface="標楷體" panose="03000509000000000000" pitchFamily="65" charset="-120"/>
              </a:rPr>
              <a:t>B</a:t>
            </a:r>
            <a:r>
              <a:rPr lang="zh-TW" altLang="en-US" sz="2800" smtClean="0">
                <a:solidFill>
                  <a:schemeClr val="tx1"/>
                </a:solidFill>
                <a:ea typeface="標楷體" panose="03000509000000000000" pitchFamily="65" charset="-120"/>
              </a:rPr>
              <a:t>及</a:t>
            </a:r>
            <a:r>
              <a:rPr lang="en-US" altLang="zh-TW" sz="2800" smtClean="0">
                <a:solidFill>
                  <a:schemeClr val="tx1"/>
                </a:solidFill>
                <a:ea typeface="標楷體" panose="03000509000000000000" pitchFamily="65" charset="-120"/>
              </a:rPr>
              <a:t>/</a:t>
            </a:r>
            <a:r>
              <a:rPr lang="zh-TW" altLang="en-US" sz="2800" smtClean="0">
                <a:solidFill>
                  <a:schemeClr val="tx1"/>
                </a:solidFill>
                <a:ea typeface="標楷體" panose="03000509000000000000" pitchFamily="65" charset="-120"/>
              </a:rPr>
              <a:t>或表格</a:t>
            </a:r>
            <a:r>
              <a:rPr lang="en-US" altLang="zh-TW" sz="2800" smtClean="0">
                <a:solidFill>
                  <a:schemeClr val="tx1"/>
                </a:solidFill>
                <a:ea typeface="標楷體" panose="03000509000000000000" pitchFamily="65" charset="-120"/>
              </a:rPr>
              <a:t>C</a:t>
            </a:r>
            <a:r>
              <a:rPr lang="zh-TW" altLang="en-US" sz="2800" smtClean="0">
                <a:solidFill>
                  <a:schemeClr val="tx1"/>
                </a:solidFill>
                <a:ea typeface="標楷體" panose="03000509000000000000" pitchFamily="65" charset="-120"/>
              </a:rPr>
              <a:t>資料檔案</a:t>
            </a:r>
            <a:endParaRPr lang="zh-TW" altLang="zh-TW" sz="2800" smtClean="0">
              <a:solidFill>
                <a:schemeClr val="tx1"/>
              </a:solidFill>
            </a:endParaRPr>
          </a:p>
        </p:txBody>
      </p:sp>
      <p:pic>
        <p:nvPicPr>
          <p:cNvPr id="20484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5" name="群組 1"/>
          <p:cNvGrpSpPr>
            <a:grpSpLocks/>
          </p:cNvGrpSpPr>
          <p:nvPr/>
        </p:nvGrpSpPr>
        <p:grpSpPr bwMode="auto">
          <a:xfrm>
            <a:off x="454025" y="2362200"/>
            <a:ext cx="7448550" cy="4392613"/>
            <a:chOff x="323850" y="1557338"/>
            <a:chExt cx="8064500" cy="4751387"/>
          </a:xfrm>
        </p:grpSpPr>
        <p:grpSp>
          <p:nvGrpSpPr>
            <p:cNvPr id="20488" name="群組 1"/>
            <p:cNvGrpSpPr>
              <a:grpSpLocks/>
            </p:cNvGrpSpPr>
            <p:nvPr/>
          </p:nvGrpSpPr>
          <p:grpSpPr bwMode="auto">
            <a:xfrm>
              <a:off x="366713" y="1557338"/>
              <a:ext cx="8021637" cy="4751387"/>
              <a:chOff x="366713" y="1557338"/>
              <a:chExt cx="8021637" cy="4751387"/>
            </a:xfrm>
          </p:grpSpPr>
          <p:pic>
            <p:nvPicPr>
              <p:cNvPr id="20490" name="圖片 9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6713" y="1557338"/>
                <a:ext cx="8021637" cy="4751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491" name="圖片 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7" y="2563632"/>
                <a:ext cx="2088231" cy="3089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0489" name="Rectangle 8"/>
            <p:cNvSpPr>
              <a:spLocks noChangeArrowheads="1"/>
            </p:cNvSpPr>
            <p:nvPr/>
          </p:nvSpPr>
          <p:spPr bwMode="auto">
            <a:xfrm>
              <a:off x="323850" y="3860800"/>
              <a:ext cx="4683125" cy="6477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BB1C9"/>
                </a:buClr>
                <a:buSzPct val="95000"/>
                <a:buFont typeface="Wingdings 2" panose="05020102010507070707" pitchFamily="18" charset="2"/>
                <a:buChar char=""/>
                <a:defRPr sz="26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Clr>
                  <a:srgbClr val="6BB1C9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HK" altLang="en-US" sz="1800">
                <a:latin typeface="Verdana" panose="020B0604030504040204" pitchFamily="34" charset="0"/>
                <a:ea typeface="標楷體" panose="03000509000000000000" pitchFamily="65" charset="-120"/>
              </a:endParaRPr>
            </a:p>
          </p:txBody>
        </p:sp>
      </p:grpSp>
      <p:sp>
        <p:nvSpPr>
          <p:cNvPr id="20486" name="Rectangle 2"/>
          <p:cNvSpPr txBox="1">
            <a:spLocks noChangeArrowheads="1"/>
          </p:cNvSpPr>
          <p:nvPr/>
        </p:nvSpPr>
        <p:spPr bwMode="auto">
          <a:xfrm>
            <a:off x="357188" y="704850"/>
            <a:ext cx="8229600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預</a:t>
            </a: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備工作</a:t>
            </a:r>
            <a:r>
              <a:rPr kumimoji="0"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kumimoji="0" lang="en-US" altLang="zh-TW" sz="32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4</a:t>
            </a:r>
            <a:r>
              <a:rPr kumimoji="0"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kumimoji="0" lang="zh-TW" altLang="en-US" sz="32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</a:t>
            </a: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在</a:t>
            </a:r>
            <a:r>
              <a:rPr kumimoji="0" lang="zh-TW" altLang="en-US" sz="3200" dirty="0">
                <a:solidFill>
                  <a:srgbClr val="CC0099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學生資料</a:t>
            </a: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模組更新學生</a:t>
            </a:r>
            <a:endParaRPr kumimoji="0" lang="en-US" altLang="zh-TW" sz="3200" dirty="0">
              <a:latin typeface="Calibri" panose="020F0502020204030204" pitchFamily="34" charset="0"/>
              <a:ea typeface="標楷體" panose="03000509000000000000" pitchFamily="65" charset="-12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資料</a:t>
            </a:r>
            <a:endParaRPr kumimoji="0" lang="zh-TW" altLang="zh-TW" sz="3200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08400" y="3284538"/>
            <a:ext cx="298450" cy="1762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12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19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0" name="Text Box 10"/>
          <p:cNvSpPr txBox="1">
            <a:spLocks noChangeArrowheads="1"/>
          </p:cNvSpPr>
          <p:nvPr/>
        </p:nvSpPr>
        <p:spPr bwMode="auto">
          <a:xfrm>
            <a:off x="539551" y="1713831"/>
            <a:ext cx="8064896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49" tIns="45674" rIns="91349" bIns="45674"/>
          <a:lstStyle>
            <a:lvl1pPr marL="457200" indent="-457200">
              <a:spcBef>
                <a:spcPct val="75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400">
                <a:solidFill>
                  <a:srgbClr val="660066"/>
                </a:solidFill>
                <a:latin typeface="Tahoma" panose="020B0604030504040204" pitchFamily="34" charset="0"/>
                <a:ea typeface="新細明體" panose="02020500000000000000" pitchFamily="18" charset="-120"/>
              </a:defRPr>
            </a:lvl1pPr>
            <a:lvl2pPr marL="1084263" indent="-457200">
              <a:spcBef>
                <a:spcPct val="20000"/>
              </a:spcBef>
              <a:buClr>
                <a:srgbClr val="CC0099"/>
              </a:buClr>
              <a:buFont typeface="Wingdings" panose="05000000000000000000" pitchFamily="2" charset="2"/>
              <a:buChar char="n"/>
              <a:defRPr sz="2000">
                <a:solidFill>
                  <a:srgbClr val="9900CC"/>
                </a:solidFill>
                <a:latin typeface="Tahoma" panose="020B060403050404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>
                <a:solidFill>
                  <a:srgbClr val="6600CC"/>
                </a:solidFill>
                <a:latin typeface="Tahoma" panose="020B060403050404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sz="1600">
                <a:solidFill>
                  <a:srgbClr val="333399"/>
                </a:solidFill>
                <a:latin typeface="Tahoma" panose="020B060403050404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ts val="500"/>
              </a:spcBef>
              <a:buClr>
                <a:srgbClr val="CC0099"/>
              </a:buClr>
              <a:buSzPct val="55000"/>
              <a:buNone/>
            </a:pPr>
            <a:r>
              <a:rPr lang="zh-TW" alt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呈報小五、小六成績</a:t>
            </a:r>
            <a:endParaRPr lang="en-US" altLang="zh-TW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eaLnBrk="1" hangingPunct="1">
              <a:spcBef>
                <a:spcPts val="500"/>
              </a:spcBef>
              <a:buClr>
                <a:schemeClr val="tx1"/>
              </a:buClr>
              <a:buSzPct val="100000"/>
              <a:buNone/>
            </a:pPr>
            <a:r>
              <a:rPr lang="zh-TW" altLang="en-US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學校管理模組</a:t>
            </a:r>
            <a:r>
              <a:rPr lang="zh-TW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代碼管理模組</a:t>
            </a:r>
            <a:endParaRPr lang="en-US" altLang="zh-TW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46088" lvl="1" indent="-446088" eaLnBrk="1" hangingPunct="1">
              <a:spcBef>
                <a:spcPts val="500"/>
              </a:spcBef>
              <a:buClr>
                <a:srgbClr val="D60093"/>
              </a:buClr>
              <a:buSzPct val="55000"/>
            </a:pPr>
            <a:r>
              <a:rPr lang="zh-TW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設定</a:t>
            </a:r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班別</a:t>
            </a:r>
            <a:r>
              <a:rPr lang="zh-TW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及</a:t>
            </a:r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科目</a:t>
            </a:r>
            <a:r>
              <a:rPr lang="zh-TW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資料</a:t>
            </a:r>
            <a:endParaRPr lang="en-US" altLang="zh-TW" sz="32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eaLnBrk="1" hangingPunct="1">
              <a:spcBef>
                <a:spcPts val="500"/>
              </a:spcBef>
              <a:buClr>
                <a:schemeClr val="tx1"/>
              </a:buClr>
              <a:buNone/>
            </a:pPr>
            <a:r>
              <a:rPr lang="zh-TW" altLang="en-US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學生成績模組</a:t>
            </a:r>
            <a:endParaRPr lang="en-US" altLang="zh-TW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46088" lvl="1" indent="-446088" eaLnBrk="1" hangingPunct="1">
              <a:spcBef>
                <a:spcPts val="500"/>
              </a:spcBef>
              <a:buClr>
                <a:srgbClr val="D60093"/>
              </a:buClr>
              <a:buSzPct val="55000"/>
            </a:pPr>
            <a:r>
              <a:rPr lang="zh-TW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設定</a:t>
            </a:r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考績綱要</a:t>
            </a:r>
            <a:r>
              <a:rPr lang="zh-TW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、輸入</a:t>
            </a:r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呈分科目積分</a:t>
            </a:r>
            <a:r>
              <a:rPr lang="zh-TW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及進行</a:t>
            </a:r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數據整合</a:t>
            </a:r>
          </a:p>
          <a:p>
            <a:pPr marL="0" indent="0" eaLnBrk="1" hangingPunct="1">
              <a:spcBef>
                <a:spcPts val="500"/>
              </a:spcBef>
              <a:buClr>
                <a:schemeClr val="tx1"/>
              </a:buClr>
              <a:buNone/>
            </a:pPr>
            <a:r>
              <a:rPr lang="zh-TW" altLang="en-US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學位</a:t>
            </a:r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分配</a:t>
            </a:r>
            <a:r>
              <a:rPr lang="zh-TW" altLang="en-US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模組</a:t>
            </a:r>
            <a:endParaRPr lang="en-US" altLang="zh-TW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46088" lvl="1" indent="-446088" defTabSz="893763" eaLnBrk="1" hangingPunct="1">
              <a:spcBef>
                <a:spcPts val="500"/>
              </a:spcBef>
              <a:buClr>
                <a:srgbClr val="D60093"/>
              </a:buClr>
              <a:buSzPct val="55000"/>
            </a:pPr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呈報</a:t>
            </a:r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成績</a:t>
            </a:r>
            <a:r>
              <a:rPr lang="zh-TW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：</a:t>
            </a:r>
            <a:r>
              <a:rPr lang="zh-TW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小五</a:t>
            </a:r>
            <a:r>
              <a:rPr lang="zh-TW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下學期 </a:t>
            </a:r>
            <a:r>
              <a:rPr lang="zh-TW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、小六上學期及下學期</a:t>
            </a:r>
            <a:r>
              <a:rPr lang="en-US" altLang="zh-TW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(P5/2</a:t>
            </a:r>
            <a:r>
              <a:rPr lang="zh-TW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P6/1</a:t>
            </a:r>
            <a:r>
              <a:rPr lang="zh-TW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P6/2</a:t>
            </a:r>
            <a:r>
              <a:rPr lang="en-US" altLang="zh-TW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)</a:t>
            </a:r>
            <a:r>
              <a:rPr lang="zh-TW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32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4736" y="1024568"/>
            <a:ext cx="3977263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spcBef>
                <a:spcPts val="150"/>
              </a:spcBef>
              <a:buClr>
                <a:srgbClr val="FF0066"/>
              </a:buClr>
              <a:buSzPct val="55000"/>
              <a:buNone/>
            </a:pPr>
            <a:r>
              <a:rPr lang="zh-TW" altLang="en-US" sz="2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軟正黑體" panose="020B0604030504040204" pitchFamily="34" charset="-120"/>
              </a:rPr>
              <a:t>學年中、學年末</a:t>
            </a:r>
            <a:endParaRPr lang="en-US" altLang="zh-TW" sz="25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軟正黑體" panose="020B0604030504040204" pitchFamily="34" charset="-120"/>
            </a:endParaRPr>
          </a:p>
        </p:txBody>
      </p:sp>
      <p:sp>
        <p:nvSpPr>
          <p:cNvPr id="11" name="Rectangle 24"/>
          <p:cNvSpPr txBox="1">
            <a:spLocks noChangeArrowheads="1"/>
          </p:cNvSpPr>
          <p:nvPr/>
        </p:nvSpPr>
        <p:spPr bwMode="auto">
          <a:xfrm>
            <a:off x="179512" y="178399"/>
            <a:ext cx="7163121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349" tIns="45674" rIns="91349" bIns="45674" numCol="1" anchor="b" anchorCtr="0" compatLnSpc="1">
            <a:prstTxWarp prst="textNoShape">
              <a:avLst/>
            </a:prstTxWarp>
          </a:bodyPr>
          <a:lstStyle>
            <a:defPPr>
              <a:defRPr lang="zh-TW"/>
            </a:defPPr>
            <a:lvl1pPr eaLnBrk="1" hangingPunct="1">
              <a:buClr>
                <a:srgbClr val="CC0099"/>
              </a:buClr>
              <a:buSzPct val="55000"/>
              <a:buFont typeface="Wingdings" panose="05000000000000000000" pitchFamily="2" charset="2"/>
              <a:buNone/>
              <a:defRPr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3200" dirty="0"/>
              <a:t>學位分</a:t>
            </a:r>
            <a:r>
              <a:rPr lang="zh-TW" altLang="en-GB" sz="3200" dirty="0"/>
              <a:t>配 </a:t>
            </a:r>
            <a:r>
              <a:rPr lang="en-US" altLang="zh-TW" sz="3200" dirty="0"/>
              <a:t>- </a:t>
            </a:r>
            <a:r>
              <a:rPr lang="zh-TW" altLang="en-US" sz="3200" dirty="0"/>
              <a:t>中一派位</a:t>
            </a:r>
            <a:endParaRPr lang="zh-TW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7188" y="704850"/>
            <a:ext cx="8535987" cy="636588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9pPr>
          </a:lstStyle>
          <a:p>
            <a:pPr eaLnBrk="1" hangingPunct="1"/>
            <a:endParaRPr kumimoji="0" lang="zh-TW" altLang="en-US" sz="3200" dirty="0" smtClean="0">
              <a:solidFill>
                <a:schemeClr val="tx1"/>
              </a:solidFill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3D44EF-F1E9-4B1F-83E5-CF4E5B866557}" type="slidenum">
              <a:rPr lang="en-US" altLang="zh-TW" smtClean="0"/>
              <a:pPr>
                <a:defRPr/>
              </a:pPr>
              <a:t>2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2142117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TW" altLang="en-US" dirty="0" smtClean="0">
                <a:solidFill>
                  <a:schemeClr val="tx1"/>
                </a:solidFill>
              </a:rPr>
              <a:t>如何呈報表格 </a:t>
            </a:r>
            <a:r>
              <a:rPr lang="en-US" altLang="zh-TW" dirty="0" smtClean="0">
                <a:solidFill>
                  <a:schemeClr val="tx1"/>
                </a:solidFill>
              </a:rPr>
              <a:t>B </a:t>
            </a:r>
            <a:r>
              <a:rPr lang="zh-TW" altLang="en-US" dirty="0" smtClean="0">
                <a:solidFill>
                  <a:schemeClr val="tx1"/>
                </a:solidFill>
              </a:rPr>
              <a:t>或 </a:t>
            </a:r>
            <a:r>
              <a:rPr lang="en-US" altLang="zh-TW" dirty="0" smtClean="0">
                <a:solidFill>
                  <a:schemeClr val="tx1"/>
                </a:solidFill>
              </a:rPr>
              <a:t>C</a:t>
            </a:r>
            <a:r>
              <a:rPr lang="zh-TW" altLang="en-US" dirty="0" smtClean="0">
                <a:solidFill>
                  <a:schemeClr val="tx1"/>
                </a:solidFill>
              </a:rPr>
              <a:t> </a:t>
            </a:r>
            <a:r>
              <a:rPr lang="en-US" altLang="zh-TW" dirty="0" smtClean="0">
                <a:solidFill>
                  <a:schemeClr val="tx1"/>
                </a:solidFill>
              </a:rPr>
              <a:t>(1)</a:t>
            </a:r>
          </a:p>
        </p:txBody>
      </p:sp>
      <p:sp>
        <p:nvSpPr>
          <p:cNvPr id="64520" name="Text Box 8"/>
          <p:cNvSpPr txBox="1">
            <a:spLocks noChangeArrowheads="1"/>
          </p:cNvSpPr>
          <p:nvPr/>
        </p:nvSpPr>
        <p:spPr bwMode="gray">
          <a:xfrm>
            <a:off x="311150" y="1125538"/>
            <a:ext cx="8618538" cy="224676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defRPr/>
            </a:pPr>
            <a:r>
              <a:rPr kumimoji="0" lang="en-US" altLang="zh-TW" sz="2800" dirty="0">
                <a:latin typeface="Calibri" panose="020F0502020204030204" pitchFamily="34" charset="0"/>
              </a:rPr>
              <a:t>1.</a:t>
            </a:r>
            <a:r>
              <a:rPr kumimoji="0" lang="zh-TW" altLang="en-US" sz="2800" dirty="0">
                <a:latin typeface="Calibri" panose="020F0502020204030204" pitchFamily="34" charset="0"/>
              </a:rPr>
              <a:t> 學生資料 </a:t>
            </a:r>
            <a:r>
              <a:rPr kumimoji="0" lang="en-US" altLang="zh-TW" sz="2800" dirty="0">
                <a:latin typeface="Calibri" panose="020F0502020204030204" pitchFamily="34" charset="0"/>
              </a:rPr>
              <a:t>&gt; </a:t>
            </a:r>
            <a:r>
              <a:rPr kumimoji="0" lang="zh-TW" altLang="en-US" sz="2800" dirty="0">
                <a:latin typeface="Calibri" panose="020F0502020204030204" pitchFamily="34" charset="0"/>
              </a:rPr>
              <a:t>資料互換 </a:t>
            </a:r>
            <a:r>
              <a:rPr kumimoji="0" lang="en-US" altLang="zh-TW" sz="2800" dirty="0">
                <a:latin typeface="Calibri" panose="020F0502020204030204" pitchFamily="34" charset="0"/>
              </a:rPr>
              <a:t>&gt; </a:t>
            </a:r>
            <a:r>
              <a:rPr kumimoji="0" lang="zh-TW" altLang="en-US" sz="2800" dirty="0">
                <a:latin typeface="Calibri" panose="020F0502020204030204" pitchFamily="34" charset="0"/>
              </a:rPr>
              <a:t>預備外發資料</a:t>
            </a:r>
            <a:endParaRPr kumimoji="0" lang="en-US" altLang="zh-TW" sz="2800" dirty="0">
              <a:latin typeface="Calibri" panose="020F0502020204030204" pitchFamily="34" charset="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kumimoji="0" lang="en-US" altLang="zh-TW" sz="2800" dirty="0">
                <a:latin typeface="Calibri" panose="020F0502020204030204" pitchFamily="34" charset="0"/>
              </a:rPr>
              <a:t>2.</a:t>
            </a:r>
            <a:r>
              <a:rPr kumimoji="0" lang="zh-TW" altLang="en-US" sz="2800" dirty="0">
                <a:latin typeface="Calibri" panose="020F0502020204030204" pitchFamily="34" charset="0"/>
              </a:rPr>
              <a:t> 選取表格 </a:t>
            </a:r>
            <a:r>
              <a:rPr kumimoji="0" lang="en-US" altLang="zh-TW" sz="2800" dirty="0">
                <a:latin typeface="Calibri" panose="020F0502020204030204" pitchFamily="34" charset="0"/>
              </a:rPr>
              <a:t>B </a:t>
            </a:r>
            <a:r>
              <a:rPr kumimoji="0" lang="zh-TW" altLang="en-US" sz="2800" dirty="0">
                <a:latin typeface="Calibri" panose="020F0502020204030204" pitchFamily="34" charset="0"/>
              </a:rPr>
              <a:t>或</a:t>
            </a:r>
            <a:r>
              <a:rPr kumimoji="0" lang="en-US" altLang="zh-TW" sz="2800" dirty="0">
                <a:latin typeface="Calibri" panose="020F0502020204030204" pitchFamily="34" charset="0"/>
              </a:rPr>
              <a:t> C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kumimoji="0" lang="en-US" altLang="zh-TW" sz="2800" dirty="0">
                <a:latin typeface="Calibri" panose="020F0502020204030204" pitchFamily="34" charset="0"/>
              </a:rPr>
              <a:t>3.</a:t>
            </a:r>
            <a:r>
              <a:rPr kumimoji="0" lang="zh-TW" altLang="en-US" sz="2800" dirty="0">
                <a:latin typeface="Calibri" panose="020F0502020204030204" pitchFamily="34" charset="0"/>
              </a:rPr>
              <a:t> 按 </a:t>
            </a:r>
            <a:r>
              <a:rPr kumimoji="0" lang="en-US" altLang="zh-TW" sz="2800" dirty="0">
                <a:latin typeface="Calibri" panose="020F0502020204030204" pitchFamily="34" charset="0"/>
              </a:rPr>
              <a:t>[</a:t>
            </a:r>
            <a:r>
              <a:rPr kumimoji="0" lang="zh-TW" altLang="en-US" sz="2800" dirty="0">
                <a:latin typeface="Calibri" panose="020F0502020204030204" pitchFamily="34" charset="0"/>
              </a:rPr>
              <a:t>預備</a:t>
            </a:r>
            <a:r>
              <a:rPr kumimoji="0" lang="en-US" altLang="zh-TW" sz="2800" dirty="0">
                <a:latin typeface="Calibri" panose="020F0502020204030204" pitchFamily="34" charset="0"/>
              </a:rPr>
              <a:t>]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kumimoji="0" lang="en-US" altLang="zh-TW" sz="2800" dirty="0">
                <a:latin typeface="Calibri" panose="020F0502020204030204" pitchFamily="34" charset="0"/>
              </a:rPr>
              <a:t>4.</a:t>
            </a:r>
            <a:r>
              <a:rPr kumimoji="0" lang="zh-TW" altLang="en-US" sz="2800" dirty="0">
                <a:latin typeface="Calibri" panose="020F0502020204030204" pitchFamily="34" charset="0"/>
              </a:rPr>
              <a:t> 按 </a:t>
            </a:r>
            <a:r>
              <a:rPr kumimoji="0" lang="en-US" altLang="zh-TW" sz="2800" dirty="0">
                <a:latin typeface="Calibri" panose="020F0502020204030204" pitchFamily="34" charset="0"/>
              </a:rPr>
              <a:t>[</a:t>
            </a:r>
            <a:r>
              <a:rPr kumimoji="0" lang="zh-TW" altLang="en-US" sz="2800" dirty="0">
                <a:latin typeface="Calibri" panose="020F0502020204030204" pitchFamily="34" charset="0"/>
              </a:rPr>
              <a:t>預覽</a:t>
            </a:r>
            <a:r>
              <a:rPr kumimoji="0" lang="en-US" altLang="zh-TW" sz="2800" dirty="0">
                <a:latin typeface="Calibri" panose="020F0502020204030204" pitchFamily="34" charset="0"/>
              </a:rPr>
              <a:t>]</a:t>
            </a:r>
            <a:r>
              <a:rPr kumimoji="0" lang="zh-TW" altLang="en-US" sz="2800" dirty="0">
                <a:latin typeface="Calibri" panose="020F0502020204030204" pitchFamily="34" charset="0"/>
              </a:rPr>
              <a:t> </a:t>
            </a:r>
            <a:endParaRPr kumimoji="0" lang="en-US" altLang="zh-TW" sz="2800" dirty="0">
              <a:latin typeface="Calibri" panose="020F0502020204030204" pitchFamily="34" charset="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kumimoji="0" lang="en-US" altLang="zh-TW" sz="2800" dirty="0">
                <a:latin typeface="Calibri" panose="020F0502020204030204" pitchFamily="34" charset="0"/>
              </a:rPr>
              <a:t>5.</a:t>
            </a:r>
            <a:r>
              <a:rPr kumimoji="0" lang="zh-TW" altLang="en-US" sz="2800" dirty="0">
                <a:latin typeface="Calibri" panose="020F0502020204030204" pitchFamily="34" charset="0"/>
              </a:rPr>
              <a:t> 檢查資料後按 </a:t>
            </a:r>
            <a:r>
              <a:rPr kumimoji="0" lang="en-US" altLang="zh-TW" sz="2800" dirty="0">
                <a:latin typeface="Calibri" panose="020F0502020204030204" pitchFamily="34" charset="0"/>
              </a:rPr>
              <a:t>[</a:t>
            </a:r>
            <a:r>
              <a:rPr kumimoji="0" lang="zh-TW" altLang="en-US" sz="2800" dirty="0">
                <a:latin typeface="Calibri" panose="020F0502020204030204" pitchFamily="34" charset="0"/>
              </a:rPr>
              <a:t>確定</a:t>
            </a:r>
            <a:r>
              <a:rPr kumimoji="0" lang="en-US" altLang="zh-TW" sz="2800" dirty="0">
                <a:latin typeface="Calibri" panose="020F0502020204030204" pitchFamily="34" charset="0"/>
              </a:rPr>
              <a:t>]</a:t>
            </a:r>
            <a:r>
              <a:rPr kumimoji="0" lang="zh-TW" altLang="en-US" sz="2800" dirty="0">
                <a:latin typeface="Calibri" panose="020F0502020204030204" pitchFamily="34" charset="0"/>
              </a:rPr>
              <a:t>，表格會傳送到聯遞系統</a:t>
            </a:r>
            <a:r>
              <a:rPr kumimoji="0" lang="en-US" altLang="zh-TW" sz="2800" dirty="0">
                <a:latin typeface="Calibri" panose="020F0502020204030204" pitchFamily="34" charset="0"/>
              </a:rPr>
              <a:t>(CDS)</a:t>
            </a:r>
            <a:endParaRPr kumimoji="0" lang="zh-TW" altLang="en-US" sz="2800" dirty="0">
              <a:latin typeface="Calibri" panose="020F0502020204030204" pitchFamily="34" charset="0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gray">
          <a:xfrm>
            <a:off x="250824" y="476401"/>
            <a:ext cx="5689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0" lang="zh-TW" altLang="en-US" sz="3200" dirty="0">
                <a:latin typeface="Calibri" panose="020F0502020204030204" pitchFamily="34" charset="0"/>
              </a:rPr>
              <a:t>如何呈報表格 </a:t>
            </a:r>
            <a:r>
              <a:rPr kumimoji="0" lang="en-US" altLang="zh-TW" sz="3200" dirty="0">
                <a:latin typeface="Calibri" panose="020F0502020204030204" pitchFamily="34" charset="0"/>
              </a:rPr>
              <a:t>B </a:t>
            </a:r>
            <a:r>
              <a:rPr kumimoji="0" lang="zh-TW" altLang="en-US" sz="3200" dirty="0">
                <a:latin typeface="Calibri" panose="020F0502020204030204" pitchFamily="34" charset="0"/>
              </a:rPr>
              <a:t>或 </a:t>
            </a:r>
            <a:r>
              <a:rPr kumimoji="0" lang="en-US" altLang="zh-TW" sz="3200" dirty="0">
                <a:latin typeface="Calibri" panose="020F0502020204030204" pitchFamily="34" charset="0"/>
              </a:rPr>
              <a:t>C</a:t>
            </a:r>
            <a:endParaRPr kumimoji="0" lang="zh-TW" altLang="en-US" sz="3200" dirty="0">
              <a:latin typeface="Calibri" panose="020F0502020204030204" pitchFamily="34" charset="0"/>
            </a:endParaRPr>
          </a:p>
        </p:txBody>
      </p:sp>
      <p:pic>
        <p:nvPicPr>
          <p:cNvPr id="12" name="圖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84" y="3358702"/>
            <a:ext cx="5662562" cy="3357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683568" y="5013176"/>
            <a:ext cx="3305870" cy="42788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HK" altLang="en-US" sz="1800">
              <a:latin typeface="Verdana" panose="020B0604030504040204" pitchFamily="34" charset="0"/>
              <a:ea typeface="標楷體" panose="03000509000000000000" pitchFamily="65" charset="-120"/>
            </a:endParaRPr>
          </a:p>
        </p:txBody>
      </p:sp>
      <p:sp>
        <p:nvSpPr>
          <p:cNvPr id="8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20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0206094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6" t="17799" r="55511" b="41959"/>
          <a:stretch>
            <a:fillRect/>
          </a:stretch>
        </p:blipFill>
        <p:spPr bwMode="auto">
          <a:xfrm>
            <a:off x="899592" y="2509821"/>
            <a:ext cx="6954217" cy="4303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Text Box 6"/>
          <p:cNvSpPr txBox="1">
            <a:spLocks noChangeArrowheads="1"/>
          </p:cNvSpPr>
          <p:nvPr/>
        </p:nvSpPr>
        <p:spPr bwMode="gray">
          <a:xfrm>
            <a:off x="5796409" y="3766865"/>
            <a:ext cx="3240087" cy="1384995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TW" altLang="en-US" sz="2800" dirty="0">
                <a:solidFill>
                  <a:schemeClr val="bg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選擇需要寄發的信息，然後鍵入</a:t>
            </a:r>
            <a:r>
              <a:rPr kumimoji="1"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學校密碼</a:t>
            </a:r>
            <a:r>
              <a:rPr kumimoji="1" lang="zh-TW" altLang="en-US" sz="28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匙</a:t>
            </a:r>
            <a:r>
              <a:rPr kumimoji="1" lang="en-US" altLang="zh-TW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(8</a:t>
            </a:r>
            <a:r>
              <a:rPr kumimoji="1" lang="zh-TW" altLang="en-US" sz="2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個位</a:t>
            </a:r>
            <a:r>
              <a:rPr kumimoji="1" lang="en-US" altLang="zh-TW" sz="28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kumimoji="1" lang="en-US" altLang="zh-TW" sz="28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1749" name="Oval 7"/>
          <p:cNvSpPr>
            <a:spLocks noChangeArrowheads="1"/>
          </p:cNvSpPr>
          <p:nvPr/>
        </p:nvSpPr>
        <p:spPr bwMode="gray">
          <a:xfrm>
            <a:off x="3276600" y="6308551"/>
            <a:ext cx="792163" cy="504825"/>
          </a:xfrm>
          <a:prstGeom prst="ellipse">
            <a:avLst/>
          </a:prstGeom>
          <a:noFill/>
          <a:ln w="38100" algn="ctr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buClr>
                <a:schemeClr val="bg1"/>
              </a:buClr>
              <a:buSzPct val="100000"/>
              <a:buFont typeface="Wingdings" panose="05000000000000000000" pitchFamily="2" charset="2"/>
              <a:buNone/>
            </a:pPr>
            <a:endParaRPr lang="zh-HK" altLang="en-US" sz="2000">
              <a:solidFill>
                <a:srgbClr val="0000FF"/>
              </a:solidFill>
            </a:endParaRPr>
          </a:p>
        </p:txBody>
      </p:sp>
      <p:sp>
        <p:nvSpPr>
          <p:cNvPr id="31750" name="Line 8"/>
          <p:cNvSpPr>
            <a:spLocks noChangeShapeType="1"/>
          </p:cNvSpPr>
          <p:nvPr/>
        </p:nvSpPr>
        <p:spPr bwMode="gray">
          <a:xfrm flipH="1">
            <a:off x="3951287" y="5054253"/>
            <a:ext cx="1806129" cy="1349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HK" altLang="en-US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gray">
          <a:xfrm>
            <a:off x="323850" y="1119188"/>
            <a:ext cx="8632825" cy="13849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 eaLnBrk="1" hangingPunct="1">
              <a:spcBef>
                <a:spcPts val="0"/>
              </a:spcBef>
              <a:defRPr/>
            </a:pPr>
            <a:r>
              <a:rPr kumimoji="0" lang="en-US" altLang="zh-TW" sz="2800" dirty="0">
                <a:latin typeface="Calibri" panose="020F0502020204030204" pitchFamily="34" charset="0"/>
              </a:rPr>
              <a:t>6. </a:t>
            </a:r>
            <a:r>
              <a:rPr kumimoji="0" lang="zh-TW" altLang="en-US" sz="2800" dirty="0">
                <a:latin typeface="Calibri" panose="020F0502020204030204" pitchFamily="34" charset="0"/>
              </a:rPr>
              <a:t>聯遞系統 </a:t>
            </a:r>
            <a:r>
              <a:rPr kumimoji="0" lang="en-US" altLang="zh-TW" sz="2800" dirty="0">
                <a:latin typeface="Calibri" panose="020F0502020204030204" pitchFamily="34" charset="0"/>
              </a:rPr>
              <a:t>&gt; </a:t>
            </a:r>
            <a:r>
              <a:rPr kumimoji="0" lang="zh-TW" altLang="en-US" sz="2800" dirty="0">
                <a:latin typeface="Calibri" panose="020F0502020204030204" pitchFamily="34" charset="0"/>
              </a:rPr>
              <a:t>寄發訊息 </a:t>
            </a:r>
            <a:r>
              <a:rPr kumimoji="0" lang="en-US" altLang="zh-TW" sz="2800" dirty="0">
                <a:latin typeface="Calibri" panose="020F0502020204030204" pitchFamily="34" charset="0"/>
              </a:rPr>
              <a:t>&gt; </a:t>
            </a:r>
            <a:r>
              <a:rPr kumimoji="0" lang="zh-TW" altLang="en-US" sz="2800" dirty="0">
                <a:latin typeface="Calibri" panose="020F0502020204030204" pitchFamily="34" charset="0"/>
              </a:rPr>
              <a:t>編修訊息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kumimoji="0" lang="en-US" altLang="zh-TW" sz="2800" dirty="0">
                <a:latin typeface="Calibri" panose="020F0502020204030204" pitchFamily="34" charset="0"/>
              </a:rPr>
              <a:t>7. </a:t>
            </a:r>
            <a:r>
              <a:rPr kumimoji="0" lang="zh-TW" altLang="en-US" sz="2800" dirty="0">
                <a:latin typeface="Calibri" panose="020F0502020204030204" pitchFamily="34" charset="0"/>
              </a:rPr>
              <a:t>找出可輸出的表格 </a:t>
            </a:r>
            <a:r>
              <a:rPr kumimoji="0" lang="en-US" altLang="zh-TW" sz="2800" dirty="0">
                <a:latin typeface="Calibri" panose="020F0502020204030204" pitchFamily="34" charset="0"/>
              </a:rPr>
              <a:t>B </a:t>
            </a:r>
            <a:r>
              <a:rPr kumimoji="0" lang="zh-TW" altLang="en-US" sz="2800" dirty="0">
                <a:latin typeface="Calibri" panose="020F0502020204030204" pitchFamily="34" charset="0"/>
              </a:rPr>
              <a:t>或 </a:t>
            </a:r>
            <a:r>
              <a:rPr kumimoji="0" lang="en-US" altLang="zh-TW" sz="2800" dirty="0">
                <a:latin typeface="Calibri" panose="020F0502020204030204" pitchFamily="34" charset="0"/>
              </a:rPr>
              <a:t>C</a:t>
            </a:r>
            <a:r>
              <a:rPr kumimoji="0" lang="zh-TW" altLang="en-US" sz="2800" dirty="0">
                <a:latin typeface="Calibri" panose="020F0502020204030204" pitchFamily="34" charset="0"/>
              </a:rPr>
              <a:t>，按「</a:t>
            </a:r>
            <a:r>
              <a:rPr kumimoji="0" lang="en-US" altLang="zh-TW" sz="2800" dirty="0">
                <a:latin typeface="Calibri" panose="020F0502020204030204" pitchFamily="34" charset="0"/>
              </a:rPr>
              <a:t>…Form B/C</a:t>
            </a:r>
            <a:r>
              <a:rPr kumimoji="0" lang="zh-TW" altLang="en-US" sz="2800" dirty="0">
                <a:latin typeface="Calibri" panose="020F0502020204030204" pitchFamily="34" charset="0"/>
              </a:rPr>
              <a:t>」連結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kumimoji="0" lang="en-US" altLang="zh-TW" sz="2800" dirty="0">
                <a:latin typeface="Calibri" panose="020F0502020204030204" pitchFamily="34" charset="0"/>
              </a:rPr>
              <a:t>8. </a:t>
            </a:r>
            <a:r>
              <a:rPr kumimoji="0" lang="zh-TW" altLang="en-US" sz="2800" dirty="0">
                <a:latin typeface="Calibri" panose="020F0502020204030204" pitchFamily="34" charset="0"/>
              </a:rPr>
              <a:t>按「加密」並鍵入學校密碼匙</a:t>
            </a:r>
          </a:p>
        </p:txBody>
      </p:sp>
      <p:sp>
        <p:nvSpPr>
          <p:cNvPr id="31753" name="Oval 7"/>
          <p:cNvSpPr>
            <a:spLocks noChangeArrowheads="1"/>
          </p:cNvSpPr>
          <p:nvPr/>
        </p:nvSpPr>
        <p:spPr bwMode="gray">
          <a:xfrm>
            <a:off x="539552" y="3697210"/>
            <a:ext cx="2603500" cy="504825"/>
          </a:xfrm>
          <a:prstGeom prst="ellipse">
            <a:avLst/>
          </a:prstGeom>
          <a:noFill/>
          <a:ln w="38100" algn="ctr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buClr>
                <a:schemeClr val="bg1"/>
              </a:buClr>
              <a:buSzPct val="100000"/>
              <a:buFont typeface="Wingdings" panose="05000000000000000000" pitchFamily="2" charset="2"/>
              <a:buNone/>
            </a:pPr>
            <a:endParaRPr lang="zh-HK" altLang="en-US" sz="2000">
              <a:solidFill>
                <a:srgbClr val="0000FF"/>
              </a:solidFill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5148064" y="4725144"/>
            <a:ext cx="144016" cy="216024"/>
          </a:xfrm>
          <a:prstGeom prst="rect">
            <a:avLst/>
          </a:prstGeom>
          <a:solidFill>
            <a:schemeClr val="bg1"/>
          </a:solidFill>
          <a:ln w="317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zh-TW" altLang="en-US" sz="2000" b="1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gray">
          <a:xfrm>
            <a:off x="323850" y="553810"/>
            <a:ext cx="5689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0" lang="zh-TW" altLang="en-US" sz="3200" dirty="0">
                <a:latin typeface="Calibri" panose="020F0502020204030204" pitchFamily="34" charset="0"/>
              </a:rPr>
              <a:t>如何呈報表格 </a:t>
            </a:r>
            <a:r>
              <a:rPr kumimoji="0" lang="en-US" altLang="zh-TW" sz="3200" dirty="0">
                <a:latin typeface="Calibri" panose="020F0502020204030204" pitchFamily="34" charset="0"/>
              </a:rPr>
              <a:t>B </a:t>
            </a:r>
            <a:r>
              <a:rPr kumimoji="0" lang="zh-TW" altLang="en-US" sz="3200" dirty="0">
                <a:latin typeface="Calibri" panose="020F0502020204030204" pitchFamily="34" charset="0"/>
              </a:rPr>
              <a:t>或 </a:t>
            </a:r>
            <a:r>
              <a:rPr kumimoji="0" lang="en-US" altLang="zh-TW" sz="3200" dirty="0">
                <a:latin typeface="Calibri" panose="020F0502020204030204" pitchFamily="34" charset="0"/>
              </a:rPr>
              <a:t>C</a:t>
            </a:r>
            <a:endParaRPr kumimoji="0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1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21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9337001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87350" y="1914525"/>
            <a:ext cx="8229600" cy="508000"/>
          </a:xfrm>
        </p:spPr>
        <p:txBody>
          <a:bodyPr/>
          <a:lstStyle/>
          <a:p>
            <a:pPr eaLnBrk="1" hangingPunct="1"/>
            <a:r>
              <a:rPr lang="zh-TW" altLang="en-US" sz="2800" smtClean="0">
                <a:solidFill>
                  <a:schemeClr val="tx1"/>
                </a:solidFill>
                <a:ea typeface="標楷體" panose="03000509000000000000" pitchFamily="65" charset="-120"/>
              </a:rPr>
              <a:t>已確定的資料檔案須經</a:t>
            </a:r>
            <a:r>
              <a:rPr lang="zh-HK" altLang="en-US" sz="2800" smtClean="0">
                <a:solidFill>
                  <a:srgbClr val="CC0099"/>
                </a:solidFill>
                <a:ea typeface="標楷體" panose="03000509000000000000" pitchFamily="65" charset="-120"/>
              </a:rPr>
              <a:t>聯遞系統</a:t>
            </a:r>
            <a:r>
              <a:rPr lang="zh-TW" altLang="en-US" sz="2800" smtClean="0">
                <a:solidFill>
                  <a:schemeClr val="tx1"/>
                </a:solidFill>
                <a:ea typeface="標楷體" panose="03000509000000000000" pitchFamily="65" charset="-120"/>
              </a:rPr>
              <a:t>傳送至教育局</a:t>
            </a:r>
            <a:endParaRPr lang="zh-TW" altLang="zh-TW" sz="2800" smtClean="0">
              <a:solidFill>
                <a:schemeClr val="tx1"/>
              </a:solidFill>
            </a:endParaRPr>
          </a:p>
        </p:txBody>
      </p:sp>
      <p:grpSp>
        <p:nvGrpSpPr>
          <p:cNvPr id="21508" name="群組 2"/>
          <p:cNvGrpSpPr>
            <a:grpSpLocks/>
          </p:cNvGrpSpPr>
          <p:nvPr/>
        </p:nvGrpSpPr>
        <p:grpSpPr bwMode="auto">
          <a:xfrm>
            <a:off x="323850" y="2735263"/>
            <a:ext cx="8210550" cy="3816350"/>
            <a:chOff x="538163" y="2133600"/>
            <a:chExt cx="8210550" cy="3816350"/>
          </a:xfrm>
        </p:grpSpPr>
        <p:grpSp>
          <p:nvGrpSpPr>
            <p:cNvPr id="21511" name="群組 2"/>
            <p:cNvGrpSpPr>
              <a:grpSpLocks/>
            </p:cNvGrpSpPr>
            <p:nvPr/>
          </p:nvGrpSpPr>
          <p:grpSpPr bwMode="auto">
            <a:xfrm>
              <a:off x="684213" y="2133600"/>
              <a:ext cx="8064500" cy="3816350"/>
              <a:chOff x="684213" y="2133600"/>
              <a:chExt cx="8064500" cy="3816350"/>
            </a:xfrm>
          </p:grpSpPr>
          <p:pic>
            <p:nvPicPr>
              <p:cNvPr id="21513" name="圖片 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4213" y="2133600"/>
                <a:ext cx="8064500" cy="381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" name="矩形 1"/>
              <p:cNvSpPr/>
              <p:nvPr/>
            </p:nvSpPr>
            <p:spPr>
              <a:xfrm>
                <a:off x="4179888" y="4892675"/>
                <a:ext cx="358775" cy="14287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HK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5116513" y="4892675"/>
                <a:ext cx="358775" cy="14287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HK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5116513" y="5421312"/>
                <a:ext cx="358775" cy="144463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HK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4211638" y="5421312"/>
                <a:ext cx="360363" cy="144463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HK" altLang="en-US"/>
              </a:p>
            </p:txBody>
          </p:sp>
        </p:grpSp>
        <p:sp>
          <p:nvSpPr>
            <p:cNvPr id="21512" name="Rectangle 8"/>
            <p:cNvSpPr>
              <a:spLocks noChangeArrowheads="1"/>
            </p:cNvSpPr>
            <p:nvPr/>
          </p:nvSpPr>
          <p:spPr bwMode="auto">
            <a:xfrm>
              <a:off x="538163" y="4800600"/>
              <a:ext cx="3013075" cy="1139825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BB1C9"/>
                </a:buClr>
                <a:buSzPct val="95000"/>
                <a:buFont typeface="Wingdings 2" panose="05020102010507070707" pitchFamily="18" charset="2"/>
                <a:buChar char=""/>
                <a:defRPr sz="26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Clr>
                  <a:srgbClr val="6BB1C9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HK" altLang="en-US" sz="1800">
                <a:latin typeface="Verdana" panose="020B0604030504040204" pitchFamily="34" charset="0"/>
                <a:ea typeface="標楷體" panose="03000509000000000000" pitchFamily="65" charset="-120"/>
              </a:endParaRPr>
            </a:p>
          </p:txBody>
        </p:sp>
      </p:grpSp>
      <p:pic>
        <p:nvPicPr>
          <p:cNvPr id="21509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Rectangle 2"/>
          <p:cNvSpPr txBox="1">
            <a:spLocks noChangeArrowheads="1"/>
          </p:cNvSpPr>
          <p:nvPr/>
        </p:nvSpPr>
        <p:spPr bwMode="auto">
          <a:xfrm>
            <a:off x="357188" y="704850"/>
            <a:ext cx="8229600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預備工作</a:t>
            </a:r>
            <a:r>
              <a:rPr kumimoji="0"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kumimoji="0" lang="en-US" altLang="zh-TW" sz="32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4</a:t>
            </a:r>
            <a:r>
              <a:rPr kumimoji="0"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kumimoji="0" lang="zh-TW" altLang="en-US" sz="32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</a:t>
            </a: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在</a:t>
            </a:r>
            <a:r>
              <a:rPr kumimoji="0" lang="zh-TW" altLang="en-US" sz="3200" dirty="0">
                <a:solidFill>
                  <a:srgbClr val="CC0099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學生資料</a:t>
            </a: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模組更新學生</a:t>
            </a:r>
            <a:endParaRPr kumimoji="0" lang="en-US" altLang="zh-TW" sz="3200" dirty="0">
              <a:latin typeface="Calibri" panose="020F0502020204030204" pitchFamily="34" charset="0"/>
              <a:ea typeface="標楷體" panose="03000509000000000000" pitchFamily="65" charset="-12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資料</a:t>
            </a:r>
            <a:endParaRPr kumimoji="0" lang="zh-TW" altLang="zh-TW" sz="3200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4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22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323850" y="20659"/>
            <a:ext cx="8229600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預備工作</a:t>
            </a:r>
            <a:r>
              <a:rPr kumimoji="0"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kumimoji="0" lang="en-US" altLang="zh-TW" sz="32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4</a:t>
            </a:r>
            <a:r>
              <a:rPr kumimoji="0"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kumimoji="0" lang="zh-TW" altLang="en-US" sz="32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</a:t>
            </a: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在</a:t>
            </a:r>
            <a:r>
              <a:rPr kumimoji="0" lang="zh-TW" altLang="en-US" sz="3200" dirty="0">
                <a:solidFill>
                  <a:srgbClr val="CC0099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學生資料</a:t>
            </a: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模組更新學生</a:t>
            </a:r>
            <a:endParaRPr kumimoji="0" lang="en-US" altLang="zh-TW" sz="3200" dirty="0">
              <a:latin typeface="Calibri" panose="020F0502020204030204" pitchFamily="34" charset="0"/>
              <a:ea typeface="標楷體" panose="03000509000000000000" pitchFamily="65" charset="-12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 dirty="0" smtClean="0">
                <a:latin typeface="Calibri" panose="020F0502020204030204" pitchFamily="34" charset="0"/>
                <a:ea typeface="標楷體" panose="03000509000000000000" pitchFamily="65" charset="-120"/>
              </a:rPr>
              <a:t>資料 （離校生）</a:t>
            </a:r>
            <a:endParaRPr kumimoji="0" lang="zh-TW" altLang="zh-TW" sz="3200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181942"/>
            <a:ext cx="8647435" cy="5024363"/>
          </a:xfrm>
          <a:prstGeom prst="rect">
            <a:avLst/>
          </a:prstGeom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23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659974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2"/>
          <p:cNvSpPr>
            <a:spLocks noGrp="1"/>
          </p:cNvSpPr>
          <p:nvPr>
            <p:ph type="title"/>
          </p:nvPr>
        </p:nvSpPr>
        <p:spPr>
          <a:xfrm>
            <a:off x="1058863" y="4508500"/>
            <a:ext cx="8229600" cy="508000"/>
          </a:xfrm>
        </p:spPr>
        <p:txBody>
          <a:bodyPr/>
          <a:lstStyle/>
          <a:p>
            <a:pPr eaLnBrk="1" hangingPunct="1"/>
            <a:r>
              <a:rPr lang="zh-TW" altLang="en-US" sz="3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練習</a:t>
            </a:r>
            <a:r>
              <a:rPr lang="en-US" altLang="zh-TW" sz="3200" dirty="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3</a:t>
            </a:r>
            <a:r>
              <a:rPr lang="en-US" altLang="zh-TW" sz="3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</a:t>
            </a:r>
            <a:r>
              <a:rPr lang="en-US" altLang="zh-TW" sz="3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處理學生離校</a:t>
            </a:r>
            <a:r>
              <a:rPr lang="en-US" altLang="zh-TW" sz="3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HK" altLang="en-US" sz="3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zh-HK" altLang="en-US" sz="32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b="1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b="1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endParaRPr lang="zh-HK" altLang="en-US" sz="3200" b="1" dirty="0" smtClean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3556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24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>
          <a:xfrm>
            <a:off x="1403350" y="1628775"/>
            <a:ext cx="7313613" cy="41148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TW" altLang="en-US" sz="2400" dirty="0" smtClean="0">
              <a:ea typeface="標楷體" pitchFamily="65" charset="-12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en-US" altLang="zh-TW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標楷體" pitchFamily="65" charset="-120"/>
            </a:endParaRPr>
          </a:p>
        </p:txBody>
      </p:sp>
      <p:pic>
        <p:nvPicPr>
          <p:cNvPr id="24580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圖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1881188"/>
            <a:ext cx="7056437" cy="447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Rectangle 2"/>
          <p:cNvSpPr txBox="1">
            <a:spLocks noChangeArrowheads="1"/>
          </p:cNvSpPr>
          <p:nvPr/>
        </p:nvSpPr>
        <p:spPr bwMode="auto">
          <a:xfrm>
            <a:off x="357188" y="704850"/>
            <a:ext cx="8229600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預備工作</a:t>
            </a:r>
            <a:r>
              <a:rPr kumimoji="0"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kumimoji="0" lang="en-US" altLang="zh-TW" sz="32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5</a:t>
            </a:r>
            <a:r>
              <a:rPr kumimoji="0"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kumimoji="0" lang="zh-TW" altLang="en-US" sz="32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</a:t>
            </a: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在</a:t>
            </a:r>
            <a:r>
              <a:rPr kumimoji="0" lang="zh-TW" altLang="en-US" sz="3200" dirty="0">
                <a:solidFill>
                  <a:srgbClr val="CC0099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學生成績</a:t>
            </a: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模組設定考績</a:t>
            </a:r>
            <a:r>
              <a:rPr kumimoji="0" lang="en-US" altLang="zh-TW" sz="3200" dirty="0">
                <a:latin typeface="Calibri" panose="020F0502020204030204" pitchFamily="34" charset="0"/>
                <a:ea typeface="標楷體" panose="03000509000000000000" pitchFamily="65" charset="-120"/>
              </a:rPr>
              <a:t/>
            </a:r>
            <a:br>
              <a:rPr kumimoji="0" lang="en-US" altLang="zh-TW" sz="3200" dirty="0">
                <a:latin typeface="Calibri" panose="020F0502020204030204" pitchFamily="34" charset="0"/>
                <a:ea typeface="標楷體" panose="03000509000000000000" pitchFamily="65" charset="-120"/>
              </a:rPr>
            </a:b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綱要</a:t>
            </a:r>
            <a:endParaRPr kumimoji="0" lang="zh-TW" altLang="zh-TW" sz="3200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94013" y="2314575"/>
            <a:ext cx="306387" cy="1063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8" name="文字方塊 2"/>
          <p:cNvSpPr txBox="1"/>
          <p:nvPr/>
        </p:nvSpPr>
        <p:spPr>
          <a:xfrm>
            <a:off x="2786063" y="2236788"/>
            <a:ext cx="576262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HK" sz="1050" dirty="0">
                <a:latin typeface="+mn-ea"/>
                <a:ea typeface="+mn-ea"/>
              </a:rPr>
              <a:t>20XX</a:t>
            </a:r>
            <a:endParaRPr lang="zh-HK" altLang="en-US" sz="1050" dirty="0">
              <a:latin typeface="+mn-ea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25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26</a:t>
            </a:fld>
            <a:endParaRPr lang="en-US" altLang="zh-TW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755289"/>
            <a:ext cx="5715000" cy="5934075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357188" y="116632"/>
            <a:ext cx="8229600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預備工作</a:t>
            </a:r>
            <a:r>
              <a:rPr kumimoji="0"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kumimoji="0" lang="en-US" altLang="zh-TW" sz="32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5</a:t>
            </a:r>
            <a:r>
              <a:rPr kumimoji="0"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kumimoji="0" lang="zh-TW" altLang="en-US" sz="32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</a:t>
            </a: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在</a:t>
            </a:r>
            <a:r>
              <a:rPr kumimoji="0" lang="zh-TW" altLang="en-US" sz="3200" dirty="0">
                <a:solidFill>
                  <a:srgbClr val="CC0099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學生成績</a:t>
            </a: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模組設定考績</a:t>
            </a:r>
            <a:r>
              <a:rPr kumimoji="0" lang="en-US" altLang="zh-TW" sz="3200" dirty="0">
                <a:latin typeface="Calibri" panose="020F0502020204030204" pitchFamily="34" charset="0"/>
                <a:ea typeface="標楷體" panose="03000509000000000000" pitchFamily="65" charset="-120"/>
              </a:rPr>
              <a:t/>
            </a:r>
            <a:br>
              <a:rPr kumimoji="0" lang="en-US" altLang="zh-TW" sz="3200" dirty="0">
                <a:latin typeface="Calibri" panose="020F0502020204030204" pitchFamily="34" charset="0"/>
                <a:ea typeface="標楷體" panose="03000509000000000000" pitchFamily="65" charset="-120"/>
              </a:rPr>
            </a:b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綱要</a:t>
            </a:r>
            <a:endParaRPr kumimoji="0" lang="zh-TW" altLang="zh-TW" sz="3200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5523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>
          <a:xfrm>
            <a:off x="1403350" y="1628775"/>
            <a:ext cx="7313613" cy="41148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TW" altLang="en-US" sz="2400" dirty="0" smtClean="0">
              <a:ea typeface="標楷體" pitchFamily="65" charset="-12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en-US" altLang="zh-TW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標楷體" pitchFamily="65" charset="-120"/>
            </a:endParaRPr>
          </a:p>
        </p:txBody>
      </p:sp>
      <p:pic>
        <p:nvPicPr>
          <p:cNvPr id="24580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Rectangle 2"/>
          <p:cNvSpPr txBox="1">
            <a:spLocks noChangeArrowheads="1"/>
          </p:cNvSpPr>
          <p:nvPr/>
        </p:nvSpPr>
        <p:spPr bwMode="auto">
          <a:xfrm>
            <a:off x="357188" y="704850"/>
            <a:ext cx="8229600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預備工作</a:t>
            </a:r>
            <a:r>
              <a:rPr kumimoji="0"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kumimoji="0" lang="en-US" altLang="zh-TW" sz="32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5</a:t>
            </a:r>
            <a:r>
              <a:rPr kumimoji="0"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kumimoji="0" lang="zh-TW" altLang="en-US" sz="32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</a:t>
            </a: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在</a:t>
            </a:r>
            <a:r>
              <a:rPr kumimoji="0" lang="zh-TW" altLang="en-US" sz="3200" dirty="0">
                <a:solidFill>
                  <a:srgbClr val="CC0099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學生成績</a:t>
            </a: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模組設定考績</a:t>
            </a:r>
            <a:r>
              <a:rPr kumimoji="0" lang="en-US" altLang="zh-TW" sz="3200" dirty="0">
                <a:latin typeface="Calibri" panose="020F0502020204030204" pitchFamily="34" charset="0"/>
                <a:ea typeface="標楷體" panose="03000509000000000000" pitchFamily="65" charset="-120"/>
              </a:rPr>
              <a:t/>
            </a:r>
            <a:br>
              <a:rPr kumimoji="0" lang="en-US" altLang="zh-TW" sz="3200" dirty="0">
                <a:latin typeface="Calibri" panose="020F0502020204030204" pitchFamily="34" charset="0"/>
                <a:ea typeface="標楷體" panose="03000509000000000000" pitchFamily="65" charset="-120"/>
              </a:rPr>
            </a:b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綱要</a:t>
            </a:r>
            <a:endParaRPr kumimoji="0" lang="zh-TW" altLang="zh-TW" sz="3200" dirty="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94013" y="2314575"/>
            <a:ext cx="306387" cy="1063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419" y="1884276"/>
            <a:ext cx="8414544" cy="3691111"/>
          </a:xfrm>
          <a:prstGeom prst="rect">
            <a:avLst/>
          </a:prstGeom>
        </p:spPr>
      </p:pic>
      <p:sp>
        <p:nvSpPr>
          <p:cNvPr id="8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27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24071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357188" y="1828800"/>
            <a:ext cx="82296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zh-HK" altLang="en-US" sz="2800" kern="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注意 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─ </a:t>
            </a:r>
            <a:r>
              <a:rPr lang="zh-TW" altLang="en-US" sz="2800" kern="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音樂科</a:t>
            </a:r>
            <a:r>
              <a:rPr lang="zh-TW" altLang="en-US" sz="2800" kern="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及</a:t>
            </a:r>
            <a:r>
              <a:rPr lang="zh-TW" altLang="en-US" sz="2800" kern="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視覺藝術科</a:t>
            </a:r>
            <a:r>
              <a:rPr lang="zh-TW" altLang="en-US" sz="2800" kern="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的評分必須是</a:t>
            </a:r>
            <a:r>
              <a:rPr lang="en-US" altLang="zh-TW" sz="2800" kern="0" dirty="0" smtClean="0">
                <a:solidFill>
                  <a:srgbClr val="FF000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5</a:t>
            </a:r>
            <a:r>
              <a:rPr lang="zh-TW" altLang="en-US" sz="2800" kern="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的倍數</a:t>
            </a:r>
            <a:endParaRPr lang="zh-TW" altLang="zh-TW" sz="2800" kern="0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5604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Rectangle 2"/>
          <p:cNvSpPr txBox="1">
            <a:spLocks noChangeArrowheads="1"/>
          </p:cNvSpPr>
          <p:nvPr/>
        </p:nvSpPr>
        <p:spPr bwMode="auto">
          <a:xfrm>
            <a:off x="357188" y="704850"/>
            <a:ext cx="8229600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預備工作</a:t>
            </a:r>
            <a:r>
              <a:rPr kumimoji="0" lang="en-US" altLang="zh-TW" sz="3200"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kumimoji="0" lang="en-US" altLang="zh-TW" sz="32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5</a:t>
            </a:r>
            <a:r>
              <a:rPr kumimoji="0" lang="en-US" altLang="zh-TW" sz="3200"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kumimoji="0" lang="zh-TW" altLang="en-US" sz="32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</a:t>
            </a:r>
            <a:r>
              <a:rPr kumimoji="0" lang="zh-TW" altLang="en-US" sz="3200">
                <a:latin typeface="Calibri" panose="020F0502020204030204" pitchFamily="34" charset="0"/>
                <a:ea typeface="標楷體" panose="03000509000000000000" pitchFamily="65" charset="-120"/>
              </a:rPr>
              <a:t>在</a:t>
            </a:r>
            <a:r>
              <a:rPr kumimoji="0" lang="zh-TW" altLang="en-US" sz="3200">
                <a:solidFill>
                  <a:srgbClr val="CC0099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學生成績</a:t>
            </a:r>
            <a:r>
              <a:rPr kumimoji="0" lang="zh-TW" altLang="en-US" sz="3200">
                <a:latin typeface="Calibri" panose="020F0502020204030204" pitchFamily="34" charset="0"/>
                <a:ea typeface="標楷體" panose="03000509000000000000" pitchFamily="65" charset="-120"/>
              </a:rPr>
              <a:t>模組輸入呈分</a:t>
            </a:r>
            <a:r>
              <a:rPr kumimoji="0" lang="en-US" altLang="zh-TW" sz="3200">
                <a:latin typeface="Calibri" panose="020F0502020204030204" pitchFamily="34" charset="0"/>
                <a:ea typeface="標楷體" panose="03000509000000000000" pitchFamily="65" charset="-120"/>
              </a:rPr>
              <a:t/>
            </a:r>
            <a:br>
              <a:rPr kumimoji="0" lang="en-US" altLang="zh-TW" sz="3200">
                <a:latin typeface="Calibri" panose="020F0502020204030204" pitchFamily="34" charset="0"/>
                <a:ea typeface="標楷體" panose="03000509000000000000" pitchFamily="65" charset="-120"/>
              </a:rPr>
            </a:br>
            <a:r>
              <a:rPr kumimoji="0" lang="zh-TW" altLang="en-US" sz="3200">
                <a:latin typeface="Calibri" panose="020F0502020204030204" pitchFamily="34" charset="0"/>
                <a:ea typeface="標楷體" panose="03000509000000000000" pitchFamily="65" charset="-120"/>
              </a:rPr>
              <a:t>科目的積分</a:t>
            </a:r>
            <a:endParaRPr kumimoji="0" lang="zh-TW" altLang="zh-TW" sz="320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95738" y="3328988"/>
            <a:ext cx="307975" cy="12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2403" y="2524125"/>
            <a:ext cx="4934644" cy="4180427"/>
          </a:xfrm>
          <a:prstGeom prst="rect">
            <a:avLst/>
          </a:prstGeom>
        </p:spPr>
      </p:pic>
      <p:sp>
        <p:nvSpPr>
          <p:cNvPr id="8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28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1" name="Rectangle 2"/>
          <p:cNvSpPr txBox="1">
            <a:spLocks noChangeArrowheads="1"/>
          </p:cNvSpPr>
          <p:nvPr/>
        </p:nvSpPr>
        <p:spPr bwMode="auto">
          <a:xfrm>
            <a:off x="357188" y="704850"/>
            <a:ext cx="8229600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預備工作</a:t>
            </a:r>
            <a:r>
              <a:rPr kumimoji="0" lang="en-US" altLang="zh-TW" sz="3200"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kumimoji="0" lang="en-US" altLang="zh-TW" sz="32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5</a:t>
            </a:r>
            <a:r>
              <a:rPr kumimoji="0" lang="en-US" altLang="zh-TW" sz="3200"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kumimoji="0" lang="zh-TW" altLang="en-US" sz="32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</a:t>
            </a:r>
            <a:r>
              <a:rPr kumimoji="0" lang="zh-TW" altLang="en-US" sz="3200">
                <a:latin typeface="Calibri" panose="020F0502020204030204" pitchFamily="34" charset="0"/>
                <a:ea typeface="標楷體" panose="03000509000000000000" pitchFamily="65" charset="-120"/>
              </a:rPr>
              <a:t>在</a:t>
            </a:r>
            <a:r>
              <a:rPr kumimoji="0" lang="zh-TW" altLang="en-US" sz="3200">
                <a:solidFill>
                  <a:srgbClr val="CC0099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學生成績</a:t>
            </a:r>
            <a:r>
              <a:rPr kumimoji="0" lang="zh-TW" altLang="en-US" sz="3200">
                <a:latin typeface="Calibri" panose="020F0502020204030204" pitchFamily="34" charset="0"/>
                <a:ea typeface="標楷體" panose="03000509000000000000" pitchFamily="65" charset="-120"/>
              </a:rPr>
              <a:t>模組完成相關</a:t>
            </a:r>
            <a:r>
              <a:rPr kumimoji="0" lang="en-US" altLang="zh-TW" sz="3200">
                <a:latin typeface="Calibri" panose="020F0502020204030204" pitchFamily="34" charset="0"/>
                <a:ea typeface="標楷體" panose="03000509000000000000" pitchFamily="65" charset="-120"/>
              </a:rPr>
              <a:t/>
            </a:r>
            <a:br>
              <a:rPr kumimoji="0" lang="en-US" altLang="zh-TW" sz="3200">
                <a:latin typeface="Calibri" panose="020F0502020204030204" pitchFamily="34" charset="0"/>
                <a:ea typeface="標楷體" panose="03000509000000000000" pitchFamily="65" charset="-120"/>
              </a:rPr>
            </a:br>
            <a:r>
              <a:rPr kumimoji="0" lang="zh-TW" altLang="en-US" sz="3200">
                <a:latin typeface="Calibri" panose="020F0502020204030204" pitchFamily="34" charset="0"/>
                <a:ea typeface="標楷體" panose="03000509000000000000" pitchFamily="65" charset="-120"/>
              </a:rPr>
              <a:t>考績的數據整合</a:t>
            </a:r>
            <a:endParaRPr kumimoji="0" lang="zh-TW" altLang="zh-TW" sz="3200"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95738" y="2887663"/>
            <a:ext cx="346075" cy="153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10" name="矩形 9"/>
          <p:cNvSpPr/>
          <p:nvPr/>
        </p:nvSpPr>
        <p:spPr>
          <a:xfrm>
            <a:off x="4932363" y="4724400"/>
            <a:ext cx="431800" cy="144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11" name="矩形 10"/>
          <p:cNvSpPr/>
          <p:nvPr/>
        </p:nvSpPr>
        <p:spPr>
          <a:xfrm>
            <a:off x="4967288" y="4541838"/>
            <a:ext cx="431800" cy="144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800225"/>
            <a:ext cx="8620125" cy="4706122"/>
          </a:xfrm>
          <a:prstGeom prst="rect">
            <a:avLst/>
          </a:prstGeom>
        </p:spPr>
      </p:pic>
      <p:sp>
        <p:nvSpPr>
          <p:cNvPr id="12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29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88813"/>
            <a:ext cx="5112568" cy="2623463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7477" y="1128972"/>
            <a:ext cx="4176464" cy="193010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236296" y="6284168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952F92F-29C3-4515-ABAB-654215B02911}" type="slidenum">
              <a:rPr lang="en-US" altLang="zh-TW" smtClean="0"/>
              <a:pPr>
                <a:defRPr/>
              </a:pPr>
              <a:t>3</a:t>
            </a:fld>
            <a:endParaRPr lang="en-US" altLang="zh-TW" dirty="0"/>
          </a:p>
        </p:txBody>
      </p:sp>
      <p:sp>
        <p:nvSpPr>
          <p:cNvPr id="2" name="矩形 1"/>
          <p:cNvSpPr/>
          <p:nvPr/>
        </p:nvSpPr>
        <p:spPr>
          <a:xfrm>
            <a:off x="6017110" y="1334529"/>
            <a:ext cx="31268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eaLnBrk="1" hangingPunct="1">
              <a:spcBef>
                <a:spcPts val="0"/>
              </a:spcBef>
              <a:buClr>
                <a:srgbClr val="CC0099"/>
              </a:buClr>
              <a:buSzPct val="55000"/>
            </a:pPr>
            <a:r>
              <a:rPr lang="zh-TW" alt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呈報</a:t>
            </a:r>
            <a:r>
              <a:rPr lang="zh-TW" altLang="en-US" sz="3200" kern="0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小五及小六</a:t>
            </a:r>
            <a:endParaRPr lang="en-US" altLang="zh-TW" sz="3200" kern="0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1" eaLnBrk="1" hangingPunct="1">
              <a:spcBef>
                <a:spcPts val="0"/>
              </a:spcBef>
              <a:buClr>
                <a:srgbClr val="CC0099"/>
              </a:buClr>
              <a:buSzPct val="55000"/>
            </a:pPr>
            <a:r>
              <a:rPr lang="zh-TW" altLang="en-US" sz="3200" kern="0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學生校內成績</a:t>
            </a:r>
          </a:p>
        </p:txBody>
      </p:sp>
      <p:sp>
        <p:nvSpPr>
          <p:cNvPr id="8" name="內容版面配置區 2"/>
          <p:cNvSpPr txBox="1">
            <a:spLocks/>
          </p:cNvSpPr>
          <p:nvPr/>
        </p:nvSpPr>
        <p:spPr bwMode="auto">
          <a:xfrm>
            <a:off x="-149658" y="3099172"/>
            <a:ext cx="4444471" cy="64697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349" tIns="45674" rIns="91349" bIns="45674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spcBef>
                <a:spcPct val="7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40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PMingLiU" panose="02020500000000000000" pitchFamily="18" charset="-12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Font typeface="Wingdings" panose="05000000000000000000" pitchFamily="2" charset="2"/>
              <a:buChar char="n"/>
              <a:defRPr sz="200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PMingLiU" panose="02020500000000000000" pitchFamily="18" charset="-12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PMingLiU" panose="02020500000000000000" pitchFamily="18" charset="-12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sz="160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PMingLiU" panose="02020500000000000000" pitchFamily="18" charset="-12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PMingLiU" panose="02020500000000000000" pitchFamily="18" charset="-12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zh-TW" altLang="en-US" sz="3200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參照</a:t>
            </a:r>
            <a:r>
              <a:rPr lang="zh-TW" altLang="en-US" sz="3200" kern="0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校內成績評估指南</a:t>
            </a:r>
            <a:r>
              <a:rPr lang="zh-TW" altLang="en-US" sz="3200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設定須呈分的科目比重</a:t>
            </a:r>
            <a:endParaRPr lang="zh-HK" altLang="en-US" sz="3200" kern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1259632" y="5234873"/>
            <a:ext cx="3778450" cy="1321430"/>
            <a:chOff x="2771327" y="4629150"/>
            <a:chExt cx="6083474" cy="1873250"/>
          </a:xfrm>
        </p:grpSpPr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2771327" y="4629150"/>
              <a:ext cx="863600" cy="1855787"/>
            </a:xfrm>
            <a:prstGeom prst="rect">
              <a:avLst/>
            </a:prstGeom>
            <a:noFill/>
            <a:ln w="635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75000"/>
                </a:spcBef>
                <a:buClr>
                  <a:schemeClr val="accent2"/>
                </a:buClr>
                <a:buFont typeface="Wingdings" panose="05000000000000000000" pitchFamily="2" charset="2"/>
                <a:buChar char="n"/>
                <a:defRPr sz="2400">
                  <a:solidFill>
                    <a:srgbClr val="660066"/>
                  </a:solidFill>
                  <a:latin typeface="Tahoma" panose="020B060403050404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Clr>
                  <a:srgbClr val="CC0099"/>
                </a:buClr>
                <a:buFont typeface="Wingdings" panose="05000000000000000000" pitchFamily="2" charset="2"/>
                <a:buChar char="n"/>
                <a:defRPr sz="2000">
                  <a:solidFill>
                    <a:srgbClr val="9900CC"/>
                  </a:solidFill>
                  <a:latin typeface="Tahoma" panose="020B060403050404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>
                  <a:solidFill>
                    <a:srgbClr val="6600CC"/>
                  </a:solidFill>
                  <a:latin typeface="Tahoma" panose="020B060403050404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1600">
                  <a:solidFill>
                    <a:srgbClr val="333399"/>
                  </a:solidFill>
                  <a:latin typeface="Tahoma" panose="020B060403050404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ahoma" panose="020B060403050404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ahoma" panose="020B060403050404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ahoma" panose="020B060403050404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ahoma" panose="020B060403050404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ahoma" panose="020B060403050404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zh-TW" altLang="en-US" sz="1800">
                <a:solidFill>
                  <a:schemeClr val="tx1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8207101" y="4629150"/>
              <a:ext cx="647700" cy="1873250"/>
            </a:xfrm>
            <a:prstGeom prst="rect">
              <a:avLst/>
            </a:prstGeom>
            <a:noFill/>
            <a:ln w="635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75000"/>
                </a:spcBef>
                <a:buClr>
                  <a:schemeClr val="accent2"/>
                </a:buClr>
                <a:buFont typeface="Wingdings" panose="05000000000000000000" pitchFamily="2" charset="2"/>
                <a:buChar char="n"/>
                <a:defRPr sz="2400">
                  <a:solidFill>
                    <a:srgbClr val="660066"/>
                  </a:solidFill>
                  <a:latin typeface="Tahoma" panose="020B060403050404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Clr>
                  <a:srgbClr val="CC0099"/>
                </a:buClr>
                <a:buFont typeface="Wingdings" panose="05000000000000000000" pitchFamily="2" charset="2"/>
                <a:buChar char="n"/>
                <a:defRPr sz="2000">
                  <a:solidFill>
                    <a:srgbClr val="9900CC"/>
                  </a:solidFill>
                  <a:latin typeface="Tahoma" panose="020B060403050404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>
                  <a:solidFill>
                    <a:srgbClr val="6600CC"/>
                  </a:solidFill>
                  <a:latin typeface="Tahoma" panose="020B060403050404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1600">
                  <a:solidFill>
                    <a:srgbClr val="333399"/>
                  </a:solidFill>
                  <a:latin typeface="Tahoma" panose="020B060403050404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ahoma" panose="020B060403050404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ahoma" panose="020B060403050404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ahoma" panose="020B060403050404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ahoma" panose="020B060403050404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Tahoma" panose="020B060403050404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Clr>
                  <a:srgbClr val="CC0099"/>
                </a:buClr>
                <a:buSzPct val="55000"/>
                <a:buFont typeface="Wingdings" panose="05000000000000000000" pitchFamily="2" charset="2"/>
                <a:buNone/>
              </a:pPr>
              <a:endParaRPr lang="zh-HK" altLang="en-US" sz="4000">
                <a:solidFill>
                  <a:schemeClr val="folHlink"/>
                </a:solidFill>
                <a:latin typeface="Times New Roman" panose="02020603050405020304" pitchFamily="18" charset="0"/>
                <a:ea typeface="標楷體" panose="03000509000000000000" pitchFamily="65" charset="-12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5287925" y="5108710"/>
            <a:ext cx="3579554" cy="107721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TW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模擬中一派位</a:t>
            </a:r>
            <a:endParaRPr lang="en-US" altLang="zh-TW" sz="32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校內排名表 </a:t>
            </a:r>
            <a:r>
              <a:rPr lang="en-US" altLang="zh-TW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依班</a:t>
            </a:r>
            <a:r>
              <a:rPr lang="en-US" altLang="zh-TW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7048042" y="3288638"/>
            <a:ext cx="404278" cy="97837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None/>
              <a:tabLst/>
            </a:pPr>
            <a:endParaRPr kumimoji="0" lang="en-US" sz="4000" b="1" i="0" u="none" strike="noStrike" cap="none" normalizeH="0" baseline="0">
              <a:ln>
                <a:noFill/>
              </a:ln>
              <a:solidFill>
                <a:schemeClr val="folHlink"/>
              </a:solidFill>
              <a:effectLst/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6084168" y="4408493"/>
            <a:ext cx="177588" cy="601977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None/>
              <a:tabLst/>
            </a:pPr>
            <a:endParaRPr kumimoji="0" lang="en-US" sz="4000" b="1" i="0" u="none" strike="noStrike" cap="none" normalizeH="0" baseline="0">
              <a:ln>
                <a:noFill/>
              </a:ln>
              <a:solidFill>
                <a:schemeClr val="folHlink"/>
              </a:solidFill>
              <a:effectLst/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17" name="Rectangle 24"/>
          <p:cNvSpPr txBox="1">
            <a:spLocks noChangeArrowheads="1"/>
          </p:cNvSpPr>
          <p:nvPr/>
        </p:nvSpPr>
        <p:spPr bwMode="auto">
          <a:xfrm>
            <a:off x="179512" y="178399"/>
            <a:ext cx="7163121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349" tIns="45674" rIns="91349" bIns="45674" numCol="1" anchor="b" anchorCtr="0" compatLnSpc="1">
            <a:prstTxWarp prst="textNoShape">
              <a:avLst/>
            </a:prstTxWarp>
          </a:bodyPr>
          <a:lstStyle>
            <a:defPPr>
              <a:defRPr lang="zh-TW"/>
            </a:defPPr>
            <a:lvl1pPr eaLnBrk="1" hangingPunct="1">
              <a:buClr>
                <a:srgbClr val="CC0099"/>
              </a:buClr>
              <a:buSzPct val="55000"/>
              <a:buFont typeface="Wingdings" panose="05000000000000000000" pitchFamily="2" charset="2"/>
              <a:buNone/>
              <a:defRPr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3200" dirty="0"/>
              <a:t>學位分</a:t>
            </a:r>
            <a:r>
              <a:rPr lang="zh-TW" altLang="en-GB" sz="3200" dirty="0"/>
              <a:t>配 </a:t>
            </a:r>
            <a:r>
              <a:rPr lang="en-US" altLang="zh-TW" sz="3200" dirty="0"/>
              <a:t>- </a:t>
            </a:r>
            <a:r>
              <a:rPr lang="zh-TW" altLang="en-US" sz="3200" dirty="0"/>
              <a:t>中一派位</a:t>
            </a:r>
            <a:endParaRPr lang="zh-TW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0338" y="3129170"/>
            <a:ext cx="465772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41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493713" y="2027238"/>
            <a:ext cx="8229600" cy="4387850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TW" altLang="en-US" sz="2400" smtClean="0">
              <a:ea typeface="標楷體" panose="03000509000000000000" pitchFamily="65" charset="-120"/>
            </a:endParaRPr>
          </a:p>
          <a:p>
            <a:pPr eaLnBrk="1" hangingPunct="1"/>
            <a:endParaRPr lang="en-US" altLang="zh-TW" sz="2400" smtClean="0">
              <a:ea typeface="標楷體" panose="03000509000000000000" pitchFamily="65" charset="-120"/>
            </a:endParaRPr>
          </a:p>
        </p:txBody>
      </p:sp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704850"/>
            <a:ext cx="8229600" cy="1006475"/>
          </a:xfrm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zh-TW" altLang="en-US" sz="2800" smtClean="0">
                <a:solidFill>
                  <a:schemeClr val="tx1"/>
                </a:solidFill>
                <a:ea typeface="標楷體" panose="03000509000000000000" pitchFamily="65" charset="-120"/>
              </a:rPr>
              <a:t>先決條件</a:t>
            </a:r>
            <a:r>
              <a:rPr lang="en-US" altLang="zh-TW" sz="28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800" smtClean="0">
                <a:latin typeface="標楷體" panose="03000509000000000000" pitchFamily="65" charset="-120"/>
                <a:ea typeface="標楷體" panose="03000509000000000000" pitchFamily="65" charset="-120"/>
              </a:rPr>
              <a:t>─ </a:t>
            </a:r>
            <a:r>
              <a:rPr lang="zh-TW" altLang="en-US" sz="2800" smtClean="0">
                <a:solidFill>
                  <a:schemeClr val="tx1"/>
                </a:solidFill>
                <a:ea typeface="標楷體" panose="03000509000000000000" pitchFamily="65" charset="-120"/>
              </a:rPr>
              <a:t>必須先確定</a:t>
            </a:r>
            <a:r>
              <a:rPr lang="zh-TW" altLang="en-US" sz="2800" smtClean="0">
                <a:solidFill>
                  <a:srgbClr val="00B0F0"/>
                </a:solidFill>
                <a:ea typeface="標楷體" panose="03000509000000000000" pitchFamily="65" charset="-120"/>
              </a:rPr>
              <a:t>學校資料</a:t>
            </a:r>
            <a:r>
              <a:rPr lang="zh-TW" altLang="en-US" sz="2800" smtClean="0">
                <a:solidFill>
                  <a:schemeClr val="tx1"/>
                </a:solidFill>
                <a:ea typeface="標楷體" panose="03000509000000000000" pitchFamily="65" charset="-120"/>
              </a:rPr>
              <a:t>及</a:t>
            </a:r>
            <a:r>
              <a:rPr lang="zh-TW" altLang="en-US" sz="2800" smtClean="0">
                <a:solidFill>
                  <a:srgbClr val="00B0F0"/>
                </a:solidFill>
                <a:ea typeface="標楷體" panose="03000509000000000000" pitchFamily="65" charset="-120"/>
              </a:rPr>
              <a:t>考績綱要</a:t>
            </a:r>
            <a:r>
              <a:rPr lang="zh-TW" altLang="en-US" sz="2800" smtClean="0">
                <a:solidFill>
                  <a:schemeClr val="tx1"/>
                </a:solidFill>
                <a:ea typeface="標楷體" panose="03000509000000000000" pitchFamily="65" charset="-120"/>
              </a:rPr>
              <a:t>設定，才可啟動呈分程序</a:t>
            </a:r>
          </a:p>
        </p:txBody>
      </p:sp>
      <p:pic>
        <p:nvPicPr>
          <p:cNvPr id="27654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4799013" y="2849563"/>
            <a:ext cx="287337" cy="219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688" y="2204865"/>
            <a:ext cx="7848600" cy="2952328"/>
          </a:xfrm>
          <a:prstGeom prst="rect">
            <a:avLst/>
          </a:prstGeom>
        </p:spPr>
      </p:pic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30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2"/>
          <p:cNvSpPr>
            <a:spLocks noGrp="1"/>
          </p:cNvSpPr>
          <p:nvPr>
            <p:ph type="title"/>
          </p:nvPr>
        </p:nvSpPr>
        <p:spPr>
          <a:xfrm>
            <a:off x="1092200" y="5157788"/>
            <a:ext cx="8229600" cy="508000"/>
          </a:xfrm>
        </p:spPr>
        <p:txBody>
          <a:bodyPr/>
          <a:lstStyle/>
          <a:p>
            <a:pPr eaLnBrk="1" hangingPunct="1"/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練習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4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確定綱要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練習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5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a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輸入積分與等級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練習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5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b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整合學生成績數據</a:t>
            </a:r>
            <a:r>
              <a:rPr lang="zh-HK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zh-HK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b="1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b="1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endParaRPr lang="zh-HK" altLang="en-US" sz="3200" b="1" smtClean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8676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31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704850"/>
            <a:ext cx="8229600" cy="1068388"/>
          </a:xfrm>
        </p:spPr>
        <p:txBody>
          <a:bodyPr/>
          <a:lstStyle/>
          <a:p>
            <a:pPr eaLnBrk="1" hangingPunct="1"/>
            <a:r>
              <a:rPr lang="zh-TW" altLang="en-US" sz="3200" smtClean="0">
                <a:solidFill>
                  <a:schemeClr val="tx1"/>
                </a:solidFill>
                <a:ea typeface="標楷體" panose="03000509000000000000" pitchFamily="65" charset="-120"/>
              </a:rPr>
              <a:t>在</a:t>
            </a:r>
            <a:r>
              <a:rPr lang="zh-TW" altLang="en-US" sz="3200" smtClean="0">
                <a:solidFill>
                  <a:srgbClr val="7030A0"/>
                </a:solidFill>
                <a:ea typeface="標楷體" panose="03000509000000000000" pitchFamily="65" charset="-120"/>
              </a:rPr>
              <a:t>中一派位</a:t>
            </a:r>
            <a:r>
              <a:rPr lang="en-US" altLang="zh-TW" sz="3200" smtClean="0">
                <a:solidFill>
                  <a:srgbClr val="7030A0"/>
                </a:solidFill>
                <a:ea typeface="標楷體" panose="03000509000000000000" pitchFamily="65" charset="-120"/>
              </a:rPr>
              <a:t>﹙</a:t>
            </a:r>
            <a:r>
              <a:rPr lang="zh-TW" altLang="en-US" sz="3200" smtClean="0">
                <a:solidFill>
                  <a:srgbClr val="7030A0"/>
                </a:solidFill>
                <a:ea typeface="標楷體" panose="03000509000000000000" pitchFamily="65" charset="-120"/>
              </a:rPr>
              <a:t>小學</a:t>
            </a:r>
            <a:r>
              <a:rPr lang="en-US" altLang="zh-TW" sz="3200" smtClean="0">
                <a:solidFill>
                  <a:srgbClr val="7030A0"/>
                </a:solidFill>
                <a:ea typeface="標楷體" panose="03000509000000000000" pitchFamily="65" charset="-120"/>
              </a:rPr>
              <a:t>﹚</a:t>
            </a:r>
            <a:r>
              <a:rPr lang="zh-TW" altLang="en-US" sz="3200" smtClean="0">
                <a:solidFill>
                  <a:schemeClr val="tx1"/>
                </a:solidFill>
                <a:ea typeface="標楷體" panose="03000509000000000000" pitchFamily="65" charset="-120"/>
              </a:rPr>
              <a:t>附屬模組開始呈分程序</a:t>
            </a:r>
            <a:r>
              <a:rPr lang="en-US" altLang="zh-TW" sz="3200" smtClean="0">
                <a:solidFill>
                  <a:schemeClr val="tx1"/>
                </a:solidFill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ea typeface="標楷體" panose="03000509000000000000" pitchFamily="65" charset="-120"/>
              </a:rPr>
            </a:b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</a:t>
            </a:r>
            <a:r>
              <a:rPr lang="zh-TW" altLang="en-US" sz="3200" smtClean="0">
                <a:solidFill>
                  <a:srgbClr val="3333CC"/>
                </a:solidFill>
                <a:ea typeface="標楷體" panose="03000509000000000000" pitchFamily="65" charset="-120"/>
              </a:rPr>
              <a:t>派位年度控制</a:t>
            </a:r>
            <a:endParaRPr lang="zh-TW" altLang="zh-TW" sz="3200" smtClean="0">
              <a:solidFill>
                <a:srgbClr val="3333CC"/>
              </a:solidFill>
              <a:ea typeface="標楷體" panose="03000509000000000000" pitchFamily="65" charset="-120"/>
            </a:endParaRPr>
          </a:p>
        </p:txBody>
      </p:sp>
      <p:grpSp>
        <p:nvGrpSpPr>
          <p:cNvPr id="29700" name="群組 1"/>
          <p:cNvGrpSpPr>
            <a:grpSpLocks/>
          </p:cNvGrpSpPr>
          <p:nvPr/>
        </p:nvGrpSpPr>
        <p:grpSpPr bwMode="auto">
          <a:xfrm>
            <a:off x="2852738" y="2044700"/>
            <a:ext cx="3611562" cy="4552950"/>
            <a:chOff x="2852738" y="1700213"/>
            <a:chExt cx="3611562" cy="4552950"/>
          </a:xfrm>
        </p:grpSpPr>
        <p:pic>
          <p:nvPicPr>
            <p:cNvPr id="29702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2738" y="1700213"/>
              <a:ext cx="3611562" cy="455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3" name="Rectangle 8"/>
            <p:cNvSpPr>
              <a:spLocks noChangeArrowheads="1"/>
            </p:cNvSpPr>
            <p:nvPr/>
          </p:nvSpPr>
          <p:spPr bwMode="auto">
            <a:xfrm>
              <a:off x="2987675" y="2565400"/>
              <a:ext cx="2663825" cy="360045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BB1C9"/>
                </a:buClr>
                <a:buSzPct val="95000"/>
                <a:buFont typeface="Wingdings 2" panose="05020102010507070707" pitchFamily="18" charset="2"/>
                <a:buChar char=""/>
                <a:defRPr sz="26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Clr>
                  <a:srgbClr val="6BB1C9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TW" altLang="en-US" sz="1800">
                <a:latin typeface="Verdana" panose="020B0604030504040204" pitchFamily="34" charset="0"/>
              </a:endParaRPr>
            </a:p>
          </p:txBody>
        </p:sp>
        <p:sp>
          <p:nvSpPr>
            <p:cNvPr id="29704" name="Rectangle 8"/>
            <p:cNvSpPr>
              <a:spLocks noChangeArrowheads="1"/>
            </p:cNvSpPr>
            <p:nvPr/>
          </p:nvSpPr>
          <p:spPr bwMode="auto">
            <a:xfrm>
              <a:off x="3059113" y="2924175"/>
              <a:ext cx="2520950" cy="433388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BB1C9"/>
                </a:buClr>
                <a:buSzPct val="95000"/>
                <a:buFont typeface="Wingdings 2" panose="05020102010507070707" pitchFamily="18" charset="2"/>
                <a:buChar char=""/>
                <a:defRPr sz="26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Clr>
                  <a:srgbClr val="6BB1C9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TW" altLang="en-US" sz="1800">
                <a:latin typeface="Verdana" panose="020B0604030504040204" pitchFamily="34" charset="0"/>
              </a:endParaRPr>
            </a:p>
          </p:txBody>
        </p:sp>
      </p:grpSp>
      <p:pic>
        <p:nvPicPr>
          <p:cNvPr id="29701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32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5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xfrm>
            <a:off x="354013" y="2081213"/>
            <a:ext cx="7459662" cy="4311650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先選擇派位年度，然後選擇評核學期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0729" name="Title 1"/>
          <p:cNvSpPr txBox="1">
            <a:spLocks/>
          </p:cNvSpPr>
          <p:nvPr/>
        </p:nvSpPr>
        <p:spPr bwMode="auto">
          <a:xfrm>
            <a:off x="357188" y="704850"/>
            <a:ext cx="83915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3200" dirty="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學位分配 </a:t>
            </a:r>
            <a:r>
              <a:rPr lang="en-US" altLang="zh-TW" sz="3200" dirty="0">
                <a:ea typeface="標楷體" panose="03000509000000000000" pitchFamily="65" charset="-120"/>
              </a:rPr>
              <a:t>&gt; </a:t>
            </a:r>
            <a:r>
              <a:rPr lang="zh-TW" altLang="en-US" sz="32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</a:t>
            </a:r>
            <a:r>
              <a:rPr lang="en-US" altLang="zh-TW" sz="32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 dirty="0">
                <a:ea typeface="標楷體" panose="03000509000000000000" pitchFamily="65" charset="-120"/>
              </a:rPr>
              <a:t>&gt; </a:t>
            </a:r>
            <a:br>
              <a:rPr lang="en-US" altLang="zh-TW" sz="3200" dirty="0">
                <a:ea typeface="標楷體" panose="03000509000000000000" pitchFamily="65" charset="-120"/>
              </a:rPr>
            </a:br>
            <a:r>
              <a:rPr lang="zh-TW" altLang="en-US" sz="3200" dirty="0">
                <a:solidFill>
                  <a:srgbClr val="3333CC"/>
                </a:solidFill>
                <a:ea typeface="標楷體" panose="03000509000000000000" pitchFamily="65" charset="-120"/>
              </a:rPr>
              <a:t>派位年度控制 </a:t>
            </a:r>
            <a:r>
              <a:rPr lang="en-US" altLang="zh-TW" sz="3200" dirty="0">
                <a:ea typeface="標楷體" panose="03000509000000000000" pitchFamily="65" charset="-120"/>
              </a:rPr>
              <a:t>&gt;  </a:t>
            </a:r>
            <a:r>
              <a:rPr lang="zh-TW" altLang="en-US" sz="3200" dirty="0">
                <a:solidFill>
                  <a:srgbClr val="00B0F0"/>
                </a:solidFill>
                <a:ea typeface="標楷體" panose="03000509000000000000" pitchFamily="65" charset="-120"/>
              </a:rPr>
              <a:t>開始校內評核學期</a:t>
            </a:r>
            <a:endParaRPr kumimoji="0" lang="zh-HK" altLang="en-US" sz="3200" dirty="0">
              <a:solidFill>
                <a:srgbClr val="00B0F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2496168"/>
            <a:ext cx="8174260" cy="4064893"/>
          </a:xfrm>
          <a:prstGeom prst="rect">
            <a:avLst/>
          </a:prstGeom>
        </p:spPr>
      </p:pic>
      <p:sp>
        <p:nvSpPr>
          <p:cNvPr id="7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33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xfrm>
            <a:off x="357188" y="2174875"/>
            <a:ext cx="7459662" cy="576263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可選擇開啟 </a:t>
            </a:r>
            <a:r>
              <a:rPr lang="en-US" altLang="zh-TW" sz="28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P5/2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、</a:t>
            </a:r>
            <a:r>
              <a:rPr lang="en-US" altLang="zh-TW" sz="28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P6/1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 或 </a:t>
            </a:r>
            <a:r>
              <a:rPr lang="en-US" altLang="zh-TW" sz="28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P6/2</a:t>
            </a:r>
            <a:r>
              <a:rPr lang="zh-TW" altLang="en-US" sz="28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評核學期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zh-TW" altLang="en-US" dirty="0" smtClean="0">
              <a:latin typeface="標楷體" pitchFamily="65" charset="-120"/>
              <a:ea typeface="標楷體" pitchFamily="65" charset="-12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1753" name="Title 1"/>
          <p:cNvSpPr txBox="1">
            <a:spLocks/>
          </p:cNvSpPr>
          <p:nvPr/>
        </p:nvSpPr>
        <p:spPr bwMode="auto">
          <a:xfrm>
            <a:off x="357188" y="704850"/>
            <a:ext cx="83915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 2" panose="05020102010507070707" pitchFamily="18" charset="2"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320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學位分配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br>
              <a:rPr lang="en-US" altLang="zh-TW" sz="3200">
                <a:ea typeface="標楷體" panose="03000509000000000000" pitchFamily="65" charset="-120"/>
              </a:rPr>
            </a:br>
            <a:r>
              <a:rPr lang="zh-TW" altLang="en-US" sz="3200">
                <a:solidFill>
                  <a:srgbClr val="3333CC"/>
                </a:solidFill>
                <a:ea typeface="標楷體" panose="03000509000000000000" pitchFamily="65" charset="-120"/>
              </a:rPr>
              <a:t>派位年度控制 </a:t>
            </a:r>
            <a:r>
              <a:rPr lang="en-US" altLang="zh-TW" sz="3200">
                <a:ea typeface="標楷體" panose="03000509000000000000" pitchFamily="65" charset="-120"/>
              </a:rPr>
              <a:t>&gt;  </a:t>
            </a:r>
            <a:r>
              <a:rPr lang="zh-TW" altLang="en-US" sz="3200">
                <a:solidFill>
                  <a:srgbClr val="00B0F0"/>
                </a:solidFill>
                <a:ea typeface="標楷體" panose="03000509000000000000" pitchFamily="65" charset="-120"/>
              </a:rPr>
              <a:t>開始校內評核學期</a:t>
            </a:r>
            <a:endParaRPr lang="zh-HK" altLang="en-US" sz="3200">
              <a:solidFill>
                <a:srgbClr val="00B0F0"/>
              </a:solidFill>
              <a:ea typeface="標楷體" panose="03000509000000000000" pitchFamily="65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601" y="2715605"/>
            <a:ext cx="7868741" cy="4142395"/>
          </a:xfrm>
          <a:prstGeom prst="rect">
            <a:avLst/>
          </a:prstGeom>
        </p:spPr>
      </p:pic>
      <p:sp>
        <p:nvSpPr>
          <p:cNvPr id="7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34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2060575"/>
            <a:ext cx="8463284" cy="1800225"/>
          </a:xfrm>
        </p:spPr>
        <p:txBody>
          <a:bodyPr/>
          <a:lstStyle/>
          <a:p>
            <a:pPr marL="0" indent="0" algn="just" eaLnBrk="1" hangingPunct="1">
              <a:buFont typeface="Wingdings" panose="05000000000000000000" pitchFamily="2" charset="2"/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開始新派位年度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例如，</a:t>
            </a:r>
            <a:r>
              <a:rPr lang="en-US" altLang="zh-TW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2023-2025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時，系統會提醒須先結束舊派位年度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例如，</a:t>
            </a:r>
            <a:r>
              <a:rPr lang="en-US" altLang="zh-TW" sz="2800" dirty="0" smtClean="0">
                <a:latin typeface="Arial" panose="020B0604020202020204" pitchFamily="34" charset="0"/>
                <a:ea typeface="標楷體" panose="03000509000000000000" pitchFamily="65" charset="-120"/>
              </a:rPr>
              <a:t>2021-2023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。請先將舊派位年度之相關報告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資料列印備份，才結束舊派位年度。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32773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Title 1"/>
          <p:cNvSpPr txBox="1">
            <a:spLocks/>
          </p:cNvSpPr>
          <p:nvPr/>
        </p:nvSpPr>
        <p:spPr bwMode="auto">
          <a:xfrm>
            <a:off x="357188" y="704850"/>
            <a:ext cx="83915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320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學位分配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br>
              <a:rPr lang="en-US" altLang="zh-TW" sz="3200">
                <a:ea typeface="標楷體" panose="03000509000000000000" pitchFamily="65" charset="-120"/>
              </a:rPr>
            </a:br>
            <a:r>
              <a:rPr lang="zh-TW" altLang="en-US" sz="3200">
                <a:solidFill>
                  <a:srgbClr val="3333CC"/>
                </a:solidFill>
                <a:ea typeface="標楷體" panose="03000509000000000000" pitchFamily="65" charset="-120"/>
              </a:rPr>
              <a:t>派位年度控制 </a:t>
            </a:r>
            <a:r>
              <a:rPr lang="en-US" altLang="zh-TW" sz="3200">
                <a:ea typeface="標楷體" panose="03000509000000000000" pitchFamily="65" charset="-120"/>
              </a:rPr>
              <a:t>&gt;  </a:t>
            </a:r>
            <a:r>
              <a:rPr lang="zh-TW" altLang="en-US" sz="3200">
                <a:solidFill>
                  <a:srgbClr val="00B0F0"/>
                </a:solidFill>
                <a:ea typeface="標楷體" panose="03000509000000000000" pitchFamily="65" charset="-120"/>
              </a:rPr>
              <a:t>結束派位年度</a:t>
            </a:r>
            <a:endParaRPr kumimoji="0" lang="zh-HK" altLang="en-US" sz="3200">
              <a:solidFill>
                <a:srgbClr val="00B0F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3979862"/>
            <a:ext cx="8867775" cy="2257425"/>
          </a:xfrm>
          <a:prstGeom prst="rect">
            <a:avLst/>
          </a:prstGeom>
        </p:spPr>
      </p:pic>
      <p:sp>
        <p:nvSpPr>
          <p:cNvPr id="7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35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>
          <a:xfrm>
            <a:off x="350838" y="1700213"/>
            <a:ext cx="8229600" cy="4173537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en-US" altLang="zh-TW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中一派位校內評核學期開始後，不能在</a:t>
            </a:r>
            <a:r>
              <a:rPr lang="zh-TW" altLang="en-US" sz="2800" dirty="0" smtClean="0">
                <a:solidFill>
                  <a:srgbClr val="CC0099"/>
                </a:solidFill>
                <a:latin typeface="標楷體" pitchFamily="65" charset="-120"/>
                <a:ea typeface="標楷體" pitchFamily="65" charset="-120"/>
              </a:rPr>
              <a:t>學生資料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模組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內為小五</a:t>
            </a:r>
            <a:r>
              <a:rPr lang="en-US" altLang="zh-TW" sz="2800" dirty="0" smtClean="0">
                <a:latin typeface="標楷體" pitchFamily="65" charset="-120"/>
                <a:ea typeface="標楷體" pitchFamily="65" charset="-120"/>
              </a:rPr>
              <a:t>/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六的新學生註冊</a:t>
            </a:r>
            <a:endParaRPr lang="en-US" altLang="zh-TW" sz="2800" dirty="0" smtClean="0">
              <a:latin typeface="標楷體" pitchFamily="65" charset="-120"/>
              <a:ea typeface="標楷體" pitchFamily="65" charset="-120"/>
            </a:endParaRP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zh-TW" altLang="en-US" sz="2800" dirty="0" smtClean="0">
              <a:latin typeface="標楷體" pitchFamily="65" charset="-120"/>
              <a:ea typeface="標楷體" pitchFamily="65" charset="-12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校內評核學期開始後及經聯遞系統送出校內成績資料前，不能在</a:t>
            </a:r>
            <a:r>
              <a:rPr lang="zh-TW" altLang="en-US" sz="2800" dirty="0" smtClean="0">
                <a:solidFill>
                  <a:srgbClr val="CC0099"/>
                </a:solidFill>
                <a:latin typeface="標楷體" pitchFamily="65" charset="-120"/>
                <a:ea typeface="標楷體" pitchFamily="65" charset="-120"/>
              </a:rPr>
              <a:t>學校管理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和</a:t>
            </a:r>
            <a:r>
              <a:rPr lang="zh-TW" altLang="en-US" sz="2800" dirty="0" smtClean="0">
                <a:solidFill>
                  <a:srgbClr val="CC0099"/>
                </a:solidFill>
                <a:latin typeface="標楷體" pitchFamily="65" charset="-120"/>
                <a:ea typeface="標楷體" pitchFamily="65" charset="-120"/>
              </a:rPr>
              <a:t>學生成績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模組重設學校資料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及考績綱要設定</a:t>
            </a:r>
          </a:p>
        </p:txBody>
      </p:sp>
      <p:pic>
        <p:nvPicPr>
          <p:cNvPr id="33796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704850"/>
            <a:ext cx="8229600" cy="636588"/>
          </a:xfrm>
        </p:spPr>
        <p:txBody>
          <a:bodyPr/>
          <a:lstStyle/>
          <a:p>
            <a:pPr eaLnBrk="1" hangingPunct="1"/>
            <a:r>
              <a:rPr lang="zh-TW" altLang="en-US" sz="3200" smtClean="0">
                <a:solidFill>
                  <a:schemeClr val="tx1"/>
                </a:solidFill>
                <a:ea typeface="標楷體" panose="03000509000000000000" pitchFamily="65" charset="-120"/>
              </a:rPr>
              <a:t>在</a:t>
            </a:r>
            <a:r>
              <a:rPr lang="zh-TW" altLang="en-US" sz="3200" smtClean="0">
                <a:solidFill>
                  <a:srgbClr val="7030A0"/>
                </a:solidFill>
                <a:ea typeface="標楷體" panose="03000509000000000000" pitchFamily="65" charset="-120"/>
              </a:rPr>
              <a:t>中一派位</a:t>
            </a:r>
            <a:r>
              <a:rPr lang="en-US" altLang="zh-TW" sz="320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smtClean="0">
                <a:solidFill>
                  <a:schemeClr val="tx1"/>
                </a:solidFill>
                <a:ea typeface="標楷體" panose="03000509000000000000" pitchFamily="65" charset="-120"/>
              </a:rPr>
              <a:t>附屬模組呈分的注意事項</a:t>
            </a:r>
            <a:endParaRPr lang="zh-TW" altLang="zh-TW" sz="3200" smtClean="0">
              <a:solidFill>
                <a:schemeClr val="tx1"/>
              </a:solidFill>
              <a:ea typeface="標楷體" panose="03000509000000000000" pitchFamily="65" charset="-120"/>
            </a:endParaRPr>
          </a:p>
        </p:txBody>
      </p:sp>
      <p:sp>
        <p:nvSpPr>
          <p:cNvPr id="6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36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Title 1"/>
          <p:cNvSpPr txBox="1">
            <a:spLocks/>
          </p:cNvSpPr>
          <p:nvPr/>
        </p:nvSpPr>
        <p:spPr bwMode="auto">
          <a:xfrm>
            <a:off x="357188" y="704850"/>
            <a:ext cx="83915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320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學位分配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br>
              <a:rPr lang="en-US" altLang="zh-TW" sz="3200">
                <a:ea typeface="標楷體" panose="03000509000000000000" pitchFamily="65" charset="-120"/>
              </a:rPr>
            </a:br>
            <a:r>
              <a:rPr lang="zh-TW" altLang="en-US" sz="3200">
                <a:solidFill>
                  <a:srgbClr val="3333CC"/>
                </a:solidFill>
                <a:ea typeface="標楷體" panose="03000509000000000000" pitchFamily="65" charset="-120"/>
              </a:rPr>
              <a:t>派位年度控制 </a:t>
            </a:r>
            <a:r>
              <a:rPr lang="en-US" altLang="zh-TW" sz="3200">
                <a:ea typeface="標楷體" panose="03000509000000000000" pitchFamily="65" charset="-120"/>
              </a:rPr>
              <a:t>&gt;  </a:t>
            </a:r>
            <a:r>
              <a:rPr lang="zh-TW" altLang="en-US" sz="3200">
                <a:solidFill>
                  <a:srgbClr val="00B0F0"/>
                </a:solidFill>
                <a:ea typeface="標楷體" panose="03000509000000000000" pitchFamily="65" charset="-120"/>
              </a:rPr>
              <a:t>重設校內評核學期</a:t>
            </a:r>
            <a:endParaRPr kumimoji="0" lang="zh-HK" altLang="en-US" sz="3200">
              <a:solidFill>
                <a:srgbClr val="00B0F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794" y="2564904"/>
            <a:ext cx="8569969" cy="2752462"/>
          </a:xfrm>
          <a:prstGeom prst="rect">
            <a:avLst/>
          </a:prstGeom>
        </p:spPr>
      </p:pic>
      <p:sp>
        <p:nvSpPr>
          <p:cNvPr id="6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37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3" name="群組 1"/>
          <p:cNvGrpSpPr>
            <a:grpSpLocks/>
          </p:cNvGrpSpPr>
          <p:nvPr/>
        </p:nvGrpSpPr>
        <p:grpSpPr bwMode="auto">
          <a:xfrm>
            <a:off x="2865438" y="1971675"/>
            <a:ext cx="3611562" cy="4552950"/>
            <a:chOff x="2865438" y="1700213"/>
            <a:chExt cx="3611562" cy="4552950"/>
          </a:xfrm>
        </p:grpSpPr>
        <p:pic>
          <p:nvPicPr>
            <p:cNvPr id="35846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5438" y="1700213"/>
              <a:ext cx="3611562" cy="455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47" name="Rectangle 8"/>
            <p:cNvSpPr>
              <a:spLocks noChangeArrowheads="1"/>
            </p:cNvSpPr>
            <p:nvPr/>
          </p:nvSpPr>
          <p:spPr bwMode="auto">
            <a:xfrm>
              <a:off x="3059113" y="3357563"/>
              <a:ext cx="2663825" cy="4318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BB1C9"/>
                </a:buClr>
                <a:buSzPct val="95000"/>
                <a:buFont typeface="Wingdings 2" panose="05020102010507070707" pitchFamily="18" charset="2"/>
                <a:buChar char=""/>
                <a:defRPr sz="26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Clr>
                  <a:srgbClr val="6BB1C9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TW" altLang="en-US" sz="1800">
                <a:latin typeface="Verdana" panose="020B0604030504040204" pitchFamily="34" charset="0"/>
              </a:endParaRPr>
            </a:p>
          </p:txBody>
        </p:sp>
      </p:grpSp>
      <p:pic>
        <p:nvPicPr>
          <p:cNvPr id="35844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Rectangle 2"/>
          <p:cNvSpPr txBox="1">
            <a:spLocks noChangeArrowheads="1"/>
          </p:cNvSpPr>
          <p:nvPr/>
        </p:nvSpPr>
        <p:spPr bwMode="auto">
          <a:xfrm>
            <a:off x="357188" y="704850"/>
            <a:ext cx="8229600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在</a:t>
            </a:r>
            <a:r>
              <a:rPr kumimoji="0" lang="zh-TW" altLang="en-US" sz="3200" dirty="0">
                <a:solidFill>
                  <a:srgbClr val="7030A0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中一派位</a:t>
            </a:r>
            <a:r>
              <a:rPr kumimoji="0" lang="en-US" altLang="zh-TW" sz="3200" dirty="0">
                <a:solidFill>
                  <a:srgbClr val="7030A0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﹙</a:t>
            </a:r>
            <a:r>
              <a:rPr kumimoji="0" lang="zh-TW" altLang="en-US" sz="3200" dirty="0">
                <a:solidFill>
                  <a:srgbClr val="7030A0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小學</a:t>
            </a:r>
            <a:r>
              <a:rPr kumimoji="0" lang="en-US" altLang="zh-TW" sz="3200" dirty="0">
                <a:solidFill>
                  <a:srgbClr val="7030A0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﹚</a:t>
            </a: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附屬模組開始呈分程序</a:t>
            </a:r>
            <a:r>
              <a:rPr kumimoji="0" lang="en-US" altLang="zh-TW" sz="3200" dirty="0">
                <a:latin typeface="Calibri" panose="020F0502020204030204" pitchFamily="34" charset="0"/>
                <a:ea typeface="標楷體" panose="03000509000000000000" pitchFamily="65" charset="-120"/>
              </a:rPr>
              <a:t/>
            </a:r>
            <a:br>
              <a:rPr kumimoji="0" lang="en-US" altLang="zh-TW" sz="3200" dirty="0">
                <a:latin typeface="Calibri" panose="020F0502020204030204" pitchFamily="34" charset="0"/>
                <a:ea typeface="標楷體" panose="03000509000000000000" pitchFamily="65" charset="-120"/>
              </a:rPr>
            </a:br>
            <a:r>
              <a:rPr kumimoji="0"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─</a:t>
            </a:r>
            <a:r>
              <a:rPr kumimoji="0" lang="zh-TW" altLang="en-US" sz="3200" dirty="0">
                <a:solidFill>
                  <a:srgbClr val="3333CC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派位年度流程</a:t>
            </a:r>
            <a:endParaRPr kumimoji="0" lang="zh-TW" altLang="zh-TW" sz="3200" dirty="0">
              <a:solidFill>
                <a:srgbClr val="3333CC"/>
              </a:solidFill>
              <a:latin typeface="Calibri" panose="020F0502020204030204" pitchFamily="34" charset="0"/>
              <a:ea typeface="標楷體" panose="03000509000000000000" pitchFamily="65" charset="-120"/>
            </a:endParaRPr>
          </a:p>
        </p:txBody>
      </p:sp>
      <p:sp>
        <p:nvSpPr>
          <p:cNvPr id="8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38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39</a:t>
            </a:fld>
            <a:endParaRPr lang="en-US" altLang="zh-TW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948" y="2394926"/>
            <a:ext cx="8483852" cy="2016224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357188" y="704850"/>
            <a:ext cx="8229600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在</a:t>
            </a:r>
            <a:r>
              <a:rPr kumimoji="0" lang="zh-TW" altLang="en-US" sz="3200" dirty="0">
                <a:solidFill>
                  <a:srgbClr val="7030A0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中一派位</a:t>
            </a:r>
            <a:r>
              <a:rPr kumimoji="0" lang="en-US" altLang="zh-TW" sz="3200" dirty="0">
                <a:solidFill>
                  <a:srgbClr val="7030A0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﹙</a:t>
            </a:r>
            <a:r>
              <a:rPr kumimoji="0" lang="zh-TW" altLang="en-US" sz="3200" dirty="0">
                <a:solidFill>
                  <a:srgbClr val="7030A0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小學</a:t>
            </a:r>
            <a:r>
              <a:rPr kumimoji="0" lang="en-US" altLang="zh-TW" sz="3200" dirty="0">
                <a:solidFill>
                  <a:srgbClr val="7030A0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﹚</a:t>
            </a: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附屬模組開始呈分程序</a:t>
            </a:r>
            <a:r>
              <a:rPr kumimoji="0" lang="en-US" altLang="zh-TW" sz="3200" dirty="0">
                <a:latin typeface="Calibri" panose="020F0502020204030204" pitchFamily="34" charset="0"/>
                <a:ea typeface="標楷體" panose="03000509000000000000" pitchFamily="65" charset="-120"/>
              </a:rPr>
              <a:t/>
            </a:r>
            <a:br>
              <a:rPr kumimoji="0" lang="en-US" altLang="zh-TW" sz="3200" dirty="0">
                <a:latin typeface="Calibri" panose="020F0502020204030204" pitchFamily="34" charset="0"/>
                <a:ea typeface="標楷體" panose="03000509000000000000" pitchFamily="65" charset="-120"/>
              </a:rPr>
            </a:br>
            <a:r>
              <a:rPr kumimoji="0"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─</a:t>
            </a:r>
            <a:r>
              <a:rPr kumimoji="0" lang="zh-TW" altLang="en-US" sz="3200" dirty="0">
                <a:solidFill>
                  <a:srgbClr val="3333CC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派位年度流程</a:t>
            </a:r>
            <a:endParaRPr kumimoji="0" lang="zh-TW" altLang="zh-TW" sz="3200" dirty="0">
              <a:solidFill>
                <a:srgbClr val="3333CC"/>
              </a:solidFill>
              <a:latin typeface="Calibri" panose="020F0502020204030204" pitchFamily="34" charset="0"/>
              <a:ea typeface="標楷體" panose="03000509000000000000" pitchFamily="65" charset="-12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330074" y="1819284"/>
            <a:ext cx="8229600" cy="529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 dirty="0" smtClean="0">
                <a:latin typeface="Calibri" panose="020F0502020204030204" pitchFamily="34" charset="0"/>
                <a:ea typeface="標楷體" panose="03000509000000000000" pitchFamily="65" charset="-120"/>
              </a:rPr>
              <a:t>請注意</a:t>
            </a:r>
            <a:r>
              <a:rPr kumimoji="0" lang="zh-TW" altLang="en-US" sz="3200" dirty="0">
                <a:latin typeface="Calibri" panose="020F0502020204030204" pitchFamily="34" charset="0"/>
                <a:ea typeface="標楷體" panose="03000509000000000000" pitchFamily="65" charset="-120"/>
              </a:rPr>
              <a:t>：</a:t>
            </a:r>
            <a:endParaRPr kumimoji="0" lang="zh-TW" altLang="zh-TW" sz="3200" dirty="0">
              <a:solidFill>
                <a:srgbClr val="3333CC"/>
              </a:solidFill>
              <a:latin typeface="Calibri" panose="020F0502020204030204" pitchFamily="34" charset="0"/>
              <a:ea typeface="標楷體" panose="03000509000000000000" pitchFamily="65" charset="-120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827584" y="4473325"/>
            <a:ext cx="7995954" cy="2031409"/>
            <a:chOff x="827584" y="4473325"/>
            <a:chExt cx="7995954" cy="2031409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99792" y="4510778"/>
              <a:ext cx="6123746" cy="1814711"/>
            </a:xfrm>
            <a:prstGeom prst="rect">
              <a:avLst/>
            </a:prstGeom>
          </p:spPr>
        </p:pic>
        <p:sp>
          <p:nvSpPr>
            <p:cNvPr id="10" name="圓角矩形 9"/>
            <p:cNvSpPr/>
            <p:nvPr/>
          </p:nvSpPr>
          <p:spPr>
            <a:xfrm>
              <a:off x="2699792" y="4473325"/>
              <a:ext cx="5987008" cy="2031409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雲朵形圖說文字 10"/>
            <p:cNvSpPr/>
            <p:nvPr/>
          </p:nvSpPr>
          <p:spPr>
            <a:xfrm>
              <a:off x="827584" y="4725144"/>
              <a:ext cx="1512168" cy="936104"/>
            </a:xfrm>
            <a:prstGeom prst="cloudCallout">
              <a:avLst>
                <a:gd name="adj1" fmla="val 68528"/>
                <a:gd name="adj2" fmla="val 63586"/>
              </a:avLst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0331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4" name="Text Box 9"/>
          <p:cNvSpPr txBox="1">
            <a:spLocks noChangeArrowheads="1"/>
          </p:cNvSpPr>
          <p:nvPr/>
        </p:nvSpPr>
        <p:spPr bwMode="auto">
          <a:xfrm>
            <a:off x="664563" y="1988840"/>
            <a:ext cx="8190237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100" tIns="50050" rIns="100100" bIns="50050"/>
          <a:lstStyle>
            <a:lvl1pPr marL="490538" indent="-490538" defTabSz="1001713">
              <a:spcBef>
                <a:spcPct val="75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400">
                <a:solidFill>
                  <a:srgbClr val="660066"/>
                </a:solidFill>
                <a:latin typeface="Tahoma" panose="020B0604030504040204" pitchFamily="34" charset="0"/>
                <a:ea typeface="新細明體" panose="02020500000000000000" pitchFamily="18" charset="-120"/>
              </a:defRPr>
            </a:lvl1pPr>
            <a:lvl2pPr marL="742950" indent="-285750" defTabSz="1001713">
              <a:spcBef>
                <a:spcPct val="20000"/>
              </a:spcBef>
              <a:buClr>
                <a:srgbClr val="CC0099"/>
              </a:buClr>
              <a:buFont typeface="Wingdings" panose="05000000000000000000" pitchFamily="2" charset="2"/>
              <a:buChar char="n"/>
              <a:defRPr sz="2000">
                <a:solidFill>
                  <a:srgbClr val="9900CC"/>
                </a:solidFill>
                <a:latin typeface="Tahoma" panose="020B0604030504040204" pitchFamily="34" charset="0"/>
                <a:ea typeface="新細明體" panose="02020500000000000000" pitchFamily="18" charset="-120"/>
              </a:defRPr>
            </a:lvl2pPr>
            <a:lvl3pPr marL="1143000" indent="-228600" defTabSz="1001713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>
                <a:solidFill>
                  <a:srgbClr val="6600CC"/>
                </a:solidFill>
                <a:latin typeface="Tahoma" panose="020B0604030504040204" pitchFamily="34" charset="0"/>
                <a:ea typeface="新細明體" panose="02020500000000000000" pitchFamily="18" charset="-120"/>
              </a:defRPr>
            </a:lvl3pPr>
            <a:lvl4pPr marL="1600200" indent="-228600" defTabSz="1001713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sz="1600">
                <a:solidFill>
                  <a:srgbClr val="333399"/>
                </a:solidFill>
                <a:latin typeface="Tahoma" panose="020B0604030504040204" pitchFamily="34" charset="0"/>
                <a:ea typeface="新細明體" panose="02020500000000000000" pitchFamily="18" charset="-120"/>
              </a:defRPr>
            </a:lvl4pPr>
            <a:lvl5pPr marL="2057400" indent="-228600" defTabSz="1001713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  <a:ea typeface="新細明體" panose="02020500000000000000" pitchFamily="18" charset="-120"/>
              </a:defRPr>
            </a:lvl5pPr>
            <a:lvl6pPr marL="2514600" indent="-228600" defTabSz="10017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  <a:ea typeface="新細明體" panose="02020500000000000000" pitchFamily="18" charset="-120"/>
              </a:defRPr>
            </a:lvl6pPr>
            <a:lvl7pPr marL="2971800" indent="-228600" defTabSz="10017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  <a:ea typeface="新細明體" panose="02020500000000000000" pitchFamily="18" charset="-120"/>
              </a:defRPr>
            </a:lvl7pPr>
            <a:lvl8pPr marL="3429000" indent="-228600" defTabSz="10017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  <a:ea typeface="新細明體" panose="02020500000000000000" pitchFamily="18" charset="-120"/>
              </a:defRPr>
            </a:lvl8pPr>
            <a:lvl9pPr marL="3886200" indent="-228600" defTabSz="10017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40000"/>
              </a:spcBef>
              <a:buClr>
                <a:srgbClr val="D60093"/>
              </a:buClr>
              <a:buSzPct val="55000"/>
            </a:pPr>
            <a:r>
              <a:rPr lang="zh-TW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可從</a:t>
            </a:r>
            <a:r>
              <a:rPr lang="zh-TW" altLang="en-US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學生成績模組</a:t>
            </a:r>
            <a:r>
              <a:rPr lang="zh-TW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抽取分數至</a:t>
            </a:r>
            <a:r>
              <a:rPr lang="zh-TW" altLang="en-US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學位分配模組</a:t>
            </a:r>
            <a:r>
              <a:rPr lang="zh-TW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，向教育局呈交相關</a:t>
            </a:r>
            <a:r>
              <a:rPr lang="zh-TW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資料</a:t>
            </a:r>
            <a:endParaRPr lang="en-US" altLang="zh-TW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lnSpc>
                <a:spcPct val="90000"/>
              </a:lnSpc>
              <a:spcBef>
                <a:spcPct val="40000"/>
              </a:spcBef>
              <a:buClr>
                <a:srgbClr val="D60093"/>
              </a:buClr>
              <a:buSzPct val="55000"/>
            </a:pPr>
            <a:r>
              <a:rPr lang="zh-TW" alt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學位</a:t>
            </a:r>
            <a:r>
              <a:rPr lang="zh-TW" altLang="en-US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分配模組</a:t>
            </a:r>
            <a:r>
              <a:rPr lang="zh-TW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有不同的報告作參考之</a:t>
            </a:r>
            <a:r>
              <a:rPr lang="zh-TW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用</a:t>
            </a:r>
            <a:endParaRPr lang="en-US" altLang="zh-TW" sz="3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lnSpc>
                <a:spcPct val="90000"/>
              </a:lnSpc>
              <a:spcBef>
                <a:spcPct val="40000"/>
              </a:spcBef>
              <a:buClr>
                <a:srgbClr val="D60093"/>
              </a:buClr>
              <a:buSzPct val="55000"/>
            </a:pPr>
            <a:r>
              <a:rPr lang="zh-TW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接收</a:t>
            </a:r>
            <a:r>
              <a:rPr lang="zh-TW" altLang="en-US" sz="3200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分數核對</a:t>
            </a:r>
            <a:r>
              <a:rPr lang="zh-TW" altLang="en-US" sz="3200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以學校通訊</a:t>
            </a:r>
            <a:r>
              <a:rPr lang="zh-TW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模組接收</a:t>
            </a:r>
            <a:r>
              <a:rPr lang="en-US" altLang="zh-TW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lnSpc>
                <a:spcPct val="90000"/>
              </a:lnSpc>
              <a:spcBef>
                <a:spcPct val="40000"/>
              </a:spcBef>
              <a:buClr>
                <a:srgbClr val="D60093"/>
              </a:buClr>
              <a:buSzPct val="55000"/>
            </a:pPr>
            <a:r>
              <a:rPr lang="zh-TW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如</a:t>
            </a:r>
            <a:r>
              <a:rPr lang="zh-TW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需</a:t>
            </a:r>
            <a:r>
              <a:rPr lang="zh-TW" altLang="en-US" sz="3200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重新遞交評核分數</a:t>
            </a:r>
            <a:r>
              <a:rPr lang="zh-TW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，須</a:t>
            </a:r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先取得學位分配組同意</a:t>
            </a:r>
            <a:r>
              <a:rPr lang="zh-TW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，再聯絡網上校管系統學校聯絡主任解</a:t>
            </a:r>
            <a:r>
              <a:rPr lang="zh-TW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鎖。再次呈交資料檔前請通知學位</a:t>
            </a:r>
            <a:r>
              <a:rPr lang="zh-TW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分配</a:t>
            </a:r>
            <a:r>
              <a:rPr lang="zh-TW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組，以確保資料妥善接收</a:t>
            </a:r>
            <a:endParaRPr lang="zh-TW" altLang="en-US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688616-EF39-42F0-A612-432FF095B03B}" type="slidenum">
              <a:rPr lang="en-US" altLang="zh-TW" smtClean="0"/>
              <a:pPr>
                <a:defRPr/>
              </a:pPr>
              <a:t>4</a:t>
            </a:fld>
            <a:endParaRPr lang="en-US" altLang="zh-TW" dirty="0"/>
          </a:p>
        </p:txBody>
      </p:sp>
      <p:sp>
        <p:nvSpPr>
          <p:cNvPr id="9" name="矩形 8"/>
          <p:cNvSpPr/>
          <p:nvPr/>
        </p:nvSpPr>
        <p:spPr>
          <a:xfrm>
            <a:off x="664564" y="1212293"/>
            <a:ext cx="828091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spcBef>
                <a:spcPts val="150"/>
              </a:spcBef>
              <a:buClr>
                <a:srgbClr val="FF0066"/>
              </a:buClr>
              <a:buSzPct val="55000"/>
              <a:buNone/>
            </a:pPr>
            <a:r>
              <a:rPr lang="zh-TW" altLang="en-US" sz="2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軟正黑體" panose="020B0604030504040204" pitchFamily="34" charset="-120"/>
              </a:rPr>
              <a:t>學年中、學年末</a:t>
            </a:r>
            <a:endParaRPr lang="en-US" altLang="zh-TW" sz="25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軟正黑體" panose="020B0604030504040204" pitchFamily="34" charset="-120"/>
            </a:endParaRPr>
          </a:p>
        </p:txBody>
      </p:sp>
      <p:sp>
        <p:nvSpPr>
          <p:cNvPr id="6" name="Rectangle 24"/>
          <p:cNvSpPr txBox="1">
            <a:spLocks noChangeArrowheads="1"/>
          </p:cNvSpPr>
          <p:nvPr/>
        </p:nvSpPr>
        <p:spPr bwMode="auto">
          <a:xfrm>
            <a:off x="179512" y="178399"/>
            <a:ext cx="7163121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349" tIns="45674" rIns="91349" bIns="45674" numCol="1" anchor="b" anchorCtr="0" compatLnSpc="1">
            <a:prstTxWarp prst="textNoShape">
              <a:avLst/>
            </a:prstTxWarp>
          </a:bodyPr>
          <a:lstStyle>
            <a:defPPr>
              <a:defRPr lang="zh-TW"/>
            </a:defPPr>
            <a:lvl1pPr eaLnBrk="1" hangingPunct="1">
              <a:buClr>
                <a:srgbClr val="CC0099"/>
              </a:buClr>
              <a:buSzPct val="55000"/>
              <a:buFont typeface="Wingdings" panose="05000000000000000000" pitchFamily="2" charset="2"/>
              <a:buNone/>
              <a:defRPr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3200" dirty="0"/>
              <a:t>學位分</a:t>
            </a:r>
            <a:r>
              <a:rPr lang="zh-TW" altLang="en-GB" sz="3200" dirty="0"/>
              <a:t>配 </a:t>
            </a:r>
            <a:r>
              <a:rPr lang="en-US" altLang="zh-TW" sz="3200" dirty="0"/>
              <a:t>- </a:t>
            </a:r>
            <a:r>
              <a:rPr lang="zh-TW" altLang="en-US" sz="3200" dirty="0"/>
              <a:t>中一派位</a:t>
            </a:r>
            <a:endParaRPr lang="zh-TW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97664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Content Placeholder 1"/>
          <p:cNvSpPr>
            <a:spLocks noGrp="1"/>
          </p:cNvSpPr>
          <p:nvPr>
            <p:ph idx="1"/>
          </p:nvPr>
        </p:nvSpPr>
        <p:spPr>
          <a:xfrm>
            <a:off x="357188" y="2193925"/>
            <a:ext cx="8229600" cy="558800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r>
              <a:rPr lang="zh-TW" altLang="en-US" sz="2800" dirty="0" smtClean="0">
                <a:ea typeface="標楷體" panose="03000509000000000000" pitchFamily="65" charset="-120"/>
              </a:rPr>
              <a:t>選取</a:t>
            </a:r>
            <a:r>
              <a:rPr lang="zh-TW" altLang="en-US" sz="2800" dirty="0" smtClean="0">
                <a:solidFill>
                  <a:srgbClr val="FF0000"/>
                </a:solidFill>
                <a:ea typeface="標楷體" panose="03000509000000000000" pitchFamily="65" charset="-120"/>
              </a:rPr>
              <a:t>派位年度</a:t>
            </a:r>
            <a:r>
              <a:rPr lang="zh-TW" altLang="en-US" sz="2800" dirty="0" smtClean="0">
                <a:ea typeface="標楷體" panose="03000509000000000000" pitchFamily="65" charset="-120"/>
              </a:rPr>
              <a:t>，按確定。</a:t>
            </a:r>
          </a:p>
          <a:p>
            <a:pPr>
              <a:defRPr/>
            </a:pPr>
            <a:endParaRPr lang="zh-HK" altLang="en-US" dirty="0" smtClean="0"/>
          </a:p>
        </p:txBody>
      </p:sp>
      <p:pic>
        <p:nvPicPr>
          <p:cNvPr id="36869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1" name="Title 1"/>
          <p:cNvSpPr txBox="1">
            <a:spLocks/>
          </p:cNvSpPr>
          <p:nvPr/>
        </p:nvSpPr>
        <p:spPr bwMode="auto">
          <a:xfrm>
            <a:off x="357188" y="704850"/>
            <a:ext cx="83915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320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學位分配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br>
              <a:rPr lang="en-US" altLang="zh-TW" sz="3200">
                <a:ea typeface="標楷體" panose="03000509000000000000" pitchFamily="65" charset="-120"/>
              </a:rPr>
            </a:br>
            <a:r>
              <a:rPr lang="zh-TW" altLang="en-US" sz="3200">
                <a:solidFill>
                  <a:srgbClr val="3333CC"/>
                </a:solidFill>
                <a:ea typeface="標楷體" panose="03000509000000000000" pitchFamily="65" charset="-120"/>
              </a:rPr>
              <a:t>派位年度流程 </a:t>
            </a:r>
            <a:r>
              <a:rPr lang="en-US" altLang="zh-TW" sz="3200">
                <a:ea typeface="標楷體" panose="03000509000000000000" pitchFamily="65" charset="-120"/>
              </a:rPr>
              <a:t>&gt;  </a:t>
            </a:r>
            <a:r>
              <a:rPr lang="en-US" altLang="zh-TW" sz="3200">
                <a:solidFill>
                  <a:srgbClr val="00B0F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1.</a:t>
            </a:r>
            <a:r>
              <a:rPr lang="zh-TW" altLang="en-US" sz="3200">
                <a:solidFill>
                  <a:srgbClr val="00B0F0"/>
                </a:solidFill>
                <a:ea typeface="標楷體" panose="03000509000000000000" pitchFamily="65" charset="-120"/>
              </a:rPr>
              <a:t>選取派位年度</a:t>
            </a:r>
            <a:endParaRPr kumimoji="0" lang="zh-HK" altLang="en-US" sz="3200">
              <a:solidFill>
                <a:srgbClr val="00B0F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76600" y="2276475"/>
            <a:ext cx="719138" cy="360363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409" y="2916152"/>
            <a:ext cx="8497391" cy="3324311"/>
          </a:xfrm>
          <a:prstGeom prst="rect">
            <a:avLst/>
          </a:prstGeom>
        </p:spPr>
      </p:pic>
      <p:sp>
        <p:nvSpPr>
          <p:cNvPr id="8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40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188" y="2195513"/>
            <a:ext cx="8229600" cy="630237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如無組別資料可供複製，須輸入相關資料。</a:t>
            </a:r>
            <a:endParaRPr lang="en-US" altLang="zh-TW" sz="2800" dirty="0" smtClean="0">
              <a:latin typeface="標楷體" pitchFamily="65" charset="-120"/>
              <a:ea typeface="標楷體" pitchFamily="65" charset="-12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zh-HK" altLang="en-US" dirty="0"/>
          </a:p>
        </p:txBody>
      </p:sp>
      <p:pic>
        <p:nvPicPr>
          <p:cNvPr id="37892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Title 1"/>
          <p:cNvSpPr txBox="1">
            <a:spLocks/>
          </p:cNvSpPr>
          <p:nvPr/>
        </p:nvSpPr>
        <p:spPr bwMode="auto">
          <a:xfrm>
            <a:off x="357188" y="704850"/>
            <a:ext cx="83915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320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學位分配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br>
              <a:rPr lang="en-US" altLang="zh-TW" sz="3200">
                <a:ea typeface="標楷體" panose="03000509000000000000" pitchFamily="65" charset="-120"/>
              </a:rPr>
            </a:br>
            <a:r>
              <a:rPr lang="zh-TW" altLang="en-US" sz="3200">
                <a:solidFill>
                  <a:srgbClr val="3333CC"/>
                </a:solidFill>
                <a:ea typeface="標楷體" panose="03000509000000000000" pitchFamily="65" charset="-120"/>
              </a:rPr>
              <a:t>派位年度流程 </a:t>
            </a:r>
            <a:r>
              <a:rPr lang="en-US" altLang="zh-TW" sz="3200">
                <a:ea typeface="標楷體" panose="03000509000000000000" pitchFamily="65" charset="-120"/>
              </a:rPr>
              <a:t>&gt;  </a:t>
            </a:r>
            <a:r>
              <a:rPr lang="en-US" altLang="zh-TW" sz="3200">
                <a:solidFill>
                  <a:srgbClr val="00B0F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2. </a:t>
            </a:r>
            <a:r>
              <a:rPr lang="zh-TW" altLang="en-US" sz="3200">
                <a:solidFill>
                  <a:srgbClr val="00B0F0"/>
                </a:solidFill>
                <a:ea typeface="標楷體" panose="03000509000000000000" pitchFamily="65" charset="-120"/>
              </a:rPr>
              <a:t>編修學校組別資料</a:t>
            </a:r>
            <a:endParaRPr kumimoji="0" lang="zh-HK" altLang="en-US" sz="3200">
              <a:solidFill>
                <a:srgbClr val="00B0F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87" y="2708920"/>
            <a:ext cx="7998209" cy="3450208"/>
          </a:xfrm>
          <a:prstGeom prst="rect">
            <a:avLst/>
          </a:prstGeom>
        </p:spPr>
      </p:pic>
      <p:sp>
        <p:nvSpPr>
          <p:cNvPr id="7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41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內容版面配置區 2"/>
          <p:cNvSpPr>
            <a:spLocks noGrp="1"/>
          </p:cNvSpPr>
          <p:nvPr>
            <p:ph idx="1"/>
          </p:nvPr>
        </p:nvSpPr>
        <p:spPr>
          <a:xfrm>
            <a:off x="357188" y="2195513"/>
            <a:ext cx="7313612" cy="1008062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TW" altLang="en-US" sz="2800" smtClean="0">
                <a:latin typeface="標楷體" panose="03000509000000000000" pitchFamily="65" charset="-120"/>
                <a:ea typeface="標楷體" panose="03000509000000000000" pitchFamily="65" charset="-120"/>
              </a:rPr>
              <a:t>選取相關班別，編修組別 。</a:t>
            </a:r>
            <a:endParaRPr lang="zh-HK" altLang="en-US" sz="2800" smtClean="0"/>
          </a:p>
        </p:txBody>
      </p:sp>
      <p:pic>
        <p:nvPicPr>
          <p:cNvPr id="38916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Title 1"/>
          <p:cNvSpPr txBox="1">
            <a:spLocks/>
          </p:cNvSpPr>
          <p:nvPr/>
        </p:nvSpPr>
        <p:spPr bwMode="auto">
          <a:xfrm>
            <a:off x="357188" y="704850"/>
            <a:ext cx="83915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320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學位分配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br>
              <a:rPr lang="en-US" altLang="zh-TW" sz="3200">
                <a:ea typeface="標楷體" panose="03000509000000000000" pitchFamily="65" charset="-120"/>
              </a:rPr>
            </a:br>
            <a:r>
              <a:rPr lang="zh-TW" altLang="en-US" sz="3200">
                <a:solidFill>
                  <a:srgbClr val="3333CC"/>
                </a:solidFill>
                <a:ea typeface="標楷體" panose="03000509000000000000" pitchFamily="65" charset="-120"/>
              </a:rPr>
              <a:t>派位年度流程</a:t>
            </a:r>
            <a:r>
              <a:rPr lang="zh-TW" altLang="en-US" sz="3200">
                <a:solidFill>
                  <a:srgbClr val="00B050"/>
                </a:solidFill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 </a:t>
            </a:r>
            <a:r>
              <a:rPr lang="en-US" altLang="zh-TW" sz="3200">
                <a:solidFill>
                  <a:srgbClr val="00B0F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2. </a:t>
            </a:r>
            <a:r>
              <a:rPr lang="zh-TW" altLang="en-US" sz="3200">
                <a:solidFill>
                  <a:srgbClr val="00B0F0"/>
                </a:solidFill>
                <a:ea typeface="標楷體" panose="03000509000000000000" pitchFamily="65" charset="-120"/>
              </a:rPr>
              <a:t>編修學校組別資料</a:t>
            </a:r>
            <a:endParaRPr kumimoji="0" lang="zh-HK" altLang="en-US" sz="3200">
              <a:solidFill>
                <a:srgbClr val="00B0F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8" y="2690705"/>
            <a:ext cx="7848460" cy="4030770"/>
          </a:xfrm>
          <a:prstGeom prst="rect">
            <a:avLst/>
          </a:prstGeom>
        </p:spPr>
      </p:pic>
      <p:sp>
        <p:nvSpPr>
          <p:cNvPr id="7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42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內容版面配置區 2"/>
          <p:cNvSpPr>
            <a:spLocks noGrp="1"/>
          </p:cNvSpPr>
          <p:nvPr>
            <p:ph idx="1"/>
          </p:nvPr>
        </p:nvSpPr>
        <p:spPr>
          <a:xfrm>
            <a:off x="357188" y="1993900"/>
            <a:ext cx="8372475" cy="936625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剔選須呈分科目，填寫科目比重及科目組別（如有）資料。</a:t>
            </a:r>
            <a:endParaRPr lang="zh-HK" altLang="en-US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39941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3" name="Title 1"/>
          <p:cNvSpPr txBox="1">
            <a:spLocks/>
          </p:cNvSpPr>
          <p:nvPr/>
        </p:nvSpPr>
        <p:spPr bwMode="auto">
          <a:xfrm>
            <a:off x="357188" y="704850"/>
            <a:ext cx="83915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320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學位分配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br>
              <a:rPr lang="en-US" altLang="zh-TW" sz="3200">
                <a:ea typeface="標楷體" panose="03000509000000000000" pitchFamily="65" charset="-120"/>
              </a:rPr>
            </a:br>
            <a:r>
              <a:rPr lang="zh-TW" altLang="en-US" sz="3200">
                <a:solidFill>
                  <a:srgbClr val="3333CC"/>
                </a:solidFill>
                <a:ea typeface="標楷體" panose="03000509000000000000" pitchFamily="65" charset="-120"/>
              </a:rPr>
              <a:t>派位年度流程 </a:t>
            </a:r>
            <a:r>
              <a:rPr lang="en-US" altLang="zh-TW" sz="3200">
                <a:ea typeface="標楷體" panose="03000509000000000000" pitchFamily="65" charset="-120"/>
              </a:rPr>
              <a:t>&gt;  </a:t>
            </a:r>
            <a:r>
              <a:rPr lang="en-US" altLang="zh-TW" sz="3200">
                <a:solidFill>
                  <a:srgbClr val="00B0F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2. </a:t>
            </a:r>
            <a:r>
              <a:rPr lang="zh-TW" altLang="en-US" sz="3200">
                <a:solidFill>
                  <a:srgbClr val="00B0F0"/>
                </a:solidFill>
                <a:ea typeface="標楷體" panose="03000509000000000000" pitchFamily="65" charset="-120"/>
              </a:rPr>
              <a:t>編修學校組別資料</a:t>
            </a:r>
            <a:endParaRPr kumimoji="0" lang="zh-HK" altLang="en-US" sz="3200">
              <a:solidFill>
                <a:srgbClr val="00B0F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628650" y="3056365"/>
            <a:ext cx="7677150" cy="3762375"/>
            <a:chOff x="365125" y="3095625"/>
            <a:chExt cx="7677150" cy="3762375"/>
          </a:xfrm>
        </p:grpSpPr>
        <p:pic>
          <p:nvPicPr>
            <p:cNvPr id="39938" name="圖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125" y="3095625"/>
              <a:ext cx="7677150" cy="3762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9942" name="群組 3"/>
            <p:cNvGrpSpPr>
              <a:grpSpLocks/>
            </p:cNvGrpSpPr>
            <p:nvPr/>
          </p:nvGrpSpPr>
          <p:grpSpPr bwMode="auto">
            <a:xfrm>
              <a:off x="365125" y="4848225"/>
              <a:ext cx="7031038" cy="1952625"/>
              <a:chOff x="422703" y="4261217"/>
              <a:chExt cx="8037357" cy="2409825"/>
            </a:xfrm>
          </p:grpSpPr>
          <p:sp>
            <p:nvSpPr>
              <p:cNvPr id="39945" name="Rectangle 8"/>
              <p:cNvSpPr>
                <a:spLocks noChangeArrowheads="1"/>
              </p:cNvSpPr>
              <p:nvPr/>
            </p:nvSpPr>
            <p:spPr bwMode="auto">
              <a:xfrm>
                <a:off x="422703" y="4371365"/>
                <a:ext cx="436562" cy="1981200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rgbClr val="6BB1C9"/>
                  </a:buClr>
                  <a:buSzPct val="95000"/>
                  <a:buFont typeface="Wingdings 2" panose="05020102010507070707" pitchFamily="18" charset="2"/>
                  <a:buChar char=""/>
                  <a:defRPr sz="26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 panose="05020102010507070707" pitchFamily="18" charset="2"/>
                  <a:buChar char=""/>
                  <a:defRPr sz="24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 panose="05020102010507070707" pitchFamily="18" charset="2"/>
                  <a:buChar char=""/>
                  <a:defRPr sz="21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6BB1C9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4pPr>
                <a:lvl5pPr marL="2057400" indent="-228600">
                  <a:spcBef>
                    <a:spcPct val="20000"/>
                  </a:spcBef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TW" altLang="en-US" sz="1800">
                  <a:latin typeface="Verdana" panose="020B0604030504040204" pitchFamily="34" charset="0"/>
                </a:endParaRPr>
              </a:p>
            </p:txBody>
          </p:sp>
          <p:sp>
            <p:nvSpPr>
              <p:cNvPr id="39946" name="Rectangle 8"/>
              <p:cNvSpPr>
                <a:spLocks noChangeArrowheads="1"/>
              </p:cNvSpPr>
              <p:nvPr/>
            </p:nvSpPr>
            <p:spPr bwMode="auto">
              <a:xfrm>
                <a:off x="7812360" y="4261217"/>
                <a:ext cx="647700" cy="2093912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rgbClr val="6BB1C9"/>
                  </a:buClr>
                  <a:buSzPct val="95000"/>
                  <a:buFont typeface="Wingdings 2" panose="05020102010507070707" pitchFamily="18" charset="2"/>
                  <a:buChar char=""/>
                  <a:defRPr sz="26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 panose="05020102010507070707" pitchFamily="18" charset="2"/>
                  <a:buChar char=""/>
                  <a:defRPr sz="24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 panose="05020102010507070707" pitchFamily="18" charset="2"/>
                  <a:buChar char=""/>
                  <a:defRPr sz="21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6BB1C9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4pPr>
                <a:lvl5pPr marL="2057400" indent="-228600">
                  <a:spcBef>
                    <a:spcPct val="20000"/>
                  </a:spcBef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TW" altLang="en-US" sz="1800">
                  <a:latin typeface="Verdana" panose="020B0604030504040204" pitchFamily="34" charset="0"/>
                </a:endParaRPr>
              </a:p>
            </p:txBody>
          </p:sp>
          <p:sp>
            <p:nvSpPr>
              <p:cNvPr id="39947" name="Rectangle 8"/>
              <p:cNvSpPr>
                <a:spLocks noChangeArrowheads="1"/>
              </p:cNvSpPr>
              <p:nvPr/>
            </p:nvSpPr>
            <p:spPr bwMode="auto">
              <a:xfrm>
                <a:off x="482845" y="6355129"/>
                <a:ext cx="709612" cy="315913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rgbClr val="6BB1C9"/>
                  </a:buClr>
                  <a:buSzPct val="95000"/>
                  <a:buFont typeface="Wingdings 2" panose="05020102010507070707" pitchFamily="18" charset="2"/>
                  <a:buChar char=""/>
                  <a:defRPr sz="26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 panose="05020102010507070707" pitchFamily="18" charset="2"/>
                  <a:buChar char=""/>
                  <a:defRPr sz="24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 panose="05020102010507070707" pitchFamily="18" charset="2"/>
                  <a:buChar char=""/>
                  <a:defRPr sz="21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6BB1C9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4pPr>
                <a:lvl5pPr marL="2057400" indent="-228600">
                  <a:spcBef>
                    <a:spcPct val="20000"/>
                  </a:spcBef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TW" altLang="en-US" sz="1800">
                  <a:latin typeface="Verdana" panose="020B0604030504040204" pitchFamily="34" charset="0"/>
                </a:endParaRPr>
              </a:p>
            </p:txBody>
          </p:sp>
        </p:grpSp>
      </p:grpSp>
      <p:sp>
        <p:nvSpPr>
          <p:cNvPr id="12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43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內容版面配置區 2"/>
          <p:cNvSpPr>
            <a:spLocks noGrp="1"/>
          </p:cNvSpPr>
          <p:nvPr>
            <p:ph idx="1"/>
          </p:nvPr>
        </p:nvSpPr>
        <p:spPr>
          <a:xfrm>
            <a:off x="357188" y="2195513"/>
            <a:ext cx="7313612" cy="657225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TW" altLang="en-US" sz="2800" smtClean="0">
                <a:latin typeface="標楷體" panose="03000509000000000000" pitchFamily="65" charset="-120"/>
                <a:ea typeface="標楷體" panose="03000509000000000000" pitchFamily="65" charset="-120"/>
              </a:rPr>
              <a:t>可選取相關組別作修改。然後按</a:t>
            </a:r>
            <a:r>
              <a:rPr lang="zh-TW" altLang="en-US" sz="280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下一步</a:t>
            </a:r>
            <a:r>
              <a:rPr lang="zh-TW" altLang="en-US" sz="280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zh-HK" altLang="en-US" sz="280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0964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65" name="群組 1"/>
          <p:cNvGrpSpPr>
            <a:grpSpLocks/>
          </p:cNvGrpSpPr>
          <p:nvPr/>
        </p:nvGrpSpPr>
        <p:grpSpPr bwMode="auto">
          <a:xfrm>
            <a:off x="357188" y="2997200"/>
            <a:ext cx="8135937" cy="3367088"/>
            <a:chOff x="180975" y="2708275"/>
            <a:chExt cx="8639175" cy="3656013"/>
          </a:xfrm>
        </p:grpSpPr>
        <p:pic>
          <p:nvPicPr>
            <p:cNvPr id="40968" name="圖片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975" y="2708275"/>
              <a:ext cx="8639175" cy="3290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0969" name="群組 20"/>
            <p:cNvGrpSpPr>
              <a:grpSpLocks/>
            </p:cNvGrpSpPr>
            <p:nvPr/>
          </p:nvGrpSpPr>
          <p:grpSpPr bwMode="auto">
            <a:xfrm>
              <a:off x="7629525" y="5457825"/>
              <a:ext cx="1074738" cy="906463"/>
              <a:chOff x="2629347" y="5752306"/>
              <a:chExt cx="845368" cy="742950"/>
            </a:xfrm>
          </p:grpSpPr>
          <p:sp>
            <p:nvSpPr>
              <p:cNvPr id="40971" name="Rectangle 5"/>
              <p:cNvSpPr>
                <a:spLocks noChangeArrowheads="1"/>
              </p:cNvSpPr>
              <p:nvPr/>
            </p:nvSpPr>
            <p:spPr bwMode="auto">
              <a:xfrm>
                <a:off x="2790850" y="5752306"/>
                <a:ext cx="683865" cy="328613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rgbClr val="6BB1C9"/>
                  </a:buClr>
                  <a:buSzPct val="95000"/>
                  <a:buFont typeface="Wingdings 2" panose="05020102010507070707" pitchFamily="18" charset="2"/>
                  <a:buChar char=""/>
                  <a:defRPr sz="26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 panose="05020102010507070707" pitchFamily="18" charset="2"/>
                  <a:buChar char=""/>
                  <a:defRPr sz="24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 panose="05020102010507070707" pitchFamily="18" charset="2"/>
                  <a:buChar char=""/>
                  <a:defRPr sz="21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6BB1C9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4pPr>
                <a:lvl5pPr marL="2057400" indent="-228600">
                  <a:spcBef>
                    <a:spcPct val="20000"/>
                  </a:spcBef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TW" altLang="en-US" sz="1800">
                  <a:latin typeface="Verdana" panose="020B0604030504040204" pitchFamily="34" charset="0"/>
                </a:endParaRPr>
              </a:p>
            </p:txBody>
          </p:sp>
          <p:sp>
            <p:nvSpPr>
              <p:cNvPr id="40972" name="Line 6"/>
              <p:cNvSpPr>
                <a:spLocks noChangeShapeType="1"/>
              </p:cNvSpPr>
              <p:nvPr/>
            </p:nvSpPr>
            <p:spPr bwMode="auto">
              <a:xfrm flipV="1">
                <a:off x="2629347" y="6134894"/>
                <a:ext cx="360363" cy="36036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HK" altLang="en-US"/>
              </a:p>
            </p:txBody>
          </p:sp>
        </p:grpSp>
        <p:sp>
          <p:nvSpPr>
            <p:cNvPr id="40970" name="Rectangle 8"/>
            <p:cNvSpPr>
              <a:spLocks noChangeArrowheads="1"/>
            </p:cNvSpPr>
            <p:nvPr/>
          </p:nvSpPr>
          <p:spPr bwMode="auto">
            <a:xfrm>
              <a:off x="180975" y="4495800"/>
              <a:ext cx="3851275" cy="936625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BB1C9"/>
                </a:buClr>
                <a:buSzPct val="95000"/>
                <a:buFont typeface="Wingdings 2" panose="05020102010507070707" pitchFamily="18" charset="2"/>
                <a:buChar char=""/>
                <a:defRPr sz="26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Clr>
                  <a:srgbClr val="6BB1C9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TW" altLang="en-US" sz="1800">
                <a:latin typeface="Verdana" panose="020B0604030504040204" pitchFamily="34" charset="0"/>
              </a:endParaRPr>
            </a:p>
          </p:txBody>
        </p:sp>
      </p:grpSp>
      <p:sp>
        <p:nvSpPr>
          <p:cNvPr id="40966" name="Title 1"/>
          <p:cNvSpPr txBox="1">
            <a:spLocks/>
          </p:cNvSpPr>
          <p:nvPr/>
        </p:nvSpPr>
        <p:spPr bwMode="auto">
          <a:xfrm>
            <a:off x="357188" y="704850"/>
            <a:ext cx="83915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320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學位分配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br>
              <a:rPr lang="en-US" altLang="zh-TW" sz="3200">
                <a:ea typeface="標楷體" panose="03000509000000000000" pitchFamily="65" charset="-120"/>
              </a:rPr>
            </a:br>
            <a:r>
              <a:rPr lang="zh-TW" altLang="en-US" sz="3200">
                <a:solidFill>
                  <a:srgbClr val="3333CC"/>
                </a:solidFill>
                <a:ea typeface="標楷體" panose="03000509000000000000" pitchFamily="65" charset="-120"/>
              </a:rPr>
              <a:t>派位年度流程 </a:t>
            </a:r>
            <a:r>
              <a:rPr lang="en-US" altLang="zh-TW" sz="3200">
                <a:ea typeface="標楷體" panose="03000509000000000000" pitchFamily="65" charset="-120"/>
              </a:rPr>
              <a:t>&gt;  </a:t>
            </a:r>
            <a:r>
              <a:rPr lang="en-US" altLang="zh-TW" sz="3200">
                <a:solidFill>
                  <a:srgbClr val="00B0F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2. </a:t>
            </a:r>
            <a:r>
              <a:rPr lang="zh-TW" altLang="en-US" sz="3200">
                <a:solidFill>
                  <a:srgbClr val="00B0F0"/>
                </a:solidFill>
                <a:ea typeface="標楷體" panose="03000509000000000000" pitchFamily="65" charset="-120"/>
              </a:rPr>
              <a:t>編修學校組別資料</a:t>
            </a:r>
            <a:endParaRPr kumimoji="0" lang="zh-HK" altLang="en-US" sz="3200">
              <a:solidFill>
                <a:srgbClr val="00B0F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2339975" y="4121150"/>
            <a:ext cx="1146175" cy="2619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HK" sz="1100" dirty="0">
                <a:latin typeface="+mn-ea"/>
                <a:ea typeface="+mn-ea"/>
              </a:rPr>
              <a:t>20XX - 20YY</a:t>
            </a:r>
            <a:endParaRPr lang="zh-HK" altLang="en-US" sz="1100" dirty="0">
              <a:latin typeface="+mn-ea"/>
              <a:ea typeface="+mn-ea"/>
            </a:endParaRPr>
          </a:p>
        </p:txBody>
      </p:sp>
      <p:sp>
        <p:nvSpPr>
          <p:cNvPr id="13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44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2"/>
          <p:cNvSpPr>
            <a:spLocks noGrp="1"/>
          </p:cNvSpPr>
          <p:nvPr>
            <p:ph type="title"/>
          </p:nvPr>
        </p:nvSpPr>
        <p:spPr>
          <a:xfrm>
            <a:off x="1092200" y="5157788"/>
            <a:ext cx="8229600" cy="508000"/>
          </a:xfrm>
        </p:spPr>
        <p:txBody>
          <a:bodyPr/>
          <a:lstStyle/>
          <a:p>
            <a:pPr eaLnBrk="1" hangingPunct="1"/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練習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6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a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開始校內評核學期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練習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6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b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選取派位年度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練習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6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c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編修學校組別資料</a:t>
            </a:r>
            <a:r>
              <a:rPr lang="zh-HK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zh-HK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b="1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b="1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endParaRPr lang="zh-HK" altLang="en-US" sz="3200" b="1" smtClean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1988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45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內容版面配置區 2"/>
          <p:cNvSpPr>
            <a:spLocks noGrp="1"/>
          </p:cNvSpPr>
          <p:nvPr>
            <p:ph idx="1"/>
          </p:nvPr>
        </p:nvSpPr>
        <p:spPr>
          <a:xfrm>
            <a:off x="357188" y="2179638"/>
            <a:ext cx="7959725" cy="1008062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編修已離校不參加派位的學生組別為</a:t>
            </a:r>
            <a:r>
              <a:rPr lang="en-US" altLang="zh-TW" sz="2800" dirty="0" smtClean="0">
                <a:solidFill>
                  <a:srgbClr val="FF000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X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28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預設沒有校內成績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zh-HK" altLang="en-US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3012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4" name="Title 1"/>
          <p:cNvSpPr txBox="1">
            <a:spLocks/>
          </p:cNvSpPr>
          <p:nvPr/>
        </p:nvSpPr>
        <p:spPr bwMode="auto">
          <a:xfrm>
            <a:off x="357188" y="704850"/>
            <a:ext cx="83915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320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學位分配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br>
              <a:rPr lang="en-US" altLang="zh-TW" sz="3200">
                <a:ea typeface="標楷體" panose="03000509000000000000" pitchFamily="65" charset="-120"/>
              </a:rPr>
            </a:br>
            <a:r>
              <a:rPr lang="zh-TW" altLang="en-US" sz="3200">
                <a:solidFill>
                  <a:srgbClr val="3333CC"/>
                </a:solidFill>
                <a:ea typeface="標楷體" panose="03000509000000000000" pitchFamily="65" charset="-120"/>
              </a:rPr>
              <a:t>派位年度流程</a:t>
            </a:r>
            <a:r>
              <a:rPr lang="zh-TW" altLang="en-US" sz="3200">
                <a:solidFill>
                  <a:srgbClr val="00B050"/>
                </a:solidFill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 </a:t>
            </a:r>
            <a:r>
              <a:rPr lang="en-US" altLang="zh-TW" sz="3200">
                <a:solidFill>
                  <a:srgbClr val="00B0F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3. </a:t>
            </a:r>
            <a:r>
              <a:rPr lang="zh-TW" altLang="en-US" sz="3200">
                <a:solidFill>
                  <a:srgbClr val="00B0F0"/>
                </a:solidFill>
                <a:ea typeface="標楷體" panose="03000509000000000000" pitchFamily="65" charset="-120"/>
              </a:rPr>
              <a:t>編修學生組別資料</a:t>
            </a:r>
            <a:endParaRPr kumimoji="0" lang="zh-HK" altLang="en-US" sz="3200">
              <a:solidFill>
                <a:srgbClr val="00B0F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62" y="3166354"/>
            <a:ext cx="7521575" cy="3678181"/>
          </a:xfrm>
          <a:prstGeom prst="rect">
            <a:avLst/>
          </a:prstGeom>
        </p:spPr>
      </p:pic>
      <p:sp>
        <p:nvSpPr>
          <p:cNvPr id="7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46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Title 1"/>
          <p:cNvSpPr txBox="1">
            <a:spLocks/>
          </p:cNvSpPr>
          <p:nvPr/>
        </p:nvSpPr>
        <p:spPr bwMode="auto">
          <a:xfrm>
            <a:off x="357188" y="704850"/>
            <a:ext cx="83915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320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學位分配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br>
              <a:rPr lang="en-US" altLang="zh-TW" sz="3200">
                <a:ea typeface="標楷體" panose="03000509000000000000" pitchFamily="65" charset="-120"/>
              </a:rPr>
            </a:br>
            <a:r>
              <a:rPr lang="zh-TW" altLang="en-US" sz="3200">
                <a:solidFill>
                  <a:srgbClr val="3333CC"/>
                </a:solidFill>
                <a:ea typeface="標楷體" panose="03000509000000000000" pitchFamily="65" charset="-120"/>
              </a:rPr>
              <a:t>派位年度流程 </a:t>
            </a:r>
            <a:r>
              <a:rPr lang="en-US" altLang="zh-TW" sz="3200">
                <a:ea typeface="標楷體" panose="03000509000000000000" pitchFamily="65" charset="-120"/>
              </a:rPr>
              <a:t>&gt;  </a:t>
            </a:r>
            <a:r>
              <a:rPr lang="en-US" altLang="zh-TW" sz="3200">
                <a:solidFill>
                  <a:srgbClr val="00B0F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4. </a:t>
            </a:r>
            <a:r>
              <a:rPr lang="zh-TW" altLang="en-US" sz="3200">
                <a:solidFill>
                  <a:srgbClr val="00B0F0"/>
                </a:solidFill>
                <a:ea typeface="標楷體" panose="03000509000000000000" pitchFamily="65" charset="-120"/>
              </a:rPr>
              <a:t>提取校內成績</a:t>
            </a:r>
            <a:endParaRPr kumimoji="0" lang="zh-HK" altLang="en-US" sz="3200">
              <a:solidFill>
                <a:srgbClr val="00B0F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8" y="1804184"/>
            <a:ext cx="8147248" cy="4769344"/>
          </a:xfrm>
          <a:prstGeom prst="rect">
            <a:avLst/>
          </a:prstGeom>
        </p:spPr>
      </p:pic>
      <p:sp>
        <p:nvSpPr>
          <p:cNvPr id="6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47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2195513"/>
            <a:ext cx="8569325" cy="935037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提取校內成績時，音樂科及視覺藝術科的評分必須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是 </a:t>
            </a:r>
            <a:r>
              <a:rPr lang="en-US" altLang="zh-TW" sz="2800" dirty="0" smtClean="0">
                <a:solidFill>
                  <a:srgbClr val="FF000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5</a:t>
            </a:r>
            <a:r>
              <a:rPr lang="zh-TW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zh-TW" altLang="en-US" sz="28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的倍數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</p:txBody>
      </p:sp>
      <p:pic>
        <p:nvPicPr>
          <p:cNvPr id="45060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2" name="Title 1"/>
          <p:cNvSpPr txBox="1">
            <a:spLocks/>
          </p:cNvSpPr>
          <p:nvPr/>
        </p:nvSpPr>
        <p:spPr bwMode="auto">
          <a:xfrm>
            <a:off x="357188" y="704850"/>
            <a:ext cx="83915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320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學位分配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br>
              <a:rPr lang="en-US" altLang="zh-TW" sz="3200">
                <a:ea typeface="標楷體" panose="03000509000000000000" pitchFamily="65" charset="-120"/>
              </a:rPr>
            </a:br>
            <a:r>
              <a:rPr lang="zh-TW" altLang="en-US" sz="3200">
                <a:solidFill>
                  <a:srgbClr val="3333CC"/>
                </a:solidFill>
                <a:ea typeface="標楷體" panose="03000509000000000000" pitchFamily="65" charset="-120"/>
              </a:rPr>
              <a:t>派位年度流程 </a:t>
            </a:r>
            <a:r>
              <a:rPr lang="en-US" altLang="zh-TW" sz="3200">
                <a:ea typeface="標楷體" panose="03000509000000000000" pitchFamily="65" charset="-120"/>
              </a:rPr>
              <a:t>&gt;  </a:t>
            </a:r>
            <a:r>
              <a:rPr lang="en-US" altLang="zh-TW" sz="3200">
                <a:solidFill>
                  <a:srgbClr val="00B0F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4. </a:t>
            </a:r>
            <a:r>
              <a:rPr lang="zh-TW" altLang="en-US" sz="3200">
                <a:solidFill>
                  <a:srgbClr val="00B0F0"/>
                </a:solidFill>
                <a:ea typeface="標楷體" panose="03000509000000000000" pitchFamily="65" charset="-120"/>
              </a:rPr>
              <a:t>提取校內成績</a:t>
            </a:r>
            <a:endParaRPr kumimoji="0" lang="zh-HK" altLang="en-US" sz="3200">
              <a:solidFill>
                <a:srgbClr val="00B0F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541338" y="3255963"/>
            <a:ext cx="7383462" cy="3341687"/>
            <a:chOff x="541338" y="3255963"/>
            <a:chExt cx="7383462" cy="3341687"/>
          </a:xfrm>
        </p:grpSpPr>
        <p:pic>
          <p:nvPicPr>
            <p:cNvPr id="45061" name="圖片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" b="20711"/>
            <a:stretch>
              <a:fillRect/>
            </a:stretch>
          </p:blipFill>
          <p:spPr bwMode="auto">
            <a:xfrm>
              <a:off x="541338" y="3255963"/>
              <a:ext cx="7383462" cy="3341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文字方塊 6"/>
            <p:cNvSpPr txBox="1"/>
            <p:nvPr/>
          </p:nvSpPr>
          <p:spPr>
            <a:xfrm>
              <a:off x="2124075" y="4292600"/>
              <a:ext cx="1152525" cy="23177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HK" sz="900" dirty="0">
                  <a:latin typeface="+mn-ea"/>
                  <a:ea typeface="+mn-ea"/>
                </a:rPr>
                <a:t>20XX - 20YY</a:t>
              </a:r>
              <a:endParaRPr lang="zh-HK" altLang="en-US" sz="900" dirty="0">
                <a:latin typeface="+mn-ea"/>
                <a:ea typeface="+mn-ea"/>
              </a:endParaRPr>
            </a:p>
          </p:txBody>
        </p:sp>
      </p:grp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48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2195513"/>
            <a:ext cx="8154987" cy="1371600"/>
          </a:xfrm>
        </p:spPr>
        <p:txBody>
          <a:bodyPr>
            <a:normAutofit/>
          </a:bodyPr>
          <a:lstStyle/>
          <a:p>
            <a:pPr marL="0" indent="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若音樂科或視覺藝術科的評分不是</a:t>
            </a:r>
            <a:r>
              <a:rPr lang="zh-TW" altLang="en-US" sz="2800" dirty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800" dirty="0">
                <a:solidFill>
                  <a:srgbClr val="FF0000"/>
                </a:solidFill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5</a:t>
            </a:r>
            <a:r>
              <a:rPr lang="zh-TW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 </a:t>
            </a:r>
            <a:r>
              <a:rPr lang="zh-TW" altLang="en-US" sz="2800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的</a:t>
            </a:r>
            <a:r>
              <a:rPr lang="zh-TW" altLang="en-US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倍數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，提取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校內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成績過程會終止及產生異常報告。可到</a:t>
            </a:r>
            <a:r>
              <a:rPr lang="en-US" altLang="zh-TW" sz="2800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2800" dirty="0" smtClean="0">
                <a:latin typeface="標楷體" pitchFamily="65" charset="-120"/>
                <a:ea typeface="標楷體" pitchFamily="65" charset="-120"/>
              </a:rPr>
            </a:br>
            <a:r>
              <a:rPr lang="zh-TW" altLang="en-US" sz="2800" dirty="0" smtClean="0">
                <a:solidFill>
                  <a:srgbClr val="CC0099"/>
                </a:solidFill>
                <a:latin typeface="標楷體" pitchFamily="65" charset="-120"/>
                <a:ea typeface="標楷體" pitchFamily="65" charset="-120"/>
              </a:rPr>
              <a:t>學生成績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模組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處理相關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成績及進行數據整合。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zh-TW" altLang="en-US" sz="2400" dirty="0" smtClean="0">
              <a:latin typeface="標楷體" pitchFamily="65" charset="-120"/>
              <a:ea typeface="標楷體" pitchFamily="65" charset="-12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46084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6" name="Title 1"/>
          <p:cNvSpPr txBox="1">
            <a:spLocks/>
          </p:cNvSpPr>
          <p:nvPr/>
        </p:nvSpPr>
        <p:spPr bwMode="auto">
          <a:xfrm>
            <a:off x="357188" y="704850"/>
            <a:ext cx="83915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320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學位分配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br>
              <a:rPr lang="en-US" altLang="zh-TW" sz="3200">
                <a:ea typeface="標楷體" panose="03000509000000000000" pitchFamily="65" charset="-120"/>
              </a:rPr>
            </a:br>
            <a:r>
              <a:rPr lang="zh-TW" altLang="en-US" sz="3200">
                <a:solidFill>
                  <a:srgbClr val="3333CC"/>
                </a:solidFill>
                <a:ea typeface="標楷體" panose="03000509000000000000" pitchFamily="65" charset="-120"/>
              </a:rPr>
              <a:t>派位年度流程 </a:t>
            </a:r>
            <a:r>
              <a:rPr lang="en-US" altLang="zh-TW" sz="3200">
                <a:ea typeface="標楷體" panose="03000509000000000000" pitchFamily="65" charset="-120"/>
              </a:rPr>
              <a:t>&gt;  </a:t>
            </a:r>
            <a:r>
              <a:rPr lang="en-US" altLang="zh-TW" sz="3200">
                <a:solidFill>
                  <a:srgbClr val="00B0F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4. </a:t>
            </a:r>
            <a:r>
              <a:rPr lang="zh-TW" altLang="en-US" sz="3200">
                <a:solidFill>
                  <a:srgbClr val="00B0F0"/>
                </a:solidFill>
                <a:ea typeface="標楷體" panose="03000509000000000000" pitchFamily="65" charset="-120"/>
              </a:rPr>
              <a:t>提取校內成績</a:t>
            </a:r>
            <a:endParaRPr kumimoji="0" lang="zh-HK" altLang="en-US" sz="3200">
              <a:solidFill>
                <a:srgbClr val="00B0F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357188" y="3987800"/>
            <a:ext cx="8064500" cy="2687638"/>
            <a:chOff x="357188" y="3987800"/>
            <a:chExt cx="8064500" cy="2687638"/>
          </a:xfrm>
        </p:grpSpPr>
        <p:grpSp>
          <p:nvGrpSpPr>
            <p:cNvPr id="46085" name="群組 2"/>
            <p:cNvGrpSpPr>
              <a:grpSpLocks/>
            </p:cNvGrpSpPr>
            <p:nvPr/>
          </p:nvGrpSpPr>
          <p:grpSpPr bwMode="auto">
            <a:xfrm>
              <a:off x="357188" y="3987800"/>
              <a:ext cx="8064500" cy="2687638"/>
              <a:chOff x="135148" y="2319381"/>
              <a:chExt cx="8354802" cy="3057139"/>
            </a:xfrm>
          </p:grpSpPr>
          <p:pic>
            <p:nvPicPr>
              <p:cNvPr id="46088" name="圖片 7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9559"/>
              <a:stretch>
                <a:fillRect/>
              </a:stretch>
            </p:blipFill>
            <p:spPr bwMode="auto">
              <a:xfrm>
                <a:off x="135148" y="2319381"/>
                <a:ext cx="7993063" cy="3057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6089" name="Rectangle 8"/>
              <p:cNvSpPr>
                <a:spLocks noChangeArrowheads="1"/>
              </p:cNvSpPr>
              <p:nvPr/>
            </p:nvSpPr>
            <p:spPr bwMode="auto">
              <a:xfrm>
                <a:off x="239713" y="2616200"/>
                <a:ext cx="8250237" cy="360363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rgbClr val="6BB1C9"/>
                  </a:buClr>
                  <a:buSzPct val="95000"/>
                  <a:buFont typeface="Wingdings 2" panose="05020102010507070707" pitchFamily="18" charset="2"/>
                  <a:buChar char=""/>
                  <a:defRPr sz="26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 panose="05020102010507070707" pitchFamily="18" charset="2"/>
                  <a:buChar char=""/>
                  <a:defRPr sz="24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 panose="05020102010507070707" pitchFamily="18" charset="2"/>
                  <a:buChar char=""/>
                  <a:defRPr sz="21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6BB1C9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4pPr>
                <a:lvl5pPr marL="2057400" indent="-228600">
                  <a:spcBef>
                    <a:spcPct val="20000"/>
                  </a:spcBef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HK" altLang="en-US" sz="1800">
                  <a:latin typeface="Verdana" panose="020B0604030504040204" pitchFamily="34" charset="0"/>
                  <a:ea typeface="標楷體" panose="03000509000000000000" pitchFamily="65" charset="-120"/>
                </a:endParaRPr>
              </a:p>
            </p:txBody>
          </p:sp>
        </p:grpSp>
        <p:sp>
          <p:nvSpPr>
            <p:cNvPr id="9" name="文字方塊 8"/>
            <p:cNvSpPr txBox="1"/>
            <p:nvPr/>
          </p:nvSpPr>
          <p:spPr>
            <a:xfrm>
              <a:off x="2339975" y="5229225"/>
              <a:ext cx="1146175" cy="23018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HK" sz="900" dirty="0">
                  <a:latin typeface="+mn-ea"/>
                  <a:ea typeface="+mn-ea"/>
                </a:rPr>
                <a:t>20XX - 20YY</a:t>
              </a:r>
              <a:endParaRPr lang="zh-HK" altLang="en-US" sz="900" dirty="0">
                <a:latin typeface="+mn-ea"/>
                <a:ea typeface="+mn-ea"/>
              </a:endParaRPr>
            </a:p>
          </p:txBody>
        </p:sp>
      </p:grpSp>
      <p:sp>
        <p:nvSpPr>
          <p:cNvPr id="11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49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700213"/>
            <a:ext cx="7313612" cy="4114800"/>
          </a:xfrm>
        </p:spPr>
        <p:txBody>
          <a:bodyPr>
            <a:normAutofit/>
          </a:bodyPr>
          <a:lstStyle/>
          <a:p>
            <a:pPr marL="552450" indent="-55245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zh-TW" altLang="en-US" sz="2800" dirty="0" smtClean="0">
                <a:latin typeface="Arial" charset="0"/>
                <a:ea typeface="標楷體" pitchFamily="65" charset="-120"/>
              </a:rPr>
              <a:t>預備工作</a:t>
            </a:r>
            <a:endParaRPr lang="en-US" altLang="zh-TW" sz="2800" dirty="0" smtClean="0">
              <a:latin typeface="Arial" charset="0"/>
              <a:ea typeface="標楷體" pitchFamily="65" charset="-120"/>
            </a:endParaRPr>
          </a:p>
          <a:p>
            <a:pPr marL="514350" indent="-514350" eaLnBrk="1" fontAlgn="auto" hangingPunct="1">
              <a:spcAft>
                <a:spcPts val="0"/>
              </a:spcAft>
              <a:buClrTx/>
              <a:buFont typeface="+mj-lt"/>
              <a:buAutoNum type="arabicParenR"/>
              <a:defRPr/>
            </a:pP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在</a:t>
            </a:r>
            <a:r>
              <a:rPr lang="zh-TW" altLang="en-US" sz="2800" dirty="0" smtClean="0">
                <a:solidFill>
                  <a:srgbClr val="CC0099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代碼管理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模組啓動科目代碼</a:t>
            </a:r>
            <a:endParaRPr lang="en-US" altLang="zh-TW" sz="2800" dirty="0" smtClean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514350" indent="-514350" eaLnBrk="1" fontAlgn="auto" hangingPunct="1">
              <a:spcAft>
                <a:spcPts val="0"/>
              </a:spcAft>
              <a:buClrTx/>
              <a:buFont typeface="+mj-lt"/>
              <a:buAutoNum type="arabicParenR"/>
              <a:defRPr/>
            </a:pP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在</a:t>
            </a:r>
            <a:r>
              <a:rPr lang="zh-TW" altLang="en-US" sz="2800" dirty="0">
                <a:solidFill>
                  <a:srgbClr val="CC0099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系統保安</a:t>
            </a:r>
            <a:r>
              <a:rPr lang="zh-TW" altLang="en-US" sz="28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模組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檢查存取</a:t>
            </a:r>
            <a:r>
              <a:rPr lang="zh-TW" altLang="en-US" sz="28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權限</a:t>
            </a:r>
            <a:endParaRPr lang="zh-TW" altLang="en-US" sz="2800" dirty="0" smtClean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514350" indent="-514350" eaLnBrk="1" fontAlgn="auto" hangingPunct="1">
              <a:spcAft>
                <a:spcPts val="0"/>
              </a:spcAft>
              <a:buClrTx/>
              <a:buFont typeface="+mj-lt"/>
              <a:buAutoNum type="arabicParenR"/>
              <a:defRPr/>
            </a:pP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在</a:t>
            </a:r>
            <a:r>
              <a:rPr lang="zh-TW" altLang="en-US" sz="2800" dirty="0">
                <a:solidFill>
                  <a:srgbClr val="CC0099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學校管理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模組設定班別及科目資料</a:t>
            </a:r>
          </a:p>
          <a:p>
            <a:pPr marL="514350" indent="-514350" eaLnBrk="1" fontAlgn="auto" hangingPunct="1">
              <a:spcAft>
                <a:spcPts val="0"/>
              </a:spcAft>
              <a:buClrTx/>
              <a:buFont typeface="+mj-lt"/>
              <a:buAutoNum type="arabicParenR"/>
              <a:defRPr/>
            </a:pP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在</a:t>
            </a:r>
            <a:r>
              <a:rPr lang="zh-TW" altLang="en-US" sz="2800" dirty="0">
                <a:solidFill>
                  <a:srgbClr val="CC0099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學生資料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模組更新學生資料及完成傳送表格</a:t>
            </a:r>
            <a:r>
              <a:rPr lang="en-US" altLang="zh-TW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B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及表格</a:t>
            </a:r>
            <a:r>
              <a:rPr lang="en-US" altLang="zh-TW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C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至教育局</a:t>
            </a:r>
          </a:p>
          <a:p>
            <a:pPr marL="514350" indent="-514350" eaLnBrk="1" fontAlgn="auto" hangingPunct="1">
              <a:spcAft>
                <a:spcPts val="0"/>
              </a:spcAft>
              <a:buClrTx/>
              <a:buFont typeface="+mj-lt"/>
              <a:buAutoNum type="arabicParenR"/>
              <a:defRPr/>
            </a:pP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在</a:t>
            </a:r>
            <a:r>
              <a:rPr lang="zh-TW" altLang="en-US" sz="2800" dirty="0">
                <a:solidFill>
                  <a:srgbClr val="CC0099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學生成績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模組設定考績綱要、輸入呈分科目積分及進行數據整合</a:t>
            </a:r>
          </a:p>
          <a:p>
            <a:pPr marL="552450" indent="-55245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AutoNum type="ea1ChtPeriod"/>
              <a:defRPr/>
            </a:pPr>
            <a:endParaRPr lang="zh-TW" altLang="en-US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標楷體" pitchFamily="65" charset="-120"/>
            </a:endParaRPr>
          </a:p>
          <a:p>
            <a:pPr marL="552450" indent="-55245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AutoNum type="ea1ChtPeriod"/>
              <a:defRPr/>
            </a:pPr>
            <a:endParaRPr lang="zh-TW" altLang="en-US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標楷體" pitchFamily="65" charset="-120"/>
            </a:endParaRPr>
          </a:p>
          <a:p>
            <a:pPr marL="552450" indent="-55245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Tx/>
              <a:buAutoNum type="ea1ChtPeriod"/>
              <a:defRPr/>
            </a:pPr>
            <a:endParaRPr lang="en-US" altLang="zh-TW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標楷體" pitchFamily="65" charset="-120"/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704850"/>
            <a:ext cx="8229600" cy="636588"/>
          </a:xfrm>
        </p:spPr>
        <p:txBody>
          <a:bodyPr/>
          <a:lstStyle/>
          <a:p>
            <a:pPr eaLnBrk="1" hangingPunct="1"/>
            <a:r>
              <a:rPr lang="zh-TW" altLang="en-US" sz="3200" dirty="0" smtClean="0">
                <a:solidFill>
                  <a:schemeClr val="tx1"/>
                </a:solidFill>
                <a:ea typeface="標楷體" panose="03000509000000000000" pitchFamily="65" charset="-120"/>
              </a:rPr>
              <a:t>呈報小五及小六校內成績評核積分</a:t>
            </a:r>
          </a:p>
        </p:txBody>
      </p:sp>
      <p:pic>
        <p:nvPicPr>
          <p:cNvPr id="8197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5</a:t>
            </a:fld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357188" y="704850"/>
            <a:ext cx="802481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  <a:defRPr kumimoji="1" sz="2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25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itchFamily="2" charset="2"/>
              <a:buChar char="¡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zh-TW" altLang="en-US" sz="2800" kern="0" dirty="0" smtClean="0">
                <a:latin typeface="標楷體" pitchFamily="65" charset="-120"/>
                <a:ea typeface="標楷體" pitchFamily="65" charset="-120"/>
              </a:rPr>
              <a:t>異常</a:t>
            </a:r>
            <a:r>
              <a:rPr lang="zh-TW" altLang="en-US" sz="2800" kern="0" dirty="0">
                <a:latin typeface="標楷體" pitchFamily="65" charset="-120"/>
                <a:ea typeface="標楷體" pitchFamily="65" charset="-120"/>
              </a:rPr>
              <a:t>報告臚列</a:t>
            </a:r>
            <a:r>
              <a:rPr lang="zh-TW" altLang="en-US" sz="2800" kern="0" dirty="0" smtClean="0">
                <a:latin typeface="標楷體" pitchFamily="65" charset="-120"/>
                <a:ea typeface="標楷體" pitchFamily="65" charset="-120"/>
              </a:rPr>
              <a:t>學生在音樂</a:t>
            </a:r>
            <a:r>
              <a:rPr lang="zh-TW" altLang="en-US" sz="2800" kern="0" dirty="0">
                <a:latin typeface="標楷體" pitchFamily="65" charset="-120"/>
                <a:ea typeface="標楷體" pitchFamily="65" charset="-120"/>
              </a:rPr>
              <a:t>科和</a:t>
            </a:r>
            <a:r>
              <a:rPr lang="en-US" altLang="zh-TW" sz="2800" kern="0" dirty="0">
                <a:latin typeface="標楷體" pitchFamily="65" charset="-120"/>
                <a:ea typeface="標楷體" pitchFamily="65" charset="-120"/>
              </a:rPr>
              <a:t>/</a:t>
            </a:r>
            <a:r>
              <a:rPr lang="zh-TW" altLang="en-US" sz="2800" kern="0" dirty="0">
                <a:latin typeface="標楷體" pitchFamily="65" charset="-120"/>
                <a:ea typeface="標楷體" pitchFamily="65" charset="-120"/>
              </a:rPr>
              <a:t>或視覺藝術科</a:t>
            </a:r>
            <a:r>
              <a:rPr lang="zh-TW" altLang="en-US" sz="2800" kern="0" dirty="0" smtClean="0">
                <a:latin typeface="標楷體" pitchFamily="65" charset="-120"/>
                <a:ea typeface="標楷體" pitchFamily="65" charset="-120"/>
              </a:rPr>
              <a:t>的</a:t>
            </a:r>
            <a:r>
              <a:rPr lang="en-US" altLang="zh-TW" sz="2800" kern="0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2800" kern="0" dirty="0" smtClean="0">
                <a:latin typeface="標楷體" pitchFamily="65" charset="-120"/>
                <a:ea typeface="標楷體" pitchFamily="65" charset="-120"/>
              </a:rPr>
            </a:br>
            <a:r>
              <a:rPr lang="zh-TW" altLang="en-US" sz="2800" kern="0" dirty="0" smtClean="0">
                <a:latin typeface="標楷體" pitchFamily="65" charset="-120"/>
                <a:ea typeface="標楷體" pitchFamily="65" charset="-120"/>
              </a:rPr>
              <a:t>異常</a:t>
            </a:r>
            <a:r>
              <a:rPr lang="zh-TW" altLang="en-US" sz="2800" kern="0" dirty="0">
                <a:latin typeface="標楷體" pitchFamily="65" charset="-120"/>
                <a:ea typeface="標楷體" pitchFamily="65" charset="-120"/>
              </a:rPr>
              <a:t>分數</a:t>
            </a:r>
            <a:endParaRPr lang="en-US" altLang="zh-TW" sz="2800" kern="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844824"/>
            <a:ext cx="8877300" cy="4029075"/>
          </a:xfrm>
          <a:prstGeom prst="rect">
            <a:avLst/>
          </a:prstGeom>
        </p:spPr>
      </p:pic>
      <p:pic>
        <p:nvPicPr>
          <p:cNvPr id="47109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6084168" y="3933056"/>
            <a:ext cx="647700" cy="7937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latin typeface="Verdana" panose="020B0604030504040204" pitchFamily="34" charset="0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7425742" y="3902075"/>
            <a:ext cx="865187" cy="10001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latin typeface="Verdana" panose="020B060403050404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01013" y="2349500"/>
            <a:ext cx="280987" cy="142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1924050" y="3473450"/>
            <a:ext cx="742950" cy="21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10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50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圖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3" y="4225925"/>
            <a:ext cx="803592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1" name="圖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03400"/>
            <a:ext cx="8243888" cy="197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2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704850"/>
            <a:ext cx="8229600" cy="611188"/>
          </a:xfrm>
        </p:spPr>
        <p:txBody>
          <a:bodyPr/>
          <a:lstStyle/>
          <a:p>
            <a:pPr eaLnBrk="1" hangingPunct="1"/>
            <a:r>
              <a:rPr lang="zh-TW" altLang="en-US" sz="310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zh-TW" altLang="en-US" sz="310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28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須先到</a:t>
            </a:r>
            <a:r>
              <a:rPr lang="zh-TW" altLang="en-US" sz="2800" smtClean="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學生成績</a:t>
            </a:r>
            <a:r>
              <a:rPr lang="zh-TW" altLang="en-US" sz="28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模組處理有相關積分及進行數據整合</a:t>
            </a:r>
          </a:p>
        </p:txBody>
      </p:sp>
      <p:pic>
        <p:nvPicPr>
          <p:cNvPr id="48134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5508625" y="1803400"/>
            <a:ext cx="1152525" cy="19780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latin typeface="Verdana" panose="020B0604030504040204" pitchFamily="34" charset="0"/>
            </a:endParaRPr>
          </a:p>
        </p:txBody>
      </p:sp>
      <p:sp>
        <p:nvSpPr>
          <p:cNvPr id="2" name="Right Arrow 1"/>
          <p:cNvSpPr/>
          <p:nvPr/>
        </p:nvSpPr>
        <p:spPr>
          <a:xfrm rot="10800000">
            <a:off x="6826250" y="2708275"/>
            <a:ext cx="792163" cy="36036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HK" altLang="en-US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5508625" y="4248150"/>
            <a:ext cx="1152525" cy="197643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latin typeface="Verdana" panose="020B0604030504040204" pitchFamily="34" charset="0"/>
            </a:endParaRPr>
          </a:p>
        </p:txBody>
      </p:sp>
      <p:sp>
        <p:nvSpPr>
          <p:cNvPr id="13" name="Right Arrow 1"/>
          <p:cNvSpPr/>
          <p:nvPr/>
        </p:nvSpPr>
        <p:spPr>
          <a:xfrm rot="10800000">
            <a:off x="6826250" y="5151438"/>
            <a:ext cx="792163" cy="360362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HK" altLang="en-US"/>
          </a:p>
        </p:txBody>
      </p:sp>
      <p:sp>
        <p:nvSpPr>
          <p:cNvPr id="14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51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12" grpId="0" animBg="1"/>
      <p:bldP spid="1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704850"/>
            <a:ext cx="8229600" cy="508000"/>
          </a:xfrm>
        </p:spPr>
        <p:txBody>
          <a:bodyPr/>
          <a:lstStyle/>
          <a:p>
            <a:pPr eaLnBrk="1" hangingPunct="1"/>
            <a:r>
              <a:rPr lang="zh-TW" altLang="en-US" sz="28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進行數據整合</a:t>
            </a:r>
          </a:p>
        </p:txBody>
      </p:sp>
      <p:pic>
        <p:nvPicPr>
          <p:cNvPr id="49156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4191000" y="2420938"/>
            <a:ext cx="381000" cy="195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5280025" y="4170363"/>
            <a:ext cx="347663" cy="155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16" name="矩形 15"/>
          <p:cNvSpPr/>
          <p:nvPr/>
        </p:nvSpPr>
        <p:spPr>
          <a:xfrm>
            <a:off x="5262563" y="4360863"/>
            <a:ext cx="347662" cy="153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/>
          <a:srcRect b="6400"/>
          <a:stretch/>
        </p:blipFill>
        <p:spPr>
          <a:xfrm>
            <a:off x="195262" y="1406525"/>
            <a:ext cx="8753475" cy="4974803"/>
          </a:xfrm>
          <a:prstGeom prst="rect">
            <a:avLst/>
          </a:prstGeom>
        </p:spPr>
      </p:pic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52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ChangeArrowheads="1"/>
          </p:cNvSpPr>
          <p:nvPr>
            <p:ph idx="1"/>
          </p:nvPr>
        </p:nvSpPr>
        <p:spPr>
          <a:xfrm>
            <a:off x="348169" y="1874420"/>
            <a:ext cx="8281987" cy="1327150"/>
          </a:xfrm>
        </p:spPr>
        <p:txBody>
          <a:bodyPr>
            <a:noAutofit/>
          </a:bodyPr>
          <a:lstStyle/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zh-TW" altLang="en-US" sz="2800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成功提取校內</a:t>
            </a:r>
            <a:r>
              <a:rPr lang="zh-TW" altLang="en-US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成績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，</a:t>
            </a:r>
            <a:r>
              <a:rPr lang="zh-TW" altLang="en-US" sz="2800" dirty="0">
                <a:solidFill>
                  <a:srgbClr val="CC0099"/>
                </a:solidFill>
                <a:latin typeface="標楷體" pitchFamily="65" charset="-120"/>
                <a:ea typeface="標楷體" pitchFamily="65" charset="-120"/>
              </a:rPr>
              <a:t>學生成績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模組內的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積分會</a:t>
            </a:r>
            <a:r>
              <a:rPr lang="zh-TW" altLang="en-US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被</a:t>
            </a:r>
            <a:r>
              <a:rPr lang="en-US" altLang="zh-TW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</a:br>
            <a:r>
              <a:rPr lang="zh-TW" altLang="en-US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鎖定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，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  <a:cs typeface="+mj-cs"/>
              </a:rPr>
              <a:t>直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  <a:cs typeface="+mj-cs"/>
              </a:rPr>
              <a:t>至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  <a:cs typeface="+mj-cs"/>
              </a:rPr>
              <a:t>校內成績資料檔案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  <a:cs typeface="+mj-cs"/>
              </a:rPr>
              <a:t>經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  <a:cs typeface="+mj-cs"/>
              </a:rPr>
              <a:t>聯遞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  <a:cs typeface="+mj-cs"/>
              </a:rPr>
              <a:t>系統呈交後才能修改。</a:t>
            </a:r>
            <a:endParaRPr lang="zh-TW" altLang="en-US" sz="2800" dirty="0"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pic>
        <p:nvPicPr>
          <p:cNvPr id="50180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1" name="Title 1"/>
          <p:cNvSpPr txBox="1">
            <a:spLocks/>
          </p:cNvSpPr>
          <p:nvPr/>
        </p:nvSpPr>
        <p:spPr bwMode="auto">
          <a:xfrm>
            <a:off x="357188" y="704850"/>
            <a:ext cx="83915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320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學位分配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br>
              <a:rPr lang="en-US" altLang="zh-TW" sz="3200">
                <a:ea typeface="標楷體" panose="03000509000000000000" pitchFamily="65" charset="-120"/>
              </a:rPr>
            </a:br>
            <a:r>
              <a:rPr lang="zh-TW" altLang="en-US" sz="3200">
                <a:solidFill>
                  <a:srgbClr val="3333CC"/>
                </a:solidFill>
                <a:ea typeface="標楷體" panose="03000509000000000000" pitchFamily="65" charset="-120"/>
              </a:rPr>
              <a:t>派位年度流程 </a:t>
            </a:r>
            <a:r>
              <a:rPr lang="en-US" altLang="zh-TW" sz="3200">
                <a:ea typeface="標楷體" panose="03000509000000000000" pitchFamily="65" charset="-120"/>
              </a:rPr>
              <a:t>&gt;  </a:t>
            </a:r>
            <a:r>
              <a:rPr lang="en-US" altLang="zh-TW" sz="3200">
                <a:solidFill>
                  <a:srgbClr val="00B0F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4. </a:t>
            </a:r>
            <a:r>
              <a:rPr lang="zh-TW" altLang="en-US" sz="3200">
                <a:solidFill>
                  <a:srgbClr val="00B0F0"/>
                </a:solidFill>
                <a:ea typeface="標楷體" panose="03000509000000000000" pitchFamily="65" charset="-120"/>
              </a:rPr>
              <a:t>提取校內成績</a:t>
            </a:r>
            <a:endParaRPr kumimoji="0" lang="zh-HK" altLang="en-US" sz="3200">
              <a:solidFill>
                <a:srgbClr val="00B0F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5" y="3205162"/>
            <a:ext cx="8705850" cy="3333750"/>
          </a:xfrm>
          <a:prstGeom prst="rect">
            <a:avLst/>
          </a:prstGeom>
        </p:spPr>
      </p:pic>
      <p:sp>
        <p:nvSpPr>
          <p:cNvPr id="7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53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92065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2195513"/>
            <a:ext cx="7313612" cy="576262"/>
          </a:xfrm>
        </p:spPr>
        <p:txBody>
          <a:bodyPr>
            <a:normAutofit/>
          </a:bodyPr>
          <a:lstStyle/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  <a:cs typeface="+mj-cs"/>
              </a:rPr>
              <a:t>如有需要，可重設提取校內成績功能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  <a:cs typeface="+mj-cs"/>
              </a:rPr>
              <a:t>。</a:t>
            </a:r>
            <a:endParaRPr lang="zh-TW" altLang="en-US" sz="2800" dirty="0"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pic>
        <p:nvPicPr>
          <p:cNvPr id="51205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7" name="Title 1"/>
          <p:cNvSpPr txBox="1">
            <a:spLocks/>
          </p:cNvSpPr>
          <p:nvPr/>
        </p:nvSpPr>
        <p:spPr bwMode="auto">
          <a:xfrm>
            <a:off x="357188" y="704850"/>
            <a:ext cx="83915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320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學位分配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br>
              <a:rPr lang="en-US" altLang="zh-TW" sz="3200">
                <a:ea typeface="標楷體" panose="03000509000000000000" pitchFamily="65" charset="-120"/>
              </a:rPr>
            </a:br>
            <a:r>
              <a:rPr lang="zh-TW" altLang="en-US" sz="3200">
                <a:solidFill>
                  <a:srgbClr val="3333CC"/>
                </a:solidFill>
                <a:ea typeface="標楷體" panose="03000509000000000000" pitchFamily="65" charset="-120"/>
              </a:rPr>
              <a:t>派位年度流程 </a:t>
            </a:r>
            <a:r>
              <a:rPr lang="en-US" altLang="zh-TW" sz="3200">
                <a:ea typeface="標楷體" panose="03000509000000000000" pitchFamily="65" charset="-120"/>
              </a:rPr>
              <a:t>&gt;  </a:t>
            </a:r>
            <a:r>
              <a:rPr lang="en-US" altLang="zh-TW" sz="3200">
                <a:solidFill>
                  <a:srgbClr val="00B0F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4. </a:t>
            </a:r>
            <a:r>
              <a:rPr lang="zh-TW" altLang="en-US" sz="3200">
                <a:solidFill>
                  <a:srgbClr val="00B0F0"/>
                </a:solidFill>
                <a:ea typeface="標楷體" panose="03000509000000000000" pitchFamily="65" charset="-120"/>
              </a:rPr>
              <a:t>提取校內成績</a:t>
            </a:r>
            <a:endParaRPr kumimoji="0" lang="zh-HK" altLang="en-US" sz="3200">
              <a:solidFill>
                <a:srgbClr val="00B0F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016" y="2770061"/>
            <a:ext cx="8068195" cy="3951414"/>
          </a:xfrm>
          <a:prstGeom prst="rect">
            <a:avLst/>
          </a:prstGeom>
        </p:spPr>
      </p:pic>
      <p:sp>
        <p:nvSpPr>
          <p:cNvPr id="7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54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1" name="Title 1"/>
          <p:cNvSpPr txBox="1">
            <a:spLocks/>
          </p:cNvSpPr>
          <p:nvPr/>
        </p:nvSpPr>
        <p:spPr bwMode="auto">
          <a:xfrm>
            <a:off x="357188" y="704850"/>
            <a:ext cx="83915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3200" dirty="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學位分配</a:t>
            </a:r>
            <a:r>
              <a:rPr lang="zh-TW" altLang="en-US" sz="32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 dirty="0">
                <a:ea typeface="標楷體" panose="03000509000000000000" pitchFamily="65" charset="-120"/>
              </a:rPr>
              <a:t>&gt; </a:t>
            </a:r>
            <a:r>
              <a:rPr lang="zh-TW" altLang="en-US" sz="32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</a:t>
            </a:r>
            <a:r>
              <a:rPr lang="en-US" altLang="zh-TW" sz="32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 dirty="0">
                <a:ea typeface="標楷體" panose="03000509000000000000" pitchFamily="65" charset="-120"/>
              </a:rPr>
              <a:t>&gt; </a:t>
            </a:r>
            <a:br>
              <a:rPr lang="en-US" altLang="zh-TW" sz="3200" dirty="0">
                <a:ea typeface="標楷體" panose="03000509000000000000" pitchFamily="65" charset="-120"/>
              </a:rPr>
            </a:br>
            <a:r>
              <a:rPr lang="zh-TW" altLang="en-US" sz="3200" dirty="0">
                <a:solidFill>
                  <a:srgbClr val="3333CC"/>
                </a:solidFill>
                <a:ea typeface="標楷體" panose="03000509000000000000" pitchFamily="65" charset="-120"/>
              </a:rPr>
              <a:t>派位年度流程 </a:t>
            </a:r>
            <a:r>
              <a:rPr lang="en-US" altLang="zh-TW" sz="3200" dirty="0">
                <a:ea typeface="標楷體" panose="03000509000000000000" pitchFamily="65" charset="-120"/>
              </a:rPr>
              <a:t>&gt;  </a:t>
            </a:r>
            <a:r>
              <a:rPr lang="en-US" altLang="zh-TW" sz="3200" dirty="0">
                <a:solidFill>
                  <a:srgbClr val="00B0F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4. </a:t>
            </a:r>
            <a:r>
              <a:rPr lang="zh-TW" altLang="en-US" sz="3200" dirty="0">
                <a:solidFill>
                  <a:srgbClr val="00B0F0"/>
                </a:solidFill>
                <a:ea typeface="標楷體" panose="03000509000000000000" pitchFamily="65" charset="-120"/>
              </a:rPr>
              <a:t>提取校內成績</a:t>
            </a:r>
            <a:endParaRPr kumimoji="0" lang="zh-HK" altLang="en-US" sz="3200" dirty="0">
              <a:solidFill>
                <a:srgbClr val="00B0F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051310"/>
            <a:ext cx="8675465" cy="4186001"/>
          </a:xfrm>
          <a:prstGeom prst="rect">
            <a:avLst/>
          </a:prstGeom>
        </p:spPr>
      </p:pic>
      <p:sp>
        <p:nvSpPr>
          <p:cNvPr id="6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55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2"/>
          <p:cNvSpPr>
            <a:spLocks noGrp="1"/>
          </p:cNvSpPr>
          <p:nvPr>
            <p:ph type="title"/>
          </p:nvPr>
        </p:nvSpPr>
        <p:spPr>
          <a:xfrm>
            <a:off x="1092200" y="5157788"/>
            <a:ext cx="8229600" cy="508000"/>
          </a:xfrm>
        </p:spPr>
        <p:txBody>
          <a:bodyPr/>
          <a:lstStyle/>
          <a:p>
            <a:pPr eaLnBrk="1" hangingPunct="1"/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練習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7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a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編修學生組別資料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練習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7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b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提取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重設校內成績</a:t>
            </a:r>
            <a:b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b="1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b="1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endParaRPr lang="zh-HK" altLang="en-US" sz="3200" b="1" smtClean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2228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56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2139950"/>
            <a:ext cx="8677275" cy="503238"/>
          </a:xfrm>
        </p:spPr>
        <p:txBody>
          <a:bodyPr>
            <a:noAutofit/>
          </a:bodyPr>
          <a:lstStyle/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  <a:cs typeface="+mj-cs"/>
              </a:rPr>
              <a:t>可編修學生個別科目的成績，如改分、免修、缺席等</a:t>
            </a:r>
          </a:p>
        </p:txBody>
      </p:sp>
      <p:sp>
        <p:nvSpPr>
          <p:cNvPr id="53252" name="Text Box 8"/>
          <p:cNvSpPr txBox="1">
            <a:spLocks noChangeArrowheads="1"/>
          </p:cNvSpPr>
          <p:nvPr/>
        </p:nvSpPr>
        <p:spPr bwMode="auto">
          <a:xfrm>
            <a:off x="1331913" y="1927225"/>
            <a:ext cx="73437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TW" altLang="en-US" sz="1800">
              <a:latin typeface="Verdana" panose="020B0604030504040204" pitchFamily="34" charset="0"/>
            </a:endParaRPr>
          </a:p>
        </p:txBody>
      </p:sp>
      <p:pic>
        <p:nvPicPr>
          <p:cNvPr id="53253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5" name="Title 1"/>
          <p:cNvSpPr txBox="1">
            <a:spLocks/>
          </p:cNvSpPr>
          <p:nvPr/>
        </p:nvSpPr>
        <p:spPr bwMode="auto">
          <a:xfrm>
            <a:off x="357188" y="704850"/>
            <a:ext cx="83915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320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學位分配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br>
              <a:rPr lang="en-US" altLang="zh-TW" sz="3200">
                <a:ea typeface="標楷體" panose="03000509000000000000" pitchFamily="65" charset="-120"/>
              </a:rPr>
            </a:br>
            <a:r>
              <a:rPr lang="zh-TW" altLang="en-US" sz="3200">
                <a:solidFill>
                  <a:srgbClr val="3333CC"/>
                </a:solidFill>
                <a:ea typeface="標楷體" panose="03000509000000000000" pitchFamily="65" charset="-120"/>
              </a:rPr>
              <a:t>派位年度流程 </a:t>
            </a:r>
            <a:r>
              <a:rPr lang="en-US" altLang="zh-TW" sz="3200">
                <a:ea typeface="標楷體" panose="03000509000000000000" pitchFamily="65" charset="-120"/>
              </a:rPr>
              <a:t>&gt;  </a:t>
            </a:r>
            <a:r>
              <a:rPr lang="en-US" altLang="zh-TW" sz="3200">
                <a:solidFill>
                  <a:srgbClr val="00B0F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5. </a:t>
            </a:r>
            <a:r>
              <a:rPr lang="zh-TW" altLang="en-US" sz="3200">
                <a:solidFill>
                  <a:srgbClr val="00B0F0"/>
                </a:solidFill>
                <a:ea typeface="標楷體" panose="03000509000000000000" pitchFamily="65" charset="-120"/>
              </a:rPr>
              <a:t>提編修校內成績及免修科目</a:t>
            </a:r>
            <a:endParaRPr kumimoji="0" lang="zh-HK" altLang="en-US" sz="3200">
              <a:solidFill>
                <a:srgbClr val="00B0F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740" y="2651125"/>
            <a:ext cx="7324876" cy="4070350"/>
          </a:xfrm>
          <a:prstGeom prst="rect">
            <a:avLst/>
          </a:prstGeom>
        </p:spPr>
      </p:pic>
      <p:sp>
        <p:nvSpPr>
          <p:cNvPr id="8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57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704850"/>
            <a:ext cx="8478837" cy="647700"/>
          </a:xfrm>
        </p:spPr>
        <p:txBody>
          <a:bodyPr>
            <a:noAutofit/>
          </a:bodyPr>
          <a:lstStyle/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zh-TW" altLang="en-US" sz="2800" dirty="0" smtClean="0">
                <a:latin typeface="標楷體" pitchFamily="65" charset="-120"/>
                <a:ea typeface="標楷體" pitchFamily="65" charset="-120"/>
                <a:cs typeface="+mj-cs"/>
              </a:rPr>
              <a:t>如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  <a:cs typeface="+mj-cs"/>
              </a:rPr>
              <a:t>科目被編修為</a:t>
            </a:r>
            <a:r>
              <a:rPr lang="zh-TW" altLang="en-US" sz="2800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  <a:cs typeface="+mj-cs"/>
              </a:rPr>
              <a:t>免修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  <a:cs typeface="+mj-cs"/>
              </a:rPr>
              <a:t>或</a:t>
            </a:r>
            <a:r>
              <a:rPr lang="zh-TW" altLang="en-US" sz="2800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  <a:cs typeface="+mj-cs"/>
              </a:rPr>
              <a:t>缺席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  <a:cs typeface="+mj-cs"/>
              </a:rPr>
              <a:t>，系統會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  <a:cs typeface="+mj-cs"/>
              </a:rPr>
              <a:t>儲存相關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  <a:cs typeface="+mj-cs"/>
              </a:rPr>
              <a:t>免修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  <a:cs typeface="+mj-cs"/>
              </a:rPr>
              <a:t>/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  <a:cs typeface="+mj-cs"/>
              </a:rPr>
              <a:t>缺席示標。</a:t>
            </a:r>
          </a:p>
        </p:txBody>
      </p:sp>
      <p:pic>
        <p:nvPicPr>
          <p:cNvPr id="54277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082" y="1669752"/>
            <a:ext cx="8759048" cy="4869160"/>
          </a:xfrm>
          <a:prstGeom prst="rect">
            <a:avLst/>
          </a:prstGeom>
        </p:spPr>
      </p:pic>
      <p:sp>
        <p:nvSpPr>
          <p:cNvPr id="6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58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2195513"/>
            <a:ext cx="6880225" cy="1173162"/>
          </a:xfrm>
        </p:spPr>
        <p:txBody>
          <a:bodyPr>
            <a:normAutofit fontScale="92500"/>
          </a:bodyPr>
          <a:lstStyle/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  <a:cs typeface="+mj-cs"/>
              </a:rPr>
              <a:t>如學生缺席整個校內評核學期，可編修為</a:t>
            </a:r>
            <a:r>
              <a:rPr lang="zh-TW" altLang="en-US" sz="2800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  <a:cs typeface="+mj-cs"/>
              </a:rPr>
              <a:t>缺席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  <a:cs typeface="+mj-cs"/>
              </a:rPr>
              <a:t>，系統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  <a:cs typeface="+mj-cs"/>
              </a:rPr>
              <a:t>會為該學生在各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  <a:cs typeface="+mj-cs"/>
              </a:rPr>
              <a:t>呈分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  <a:cs typeface="+mj-cs"/>
              </a:rPr>
              <a:t>科目儲存</a:t>
            </a:r>
            <a:r>
              <a:rPr lang="zh-TW" altLang="en-US" sz="2800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  <a:cs typeface="+mj-cs"/>
              </a:rPr>
              <a:t>缺席示標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  <a:cs typeface="+mj-cs"/>
              </a:rPr>
              <a:t>。</a:t>
            </a:r>
          </a:p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zh-TW" altLang="en-US" sz="2400" dirty="0"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pic>
        <p:nvPicPr>
          <p:cNvPr id="55300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2" name="Title 1"/>
          <p:cNvSpPr txBox="1">
            <a:spLocks/>
          </p:cNvSpPr>
          <p:nvPr/>
        </p:nvSpPr>
        <p:spPr bwMode="auto">
          <a:xfrm>
            <a:off x="357188" y="608013"/>
            <a:ext cx="8389937" cy="108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320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學位分配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br>
              <a:rPr lang="en-US" altLang="zh-TW" sz="3200">
                <a:ea typeface="標楷體" panose="03000509000000000000" pitchFamily="65" charset="-120"/>
              </a:rPr>
            </a:br>
            <a:r>
              <a:rPr lang="zh-TW" altLang="en-US" sz="3200">
                <a:solidFill>
                  <a:srgbClr val="3333CC"/>
                </a:solidFill>
                <a:ea typeface="標楷體" panose="03000509000000000000" pitchFamily="65" charset="-120"/>
              </a:rPr>
              <a:t>派位年度流程 </a:t>
            </a:r>
            <a:r>
              <a:rPr lang="en-US" altLang="zh-TW" sz="3200">
                <a:ea typeface="標楷體" panose="03000509000000000000" pitchFamily="65" charset="-120"/>
              </a:rPr>
              <a:t>&gt;  </a:t>
            </a:r>
            <a:r>
              <a:rPr lang="en-US" altLang="zh-TW" sz="3200">
                <a:solidFill>
                  <a:srgbClr val="00B0F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6. </a:t>
            </a:r>
            <a:r>
              <a:rPr lang="zh-TW" altLang="en-US" sz="3200">
                <a:solidFill>
                  <a:srgbClr val="00B0F0"/>
                </a:solidFill>
                <a:ea typeface="標楷體" panose="03000509000000000000" pitchFamily="65" charset="-120"/>
              </a:rPr>
              <a:t>編修學生校內評核缺席示標</a:t>
            </a:r>
            <a:endParaRPr kumimoji="0" lang="zh-HK" altLang="en-US" sz="3200">
              <a:solidFill>
                <a:srgbClr val="00B0F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952" y="2996952"/>
            <a:ext cx="7195875" cy="3616201"/>
          </a:xfrm>
          <a:prstGeom prst="rect">
            <a:avLst/>
          </a:prstGeom>
        </p:spPr>
      </p:pic>
      <p:sp>
        <p:nvSpPr>
          <p:cNvPr id="7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59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48"/>
          <p:cNvSpPr>
            <a:spLocks noGrp="1"/>
          </p:cNvSpPr>
          <p:nvPr>
            <p:ph type="title"/>
          </p:nvPr>
        </p:nvSpPr>
        <p:spPr>
          <a:xfrm>
            <a:off x="357188" y="704850"/>
            <a:ext cx="8229600" cy="582613"/>
          </a:xfrm>
        </p:spPr>
        <p:txBody>
          <a:bodyPr/>
          <a:lstStyle/>
          <a:p>
            <a:r>
              <a:rPr lang="zh-TW" altLang="en-US" sz="320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</a:t>
            </a:r>
            <a:r>
              <a:rPr lang="en-US" altLang="zh-TW" sz="320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與其他模組關係</a:t>
            </a:r>
            <a:endParaRPr lang="zh-HK" altLang="en-US" sz="320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167063" y="2003425"/>
            <a:ext cx="2628900" cy="647700"/>
          </a:xfrm>
          <a:prstGeom prst="roundRect">
            <a:avLst/>
          </a:prstGeom>
          <a:ln w="539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TW" sz="2400" dirty="0">
              <a:latin typeface="標楷體" pitchFamily="65" charset="-120"/>
              <a:ea typeface="標楷體" pitchFamily="65" charset="-120"/>
            </a:endParaRPr>
          </a:p>
          <a:p>
            <a:pPr algn="ctr" eaLnBrk="1" hangingPunct="1">
              <a:defRPr/>
            </a:pPr>
            <a:r>
              <a:rPr lang="zh-TW" altLang="en-US" sz="2400" dirty="0">
                <a:latin typeface="標楷體" pitchFamily="65" charset="-120"/>
                <a:ea typeface="標楷體" pitchFamily="65" charset="-120"/>
              </a:rPr>
              <a:t>中一派位</a:t>
            </a:r>
            <a:r>
              <a:rPr lang="en-US" altLang="zh-TW" sz="2400" dirty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400" dirty="0">
                <a:latin typeface="標楷體" pitchFamily="65" charset="-120"/>
                <a:ea typeface="標楷體" pitchFamily="65" charset="-120"/>
              </a:rPr>
              <a:t>小學</a:t>
            </a:r>
            <a:r>
              <a:rPr lang="en-US" altLang="zh-TW" sz="2400" dirty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pPr algn="ctr" eaLnBrk="1" hangingPunct="1">
              <a:defRPr/>
            </a:pPr>
            <a:endParaRPr lang="zh-HK" altLang="en-US" sz="2400" dirty="0"/>
          </a:p>
        </p:txBody>
      </p:sp>
      <p:grpSp>
        <p:nvGrpSpPr>
          <p:cNvPr id="29" name="Group 28"/>
          <p:cNvGrpSpPr>
            <a:grpSpLocks/>
          </p:cNvGrpSpPr>
          <p:nvPr/>
        </p:nvGrpSpPr>
        <p:grpSpPr bwMode="auto">
          <a:xfrm>
            <a:off x="3278188" y="2727325"/>
            <a:ext cx="2338387" cy="3005138"/>
            <a:chOff x="3278470" y="2654627"/>
            <a:chExt cx="2338387" cy="3005604"/>
          </a:xfrm>
        </p:grpSpPr>
        <p:sp>
          <p:nvSpPr>
            <p:cNvPr id="7" name="Rounded Rectangle 6"/>
            <p:cNvSpPr/>
            <p:nvPr/>
          </p:nvSpPr>
          <p:spPr bwMode="auto">
            <a:xfrm>
              <a:off x="3581682" y="4220145"/>
              <a:ext cx="1655763" cy="573177"/>
            </a:xfrm>
            <a:prstGeom prst="roundRect">
              <a:avLst/>
            </a:prstGeom>
            <a:ln w="539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學校管理</a:t>
              </a:r>
              <a:endParaRPr lang="zh-HK" altLang="en-US" sz="24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cxnSp>
          <p:nvCxnSpPr>
            <p:cNvPr id="11" name="Straight Arrow Connector 10"/>
            <p:cNvCxnSpPr/>
            <p:nvPr/>
          </p:nvCxnSpPr>
          <p:spPr bwMode="auto">
            <a:xfrm flipV="1">
              <a:off x="4400832" y="2654627"/>
              <a:ext cx="0" cy="1565518"/>
            </a:xfrm>
            <a:prstGeom prst="straightConnector1">
              <a:avLst/>
            </a:prstGeom>
            <a:ln w="7620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 bwMode="auto">
            <a:xfrm>
              <a:off x="3278470" y="4952096"/>
              <a:ext cx="2338387" cy="70813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>
              <a:spAutoFit/>
            </a:bodyPr>
            <a:lstStyle/>
            <a:p>
              <a:pPr marL="285750" indent="-285750" eaLnBrk="1" hangingPunct="1">
                <a:buFont typeface="Arial" panose="020B0604020202020204" pitchFamily="34" charset="0"/>
                <a:buChar char="•"/>
                <a:defRPr/>
              </a:pPr>
              <a:r>
                <a:rPr lang="zh-TW" altLang="en-US" sz="2000" dirty="0"/>
                <a:t>設定班別及科目資料</a:t>
              </a:r>
              <a:endParaRPr lang="zh-HK" altLang="en-US" sz="2000" dirty="0"/>
            </a:p>
          </p:txBody>
        </p:sp>
      </p:grp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5616575" y="2763838"/>
            <a:ext cx="2914650" cy="2609850"/>
            <a:chOff x="5616996" y="2710656"/>
            <a:chExt cx="2914971" cy="2608590"/>
          </a:xfrm>
        </p:grpSpPr>
        <p:sp>
          <p:nvSpPr>
            <p:cNvPr id="8" name="Rounded Rectangle 7"/>
            <p:cNvSpPr/>
            <p:nvPr/>
          </p:nvSpPr>
          <p:spPr bwMode="auto">
            <a:xfrm>
              <a:off x="6358441" y="3932441"/>
              <a:ext cx="1657533" cy="574398"/>
            </a:xfrm>
            <a:prstGeom prst="roundRect">
              <a:avLst/>
            </a:prstGeom>
            <a:ln w="53975">
              <a:solidFill>
                <a:srgbClr val="FFC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學生資料</a:t>
              </a:r>
              <a:endParaRPr lang="zh-HK" altLang="en-US" sz="24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 bwMode="auto">
            <a:xfrm flipH="1" flipV="1">
              <a:off x="5616996" y="2710656"/>
              <a:ext cx="827179" cy="1221785"/>
            </a:xfrm>
            <a:prstGeom prst="straightConnector1">
              <a:avLst/>
            </a:prstGeom>
            <a:ln w="76200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 bwMode="auto">
            <a:xfrm>
              <a:off x="5867849" y="4611563"/>
              <a:ext cx="2664118" cy="70768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>
              <a:spAutoFit/>
            </a:bodyPr>
            <a:lstStyle/>
            <a:p>
              <a:pPr marL="342900" indent="-342900" eaLnBrk="1" hangingPunct="1">
                <a:buFont typeface="Arial" panose="020B0604020202020204" pitchFamily="34" charset="0"/>
                <a:buChar char="•"/>
                <a:defRPr/>
              </a:pPr>
              <a:r>
                <a:rPr lang="zh-TW" altLang="en-US" sz="2000" dirty="0">
                  <a:latin typeface="標楷體" panose="03000509000000000000" pitchFamily="65" charset="-120"/>
                </a:rPr>
                <a:t>更新學生的資料</a:t>
              </a:r>
              <a:endParaRPr lang="en-US" altLang="zh-TW" sz="2000" dirty="0">
                <a:latin typeface="標楷體" panose="03000509000000000000" pitchFamily="65" charset="-120"/>
              </a:endParaRPr>
            </a:p>
            <a:p>
              <a:pPr marL="342900" indent="-342900" eaLnBrk="1" hangingPunct="1">
                <a:buFont typeface="Arial" panose="020B0604020202020204" pitchFamily="34" charset="0"/>
                <a:buChar char="•"/>
                <a:defRPr/>
              </a:pPr>
              <a:r>
                <a:rPr lang="zh-TW" altLang="en-US" sz="2000" dirty="0">
                  <a:latin typeface="標楷體" panose="03000509000000000000" pitchFamily="65" charset="-120"/>
                </a:rPr>
                <a:t>傳送表格</a:t>
              </a:r>
              <a:r>
                <a:rPr lang="en-US" altLang="zh-TW" sz="2000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r>
                <a:rPr lang="zh-TW" altLang="en-US" sz="2000" dirty="0">
                  <a:latin typeface="標楷體" panose="03000509000000000000" pitchFamily="65" charset="-120"/>
                </a:rPr>
                <a:t>及表格</a:t>
              </a:r>
              <a:r>
                <a:rPr lang="en-US" altLang="zh-TW" sz="2000" dirty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zh-HK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>
            <a:grpSpLocks/>
          </p:cNvGrpSpPr>
          <p:nvPr/>
        </p:nvGrpSpPr>
        <p:grpSpPr bwMode="auto">
          <a:xfrm>
            <a:off x="241300" y="2698750"/>
            <a:ext cx="2820988" cy="2312988"/>
            <a:chOff x="241335" y="2698750"/>
            <a:chExt cx="2820452" cy="2312581"/>
          </a:xfrm>
        </p:grpSpPr>
        <p:sp>
          <p:nvSpPr>
            <p:cNvPr id="25" name="Rounded Rectangle 24"/>
            <p:cNvSpPr/>
            <p:nvPr/>
          </p:nvSpPr>
          <p:spPr bwMode="auto">
            <a:xfrm>
              <a:off x="495287" y="3906625"/>
              <a:ext cx="1655448" cy="572986"/>
            </a:xfrm>
            <a:prstGeom prst="roundRect">
              <a:avLst/>
            </a:prstGeom>
            <a:ln w="53975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系統保安</a:t>
              </a:r>
              <a:endParaRPr lang="zh-HK" altLang="en-US" sz="24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cxnSp>
          <p:nvCxnSpPr>
            <p:cNvPr id="26" name="Straight Arrow Connector 25"/>
            <p:cNvCxnSpPr/>
            <p:nvPr/>
          </p:nvCxnSpPr>
          <p:spPr bwMode="auto">
            <a:xfrm flipV="1">
              <a:off x="2123752" y="2698750"/>
              <a:ext cx="938035" cy="1234858"/>
            </a:xfrm>
            <a:prstGeom prst="straightConnector1">
              <a:avLst/>
            </a:prstGeom>
            <a:ln w="762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35" name="TextBox 26"/>
            <p:cNvSpPr txBox="1">
              <a:spLocks noChangeArrowheads="1"/>
            </p:cNvSpPr>
            <p:nvPr/>
          </p:nvSpPr>
          <p:spPr bwMode="auto">
            <a:xfrm>
              <a:off x="241335" y="4611221"/>
              <a:ext cx="2178050" cy="400110"/>
            </a:xfrm>
            <a:prstGeom prst="rect">
              <a:avLst/>
            </a:prstGeom>
            <a:solidFill>
              <a:srgbClr val="FF7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85750" indent="-285750">
                <a:spcBef>
                  <a:spcPct val="20000"/>
                </a:spcBef>
                <a:buClr>
                  <a:srgbClr val="6BB1C9"/>
                </a:buClr>
                <a:buSzPct val="95000"/>
                <a:buFont typeface="Wingdings 2" panose="05020102010507070707" pitchFamily="18" charset="2"/>
                <a:buChar char=""/>
                <a:defRPr sz="26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Clr>
                  <a:srgbClr val="6BB1C9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Char char="•"/>
              </a:pPr>
              <a:r>
                <a:rPr lang="zh-TW" altLang="en-US" sz="2000">
                  <a:latin typeface="Verdana" panose="020B0604030504040204" pitchFamily="34" charset="0"/>
                  <a:ea typeface="標楷體" panose="03000509000000000000" pitchFamily="65" charset="-120"/>
                </a:rPr>
                <a:t>檢查存取權限</a:t>
              </a:r>
            </a:p>
          </p:txBody>
        </p:sp>
      </p:grp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3813" y="2003425"/>
            <a:ext cx="3062287" cy="1123950"/>
            <a:chOff x="0" y="2003206"/>
            <a:chExt cx="3061787" cy="1123950"/>
          </a:xfrm>
        </p:grpSpPr>
        <p:sp>
          <p:nvSpPr>
            <p:cNvPr id="13" name="Rounded Rectangle 12"/>
            <p:cNvSpPr/>
            <p:nvPr/>
          </p:nvSpPr>
          <p:spPr bwMode="auto">
            <a:xfrm>
              <a:off x="236498" y="2003206"/>
              <a:ext cx="1655493" cy="573088"/>
            </a:xfrm>
            <a:prstGeom prst="roundRect">
              <a:avLst/>
            </a:prstGeom>
            <a:ln w="53975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代碼管理</a:t>
              </a:r>
              <a:endParaRPr lang="zh-HK" altLang="en-US" sz="24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sp>
          <p:nvSpPr>
            <p:cNvPr id="38" name="TextBox 37"/>
            <p:cNvSpPr txBox="1"/>
            <p:nvPr/>
          </p:nvSpPr>
          <p:spPr bwMode="auto">
            <a:xfrm>
              <a:off x="0" y="2727106"/>
              <a:ext cx="2123728" cy="40005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>
              <a:spAutoFit/>
            </a:bodyPr>
            <a:lstStyle/>
            <a:p>
              <a:pPr marL="285750" indent="-285750" eaLnBrk="1" hangingPunct="1">
                <a:buFont typeface="Arial" panose="020B0604020202020204" pitchFamily="34" charset="0"/>
                <a:buChar char="•"/>
                <a:defRPr/>
              </a:pPr>
              <a:r>
                <a:rPr lang="zh-TW" altLang="en-US" sz="2000" dirty="0"/>
                <a:t>設定科目代碼</a:t>
              </a:r>
              <a:endParaRPr lang="zh-HK" altLang="en-US" sz="2000" dirty="0"/>
            </a:p>
          </p:txBody>
        </p:sp>
        <p:cxnSp>
          <p:nvCxnSpPr>
            <p:cNvPr id="3" name="Straight Arrow Connector 2"/>
            <p:cNvCxnSpPr/>
            <p:nvPr/>
          </p:nvCxnSpPr>
          <p:spPr>
            <a:xfrm>
              <a:off x="1891991" y="2288956"/>
              <a:ext cx="1169796" cy="0"/>
            </a:xfrm>
            <a:prstGeom prst="straightConnector1">
              <a:avLst/>
            </a:prstGeom>
            <a:ln w="635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5867400" y="2039938"/>
            <a:ext cx="3122613" cy="1685925"/>
            <a:chOff x="5868142" y="2040731"/>
            <a:chExt cx="3122292" cy="1685925"/>
          </a:xfrm>
        </p:grpSpPr>
        <p:sp>
          <p:nvSpPr>
            <p:cNvPr id="9" name="Rounded Rectangle 8"/>
            <p:cNvSpPr/>
            <p:nvPr/>
          </p:nvSpPr>
          <p:spPr bwMode="auto">
            <a:xfrm>
              <a:off x="7187219" y="2040731"/>
              <a:ext cx="1657180" cy="574675"/>
            </a:xfrm>
            <a:prstGeom prst="roundRect">
              <a:avLst/>
            </a:prstGeom>
            <a:ln w="5397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學生成績</a:t>
              </a:r>
              <a:endParaRPr lang="zh-HK" altLang="en-US" sz="24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sp>
          <p:nvSpPr>
            <p:cNvPr id="44" name="TextBox 43"/>
            <p:cNvSpPr txBox="1"/>
            <p:nvPr/>
          </p:nvSpPr>
          <p:spPr bwMode="auto">
            <a:xfrm>
              <a:off x="6596730" y="2710656"/>
              <a:ext cx="2393704" cy="101600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>
              <a:spAutoFit/>
            </a:bodyPr>
            <a:lstStyle/>
            <a:p>
              <a:pPr marL="342900" indent="-342900" eaLnBrk="1" hangingPunct="1">
                <a:buFont typeface="Arial" panose="020B0604020202020204" pitchFamily="34" charset="0"/>
                <a:buChar char="•"/>
                <a:defRPr/>
              </a:pPr>
              <a:r>
                <a:rPr lang="zh-TW" altLang="en-US" sz="2000" dirty="0"/>
                <a:t>設定考績綱要</a:t>
              </a:r>
              <a:endParaRPr lang="en-US" altLang="zh-TW" sz="2000" dirty="0"/>
            </a:p>
            <a:p>
              <a:pPr marL="342900" indent="-342900" eaLnBrk="1" hangingPunct="1">
                <a:buFont typeface="Arial" panose="020B0604020202020204" pitchFamily="34" charset="0"/>
                <a:buChar char="•"/>
                <a:defRPr/>
              </a:pPr>
              <a:r>
                <a:rPr lang="zh-TW" altLang="en-US" sz="2000" dirty="0"/>
                <a:t>輸入及整合成績</a:t>
              </a:r>
              <a:endParaRPr lang="en-US" altLang="zh-TW" sz="2000" dirty="0"/>
            </a:p>
            <a:p>
              <a:pPr marL="342900" indent="-342900" eaLnBrk="1" hangingPunct="1">
                <a:buFont typeface="Arial" panose="020B0604020202020204" pitchFamily="34" charset="0"/>
                <a:buChar char="•"/>
                <a:defRPr/>
              </a:pPr>
              <a:r>
                <a:rPr lang="zh-TW" altLang="en-US" sz="2000" dirty="0"/>
                <a:t>提取成績</a:t>
              </a:r>
              <a:endParaRPr lang="zh-HK" altLang="en-US" sz="2000" dirty="0"/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 flipH="1">
              <a:off x="5868142" y="2297906"/>
              <a:ext cx="1319077" cy="0"/>
            </a:xfrm>
            <a:prstGeom prst="straightConnector1">
              <a:avLst/>
            </a:prstGeom>
            <a:ln w="63500">
              <a:solidFill>
                <a:schemeClr val="accent3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226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AC17A8-9AC0-41A0-B45A-0226D9C0575F}" type="slidenum">
              <a:rPr lang="en-US" altLang="zh-TW" smtClean="0"/>
              <a:pPr>
                <a:defRPr/>
              </a:pPr>
              <a:t>6</a:t>
            </a:fld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2"/>
          <p:cNvSpPr>
            <a:spLocks noGrp="1"/>
          </p:cNvSpPr>
          <p:nvPr>
            <p:ph type="title"/>
          </p:nvPr>
        </p:nvSpPr>
        <p:spPr>
          <a:xfrm>
            <a:off x="1092200" y="5157788"/>
            <a:ext cx="8229600" cy="508000"/>
          </a:xfrm>
        </p:spPr>
        <p:txBody>
          <a:bodyPr/>
          <a:lstStyle/>
          <a:p>
            <a:pPr eaLnBrk="1" hangingPunct="1"/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練習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8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a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編修校內成績及免修科目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練習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8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b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編修學生校內評核缺席示標</a:t>
            </a:r>
            <a:b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b="1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b="1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endParaRPr lang="zh-HK" altLang="en-US" sz="3200" b="1" smtClean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6324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60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2195513"/>
            <a:ext cx="7313612" cy="4114800"/>
          </a:xfrm>
        </p:spPr>
        <p:txBody>
          <a:bodyPr>
            <a:normAutofit/>
          </a:bodyPr>
          <a:lstStyle/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zh-TW" altLang="en-US" sz="2800" dirty="0" smtClean="0">
                <a:ea typeface="標楷體" pitchFamily="65" charset="-120"/>
              </a:rPr>
              <a:t>預備</a:t>
            </a:r>
            <a:r>
              <a:rPr lang="zh-TW" altLang="en-US" sz="2800" dirty="0" smtClean="0">
                <a:solidFill>
                  <a:srgbClr val="FF0000"/>
                </a:solidFill>
                <a:ea typeface="標楷體" pitchFamily="65" charset="-120"/>
              </a:rPr>
              <a:t>中一派位校內成績積分</a:t>
            </a:r>
            <a:r>
              <a:rPr lang="zh-TW" altLang="en-US" sz="2800" dirty="0" smtClean="0">
                <a:ea typeface="標楷體" pitchFamily="65" charset="-120"/>
              </a:rPr>
              <a:t>資料檔</a:t>
            </a:r>
          </a:p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zh-TW" altLang="en-US" sz="2400" dirty="0"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grpSp>
        <p:nvGrpSpPr>
          <p:cNvPr id="57348" name="群組 2"/>
          <p:cNvGrpSpPr>
            <a:grpSpLocks/>
          </p:cNvGrpSpPr>
          <p:nvPr/>
        </p:nvGrpSpPr>
        <p:grpSpPr bwMode="auto">
          <a:xfrm>
            <a:off x="357188" y="3357563"/>
            <a:ext cx="8586787" cy="2855912"/>
            <a:chOff x="323850" y="2738438"/>
            <a:chExt cx="8586788" cy="2855912"/>
          </a:xfrm>
        </p:grpSpPr>
        <p:pic>
          <p:nvPicPr>
            <p:cNvPr id="57351" name="Picture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850" y="2738438"/>
              <a:ext cx="8586788" cy="2706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7352" name="群組 10"/>
            <p:cNvGrpSpPr>
              <a:grpSpLocks/>
            </p:cNvGrpSpPr>
            <p:nvPr/>
          </p:nvGrpSpPr>
          <p:grpSpPr bwMode="auto">
            <a:xfrm>
              <a:off x="1314450" y="4852988"/>
              <a:ext cx="852488" cy="741362"/>
              <a:chOff x="2790850" y="5752306"/>
              <a:chExt cx="683865" cy="607906"/>
            </a:xfrm>
          </p:grpSpPr>
          <p:sp>
            <p:nvSpPr>
              <p:cNvPr id="57354" name="Rectangle 5"/>
              <p:cNvSpPr>
                <a:spLocks noChangeArrowheads="1"/>
              </p:cNvSpPr>
              <p:nvPr/>
            </p:nvSpPr>
            <p:spPr bwMode="auto">
              <a:xfrm>
                <a:off x="2790850" y="5752306"/>
                <a:ext cx="683865" cy="328613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rgbClr val="6BB1C9"/>
                  </a:buClr>
                  <a:buSzPct val="95000"/>
                  <a:buFont typeface="Wingdings 2" panose="05020102010507070707" pitchFamily="18" charset="2"/>
                  <a:buChar char=""/>
                  <a:defRPr sz="26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 panose="05020102010507070707" pitchFamily="18" charset="2"/>
                  <a:buChar char=""/>
                  <a:defRPr sz="24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 panose="05020102010507070707" pitchFamily="18" charset="2"/>
                  <a:buChar char=""/>
                  <a:defRPr sz="21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6BB1C9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4pPr>
                <a:lvl5pPr marL="2057400" indent="-228600">
                  <a:spcBef>
                    <a:spcPct val="20000"/>
                  </a:spcBef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TW" altLang="en-US" sz="1800">
                  <a:latin typeface="Verdana" panose="020B0604030504040204" pitchFamily="34" charset="0"/>
                </a:endParaRPr>
              </a:p>
            </p:txBody>
          </p:sp>
          <p:sp>
            <p:nvSpPr>
              <p:cNvPr id="57355" name="Line 6"/>
              <p:cNvSpPr>
                <a:spLocks noChangeShapeType="1"/>
              </p:cNvSpPr>
              <p:nvPr/>
            </p:nvSpPr>
            <p:spPr bwMode="auto">
              <a:xfrm flipV="1">
                <a:off x="2790850" y="6134894"/>
                <a:ext cx="198860" cy="22531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HK" altLang="en-US"/>
              </a:p>
            </p:txBody>
          </p:sp>
        </p:grpSp>
        <p:sp>
          <p:nvSpPr>
            <p:cNvPr id="16" name="橢圓 15"/>
            <p:cNvSpPr/>
            <p:nvPr/>
          </p:nvSpPr>
          <p:spPr>
            <a:xfrm>
              <a:off x="5940426" y="3500438"/>
              <a:ext cx="1800225" cy="50323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HK" altLang="en-US"/>
            </a:p>
          </p:txBody>
        </p:sp>
      </p:grpSp>
      <p:pic>
        <p:nvPicPr>
          <p:cNvPr id="57349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0" name="Title 1"/>
          <p:cNvSpPr txBox="1">
            <a:spLocks/>
          </p:cNvSpPr>
          <p:nvPr/>
        </p:nvSpPr>
        <p:spPr bwMode="auto">
          <a:xfrm>
            <a:off x="357188" y="608013"/>
            <a:ext cx="8389937" cy="108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320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學位分配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br>
              <a:rPr lang="en-US" altLang="zh-TW" sz="3200">
                <a:ea typeface="標楷體" panose="03000509000000000000" pitchFamily="65" charset="-120"/>
              </a:rPr>
            </a:br>
            <a:r>
              <a:rPr lang="zh-TW" altLang="en-US" sz="3200">
                <a:solidFill>
                  <a:srgbClr val="3333CC"/>
                </a:solidFill>
                <a:ea typeface="標楷體" panose="03000509000000000000" pitchFamily="65" charset="-120"/>
              </a:rPr>
              <a:t>派位年度流程 </a:t>
            </a:r>
            <a:r>
              <a:rPr lang="en-US" altLang="zh-TW" sz="3200">
                <a:ea typeface="標楷體" panose="03000509000000000000" pitchFamily="65" charset="-120"/>
              </a:rPr>
              <a:t>&gt;  </a:t>
            </a:r>
            <a:r>
              <a:rPr lang="en-US" altLang="zh-TW" sz="3200">
                <a:solidFill>
                  <a:srgbClr val="00B0F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7. </a:t>
            </a:r>
            <a:r>
              <a:rPr lang="zh-TW" altLang="en-US" sz="3200">
                <a:solidFill>
                  <a:srgbClr val="00B0F0"/>
                </a:solidFill>
                <a:ea typeface="標楷體" panose="03000509000000000000" pitchFamily="65" charset="-120"/>
              </a:rPr>
              <a:t>產生資料檔</a:t>
            </a:r>
            <a:endParaRPr kumimoji="0" lang="zh-HK" altLang="en-US" sz="3200">
              <a:solidFill>
                <a:srgbClr val="00B0F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2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61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2195513"/>
            <a:ext cx="7312025" cy="654050"/>
          </a:xfrm>
        </p:spPr>
        <p:txBody>
          <a:bodyPr>
            <a:normAutofit/>
          </a:bodyPr>
          <a:lstStyle/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zh-TW" altLang="en-US" sz="2400" dirty="0" smtClean="0">
                <a:ea typeface="標楷體" pitchFamily="65" charset="-120"/>
              </a:rPr>
              <a:t>預覽校內成績資料檔</a:t>
            </a:r>
          </a:p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zh-TW" altLang="en-US" sz="2400" dirty="0">
              <a:latin typeface="標楷體" pitchFamily="65" charset="-120"/>
              <a:ea typeface="標楷體" pitchFamily="65" charset="-120"/>
              <a:cs typeface="+mj-cs"/>
            </a:endParaRPr>
          </a:p>
        </p:txBody>
      </p:sp>
      <p:grpSp>
        <p:nvGrpSpPr>
          <p:cNvPr id="58372" name="群組 1"/>
          <p:cNvGrpSpPr>
            <a:grpSpLocks/>
          </p:cNvGrpSpPr>
          <p:nvPr/>
        </p:nvGrpSpPr>
        <p:grpSpPr bwMode="auto">
          <a:xfrm>
            <a:off x="357188" y="3068638"/>
            <a:ext cx="7777162" cy="3179762"/>
            <a:chOff x="319088" y="2232025"/>
            <a:chExt cx="7777162" cy="3179763"/>
          </a:xfrm>
        </p:grpSpPr>
        <p:pic>
          <p:nvPicPr>
            <p:cNvPr id="5837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088" y="2232025"/>
              <a:ext cx="7777162" cy="280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8376" name="群組 10"/>
            <p:cNvGrpSpPr>
              <a:grpSpLocks/>
            </p:cNvGrpSpPr>
            <p:nvPr/>
          </p:nvGrpSpPr>
          <p:grpSpPr bwMode="auto">
            <a:xfrm>
              <a:off x="3021013" y="4548188"/>
              <a:ext cx="852487" cy="863600"/>
              <a:chOff x="2790850" y="5752306"/>
              <a:chExt cx="683865" cy="607906"/>
            </a:xfrm>
          </p:grpSpPr>
          <p:sp>
            <p:nvSpPr>
              <p:cNvPr id="58378" name="Rectangle 5"/>
              <p:cNvSpPr>
                <a:spLocks noChangeArrowheads="1"/>
              </p:cNvSpPr>
              <p:nvPr/>
            </p:nvSpPr>
            <p:spPr bwMode="auto">
              <a:xfrm>
                <a:off x="2790850" y="5752306"/>
                <a:ext cx="683865" cy="328613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rgbClr val="6BB1C9"/>
                  </a:buClr>
                  <a:buSzPct val="95000"/>
                  <a:buFont typeface="Wingdings 2" panose="05020102010507070707" pitchFamily="18" charset="2"/>
                  <a:buChar char=""/>
                  <a:defRPr sz="26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 panose="05020102010507070707" pitchFamily="18" charset="2"/>
                  <a:buChar char=""/>
                  <a:defRPr sz="24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 panose="05020102010507070707" pitchFamily="18" charset="2"/>
                  <a:buChar char=""/>
                  <a:defRPr sz="21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6BB1C9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4pPr>
                <a:lvl5pPr marL="2057400" indent="-228600">
                  <a:spcBef>
                    <a:spcPct val="20000"/>
                  </a:spcBef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6585CF"/>
                  </a:buClr>
                  <a:buSzPct val="65000"/>
                  <a:buFont typeface="Wingdings 2" panose="05020102010507070707" pitchFamily="18" charset="2"/>
                  <a:buChar char=""/>
                  <a:defRPr sz="2000">
                    <a:solidFill>
                      <a:schemeClr val="tx1"/>
                    </a:solidFill>
                    <a:latin typeface="Constantia" panose="02030602050306030303" pitchFamily="18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TW" altLang="en-US" sz="1800">
                  <a:latin typeface="Verdana" panose="020B0604030504040204" pitchFamily="34" charset="0"/>
                </a:endParaRPr>
              </a:p>
            </p:txBody>
          </p:sp>
          <p:sp>
            <p:nvSpPr>
              <p:cNvPr id="58379" name="Line 6"/>
              <p:cNvSpPr>
                <a:spLocks noChangeShapeType="1"/>
              </p:cNvSpPr>
              <p:nvPr/>
            </p:nvSpPr>
            <p:spPr bwMode="auto">
              <a:xfrm flipV="1">
                <a:off x="2790850" y="6134894"/>
                <a:ext cx="198860" cy="22531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HK" altLang="en-US"/>
              </a:p>
            </p:txBody>
          </p:sp>
        </p:grpSp>
        <p:sp>
          <p:nvSpPr>
            <p:cNvPr id="58377" name="Rectangle 9"/>
            <p:cNvSpPr>
              <a:spLocks noChangeArrowheads="1"/>
            </p:cNvSpPr>
            <p:nvPr/>
          </p:nvSpPr>
          <p:spPr bwMode="auto">
            <a:xfrm>
              <a:off x="3873500" y="4076700"/>
              <a:ext cx="1778000" cy="48895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BB1C9"/>
                </a:buClr>
                <a:buSzPct val="95000"/>
                <a:buFont typeface="Wingdings 2" panose="05020102010507070707" pitchFamily="18" charset="2"/>
                <a:buChar char=""/>
                <a:defRPr sz="26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Clr>
                  <a:srgbClr val="6BB1C9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HK" altLang="en-US" sz="1800">
                <a:latin typeface="Verdana" panose="020B0604030504040204" pitchFamily="34" charset="0"/>
                <a:ea typeface="標楷體" panose="03000509000000000000" pitchFamily="65" charset="-120"/>
              </a:endParaRPr>
            </a:p>
          </p:txBody>
        </p:sp>
      </p:grpSp>
      <p:pic>
        <p:nvPicPr>
          <p:cNvPr id="58373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4" name="Title 1"/>
          <p:cNvSpPr txBox="1">
            <a:spLocks/>
          </p:cNvSpPr>
          <p:nvPr/>
        </p:nvSpPr>
        <p:spPr bwMode="auto">
          <a:xfrm>
            <a:off x="357188" y="608013"/>
            <a:ext cx="8389937" cy="108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320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學位分配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br>
              <a:rPr lang="en-US" altLang="zh-TW" sz="3200">
                <a:ea typeface="標楷體" panose="03000509000000000000" pitchFamily="65" charset="-120"/>
              </a:rPr>
            </a:br>
            <a:r>
              <a:rPr lang="zh-TW" altLang="en-US" sz="3200">
                <a:solidFill>
                  <a:srgbClr val="3333CC"/>
                </a:solidFill>
                <a:ea typeface="標楷體" panose="03000509000000000000" pitchFamily="65" charset="-120"/>
              </a:rPr>
              <a:t>派位年度流程 </a:t>
            </a:r>
            <a:r>
              <a:rPr lang="en-US" altLang="zh-TW" sz="3200">
                <a:ea typeface="標楷體" panose="03000509000000000000" pitchFamily="65" charset="-120"/>
              </a:rPr>
              <a:t>&gt;  </a:t>
            </a:r>
            <a:r>
              <a:rPr lang="en-US" altLang="zh-TW" sz="3200">
                <a:solidFill>
                  <a:srgbClr val="00B0F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7. </a:t>
            </a:r>
            <a:r>
              <a:rPr lang="zh-TW" altLang="en-US" sz="3200">
                <a:solidFill>
                  <a:srgbClr val="00B0F0"/>
                </a:solidFill>
                <a:ea typeface="標楷體" panose="03000509000000000000" pitchFamily="65" charset="-120"/>
              </a:rPr>
              <a:t>產生資料檔</a:t>
            </a:r>
            <a:endParaRPr kumimoji="0" lang="zh-HK" altLang="en-US" sz="3200">
              <a:solidFill>
                <a:srgbClr val="00B0F0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2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62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8243888" y="692150"/>
            <a:ext cx="649287" cy="144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670273"/>
            <a:ext cx="8821914" cy="58693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63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圖片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488" y="3970338"/>
            <a:ext cx="7280275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1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3" y="1401763"/>
            <a:ext cx="1604962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468313" y="4076700"/>
            <a:ext cx="1008062" cy="27781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latin typeface="Verdana" panose="020B0604030504040204" pitchFamily="34" charset="0"/>
            </a:endParaRPr>
          </a:p>
        </p:txBody>
      </p:sp>
      <p:sp>
        <p:nvSpPr>
          <p:cNvPr id="60421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704850"/>
            <a:ext cx="8229600" cy="538163"/>
          </a:xfrm>
        </p:spPr>
        <p:txBody>
          <a:bodyPr/>
          <a:lstStyle/>
          <a:p>
            <a:pPr eaLnBrk="1" hangingPunct="1"/>
            <a:r>
              <a:rPr lang="zh-TW" altLang="en-US" sz="3200" smtClean="0">
                <a:solidFill>
                  <a:schemeClr val="tx1"/>
                </a:solidFill>
                <a:ea typeface="標楷體" panose="03000509000000000000" pitchFamily="65" charset="-120"/>
              </a:rPr>
              <a:t>在</a:t>
            </a:r>
            <a:r>
              <a:rPr lang="zh-TW" altLang="en-US" sz="3200" smtClean="0">
                <a:solidFill>
                  <a:srgbClr val="3333CC"/>
                </a:solidFill>
                <a:ea typeface="標楷體" panose="03000509000000000000" pitchFamily="65" charset="-120"/>
              </a:rPr>
              <a:t>資料互換</a:t>
            </a:r>
            <a:r>
              <a:rPr lang="zh-TW" altLang="en-US" sz="3200" smtClean="0">
                <a:solidFill>
                  <a:schemeClr val="tx1"/>
                </a:solidFill>
                <a:ea typeface="標楷體" panose="03000509000000000000" pitchFamily="65" charset="-120"/>
              </a:rPr>
              <a:t>確定校內成績資料檔</a:t>
            </a:r>
          </a:p>
        </p:txBody>
      </p:sp>
      <p:pic>
        <p:nvPicPr>
          <p:cNvPr id="60422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群組 14"/>
          <p:cNvGrpSpPr>
            <a:grpSpLocks/>
          </p:cNvGrpSpPr>
          <p:nvPr/>
        </p:nvGrpSpPr>
        <p:grpSpPr bwMode="auto">
          <a:xfrm>
            <a:off x="1628775" y="5791200"/>
            <a:ext cx="614363" cy="671513"/>
            <a:chOff x="2790850" y="5752306"/>
            <a:chExt cx="683865" cy="607906"/>
          </a:xfrm>
        </p:grpSpPr>
        <p:sp>
          <p:nvSpPr>
            <p:cNvPr id="60426" name="Rectangle 5"/>
            <p:cNvSpPr>
              <a:spLocks noChangeArrowheads="1"/>
            </p:cNvSpPr>
            <p:nvPr/>
          </p:nvSpPr>
          <p:spPr bwMode="auto">
            <a:xfrm>
              <a:off x="2790850" y="5752306"/>
              <a:ext cx="683865" cy="225685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BB1C9"/>
                </a:buClr>
                <a:buSzPct val="95000"/>
                <a:buFont typeface="Wingdings 2" panose="05020102010507070707" pitchFamily="18" charset="2"/>
                <a:buChar char=""/>
                <a:defRPr sz="26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Clr>
                  <a:srgbClr val="6BB1C9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TW" altLang="en-US" sz="1800">
                <a:latin typeface="Verdana" panose="020B0604030504040204" pitchFamily="34" charset="0"/>
              </a:endParaRPr>
            </a:p>
          </p:txBody>
        </p:sp>
        <p:sp>
          <p:nvSpPr>
            <p:cNvPr id="60427" name="Line 6"/>
            <p:cNvSpPr>
              <a:spLocks noChangeShapeType="1"/>
            </p:cNvSpPr>
            <p:nvPr/>
          </p:nvSpPr>
          <p:spPr bwMode="auto">
            <a:xfrm flipV="1">
              <a:off x="2790850" y="6134894"/>
              <a:ext cx="198860" cy="22531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HK" altLang="en-US"/>
            </a:p>
          </p:txBody>
        </p:sp>
      </p:grpSp>
      <p:sp>
        <p:nvSpPr>
          <p:cNvPr id="11" name="文字方塊 10"/>
          <p:cNvSpPr txBox="1"/>
          <p:nvPr/>
        </p:nvSpPr>
        <p:spPr>
          <a:xfrm>
            <a:off x="2555875" y="4864100"/>
            <a:ext cx="1152525" cy="2301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HK" sz="900" dirty="0">
                <a:latin typeface="+mn-ea"/>
                <a:ea typeface="+mn-ea"/>
              </a:rPr>
              <a:t>20XX </a:t>
            </a:r>
            <a:endParaRPr lang="zh-HK" altLang="en-US" sz="900" dirty="0">
              <a:latin typeface="+mn-ea"/>
              <a:ea typeface="+mn-ea"/>
            </a:endParaRPr>
          </a:p>
        </p:txBody>
      </p:sp>
      <p:sp>
        <p:nvSpPr>
          <p:cNvPr id="13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64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704850"/>
            <a:ext cx="8229600" cy="506413"/>
          </a:xfrm>
        </p:spPr>
        <p:txBody>
          <a:bodyPr/>
          <a:lstStyle/>
          <a:p>
            <a:pPr eaLnBrk="1" hangingPunct="1"/>
            <a:r>
              <a:rPr lang="zh-TW" altLang="en-US" sz="3200" smtClean="0">
                <a:solidFill>
                  <a:schemeClr val="tx1"/>
                </a:solidFill>
                <a:ea typeface="標楷體" panose="03000509000000000000" pitchFamily="65" charset="-120"/>
              </a:rPr>
              <a:t>經</a:t>
            </a:r>
            <a:r>
              <a:rPr lang="zh-TW" altLang="en-US" sz="3200" smtClean="0">
                <a:solidFill>
                  <a:srgbClr val="CC0099"/>
                </a:solidFill>
                <a:ea typeface="標楷體" panose="03000509000000000000" pitchFamily="65" charset="-120"/>
              </a:rPr>
              <a:t>聯遞系统</a:t>
            </a:r>
            <a:r>
              <a:rPr lang="zh-TW" altLang="en-US" sz="3200" smtClean="0">
                <a:solidFill>
                  <a:schemeClr val="tx1"/>
                </a:solidFill>
                <a:ea typeface="標楷體" panose="03000509000000000000" pitchFamily="65" charset="-120"/>
              </a:rPr>
              <a:t>加密及輸出校內成績資料檔</a:t>
            </a:r>
            <a:endParaRPr lang="zh-TW" altLang="zh-TW" sz="3200" smtClean="0">
              <a:solidFill>
                <a:schemeClr val="tx1"/>
              </a:solidFill>
              <a:ea typeface="標楷體" panose="03000509000000000000" pitchFamily="65" charset="-120"/>
            </a:endParaRPr>
          </a:p>
        </p:txBody>
      </p:sp>
      <p:pic>
        <p:nvPicPr>
          <p:cNvPr id="61447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628800"/>
            <a:ext cx="8877257" cy="4194051"/>
          </a:xfrm>
          <a:prstGeom prst="rect">
            <a:avLst/>
          </a:prstGeom>
        </p:spPr>
      </p:pic>
      <p:sp>
        <p:nvSpPr>
          <p:cNvPr id="6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65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72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直線接點 14"/>
          <p:cNvCxnSpPr/>
          <p:nvPr/>
        </p:nvCxnSpPr>
        <p:spPr>
          <a:xfrm>
            <a:off x="1719263" y="3482975"/>
            <a:ext cx="288925" cy="0"/>
          </a:xfrm>
          <a:prstGeom prst="line">
            <a:avLst/>
          </a:prstGeom>
          <a:ln w="1016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052736"/>
            <a:ext cx="8874665" cy="5198144"/>
          </a:xfrm>
          <a:prstGeom prst="rect">
            <a:avLst/>
          </a:prstGeom>
        </p:spPr>
      </p:pic>
      <p:sp>
        <p:nvSpPr>
          <p:cNvPr id="6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66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704850"/>
            <a:ext cx="8535987" cy="636588"/>
          </a:xfrm>
        </p:spPr>
        <p:txBody>
          <a:bodyPr/>
          <a:lstStyle/>
          <a:p>
            <a:pPr eaLnBrk="1" hangingPunct="1"/>
            <a:r>
              <a:rPr lang="zh-TW" altLang="en-US" sz="3200" dirty="0" smtClean="0">
                <a:solidFill>
                  <a:schemeClr val="tx1"/>
                </a:solidFill>
                <a:ea typeface="標楷體" panose="03000509000000000000" pitchFamily="65" charset="-120"/>
              </a:rPr>
              <a:t>經</a:t>
            </a:r>
            <a:r>
              <a:rPr lang="zh-TW" altLang="en-US" sz="3200" dirty="0" smtClean="0">
                <a:solidFill>
                  <a:srgbClr val="CC0099"/>
                </a:solidFill>
                <a:ea typeface="標楷體" panose="03000509000000000000" pitchFamily="65" charset="-120"/>
              </a:rPr>
              <a:t>聯遞系統</a:t>
            </a:r>
            <a:r>
              <a:rPr lang="zh-TW" altLang="en-US" sz="3200" dirty="0" smtClean="0">
                <a:solidFill>
                  <a:schemeClr val="tx1"/>
                </a:solidFill>
                <a:ea typeface="標楷體" panose="03000509000000000000" pitchFamily="65" charset="-120"/>
              </a:rPr>
              <a:t>成功寄發資料檔後，系統會儲存資料</a:t>
            </a:r>
          </a:p>
        </p:txBody>
      </p:sp>
      <p:pic>
        <p:nvPicPr>
          <p:cNvPr id="63493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94" y="1772816"/>
            <a:ext cx="8743950" cy="3562350"/>
          </a:xfrm>
          <a:prstGeom prst="rect">
            <a:avLst/>
          </a:prstGeom>
        </p:spPr>
      </p:pic>
      <p:sp>
        <p:nvSpPr>
          <p:cNvPr id="6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67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2"/>
          <p:cNvSpPr>
            <a:spLocks noGrp="1"/>
          </p:cNvSpPr>
          <p:nvPr>
            <p:ph type="title"/>
          </p:nvPr>
        </p:nvSpPr>
        <p:spPr>
          <a:xfrm>
            <a:off x="1092200" y="5157788"/>
            <a:ext cx="8229600" cy="508000"/>
          </a:xfrm>
        </p:spPr>
        <p:txBody>
          <a:bodyPr/>
          <a:lstStyle/>
          <a:p>
            <a:pPr eaLnBrk="1" hangingPunct="1"/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練習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9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a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產生資料檔案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練習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9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b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確定資料檔案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練習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9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c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傳送資料檔案</a:t>
            </a:r>
            <a:r>
              <a:rPr lang="zh-HK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zh-HK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200" b="1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b="1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endParaRPr lang="zh-HK" altLang="en-US" sz="3200" b="1" smtClean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64516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68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9" name="群組 2"/>
          <p:cNvGrpSpPr>
            <a:grpSpLocks/>
          </p:cNvGrpSpPr>
          <p:nvPr/>
        </p:nvGrpSpPr>
        <p:grpSpPr bwMode="auto">
          <a:xfrm>
            <a:off x="2843213" y="1985963"/>
            <a:ext cx="3611562" cy="4552950"/>
            <a:chOff x="2865438" y="1700213"/>
            <a:chExt cx="3611562" cy="4552950"/>
          </a:xfrm>
        </p:grpSpPr>
        <p:pic>
          <p:nvPicPr>
            <p:cNvPr id="65542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5438" y="1700213"/>
              <a:ext cx="3611562" cy="455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543" name="Rectangle 8"/>
            <p:cNvSpPr>
              <a:spLocks noChangeArrowheads="1"/>
            </p:cNvSpPr>
            <p:nvPr/>
          </p:nvSpPr>
          <p:spPr bwMode="auto">
            <a:xfrm>
              <a:off x="3059113" y="5364163"/>
              <a:ext cx="2663825" cy="4318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BB1C9"/>
                </a:buClr>
                <a:buSzPct val="95000"/>
                <a:buFont typeface="Wingdings 2" panose="05020102010507070707" pitchFamily="18" charset="2"/>
                <a:buChar char=""/>
                <a:defRPr sz="26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Clr>
                  <a:srgbClr val="6BB1C9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585CF"/>
                </a:buClr>
                <a:buSzPct val="65000"/>
                <a:buFont typeface="Wingdings 2" panose="05020102010507070707" pitchFamily="18" charset="2"/>
                <a:buChar char=""/>
                <a:defRPr sz="2000">
                  <a:solidFill>
                    <a:schemeClr val="tx1"/>
                  </a:solidFill>
                  <a:latin typeface="Constantia" panose="02030602050306030303" pitchFamily="18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TW" altLang="en-US" sz="1800">
                <a:latin typeface="Verdana" panose="020B0604030504040204" pitchFamily="34" charset="0"/>
              </a:endParaRPr>
            </a:p>
          </p:txBody>
        </p:sp>
      </p:grpSp>
      <p:pic>
        <p:nvPicPr>
          <p:cNvPr id="65540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1" name="Title 1"/>
          <p:cNvSpPr txBox="1">
            <a:spLocks/>
          </p:cNvSpPr>
          <p:nvPr/>
        </p:nvSpPr>
        <p:spPr bwMode="auto">
          <a:xfrm>
            <a:off x="357188" y="704850"/>
            <a:ext cx="83915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320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學位分配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小學</a:t>
            </a:r>
            <a:r>
              <a:rPr lang="en-US" altLang="zh-TW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3200">
                <a:ea typeface="標楷體" panose="03000509000000000000" pitchFamily="65" charset="-120"/>
              </a:rPr>
              <a:t>&gt;  </a:t>
            </a:r>
            <a:r>
              <a:rPr lang="zh-TW" altLang="en-US" sz="3200">
                <a:solidFill>
                  <a:srgbClr val="3333CC"/>
                </a:solidFill>
                <a:ea typeface="標楷體" panose="03000509000000000000" pitchFamily="65" charset="-120"/>
              </a:rPr>
              <a:t>報告</a:t>
            </a:r>
            <a:r>
              <a:rPr lang="en-US" altLang="zh-TW" sz="3200">
                <a:solidFill>
                  <a:srgbClr val="3333CC"/>
                </a:solidFill>
                <a:ea typeface="標楷體" panose="03000509000000000000" pitchFamily="65" charset="-120"/>
              </a:rPr>
              <a:t/>
            </a:r>
            <a:br>
              <a:rPr lang="en-US" altLang="zh-TW" sz="3200">
                <a:solidFill>
                  <a:srgbClr val="3333CC"/>
                </a:solidFill>
                <a:ea typeface="標楷體" panose="03000509000000000000" pitchFamily="65" charset="-120"/>
              </a:rPr>
            </a:br>
            <a:r>
              <a:rPr kumimoji="0" lang="en-US" altLang="zh-TW" sz="3200">
                <a:latin typeface="標楷體" panose="03000509000000000000" pitchFamily="65" charset="-120"/>
                <a:ea typeface="標楷體" panose="03000509000000000000" pitchFamily="65" charset="-120"/>
              </a:rPr>
              <a:t>─</a:t>
            </a:r>
            <a:r>
              <a:rPr kumimoji="0" lang="zh-TW" altLang="en-US" sz="3200">
                <a:latin typeface="標楷體" panose="03000509000000000000" pitchFamily="65" charset="-120"/>
                <a:ea typeface="標楷體" panose="03000509000000000000" pitchFamily="65" charset="-120"/>
              </a:rPr>
              <a:t>列印呈分及派位資料，以作存檔参考</a:t>
            </a:r>
            <a:endParaRPr kumimoji="0" lang="zh-HK" altLang="en-US" sz="3200">
              <a:solidFill>
                <a:schemeClr val="tx2"/>
              </a:solidFill>
              <a:latin typeface="Calibri" panose="020F050202020403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8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69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188" y="2347913"/>
            <a:ext cx="8066087" cy="2882900"/>
          </a:xfrm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704850"/>
            <a:ext cx="8229600" cy="1041400"/>
          </a:xfrm>
        </p:spPr>
        <p:txBody>
          <a:bodyPr/>
          <a:lstStyle/>
          <a:p>
            <a:pPr eaLnBrk="1" hangingPunct="1"/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預備工作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1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lang="zh-TW" altLang="en-US" sz="3200" smtClean="0">
                <a:latin typeface="標楷體" panose="03000509000000000000" pitchFamily="65" charset="-120"/>
                <a:ea typeface="標楷體" panose="03000509000000000000" pitchFamily="65" charset="-120"/>
              </a:rPr>
              <a:t>─ 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3200" smtClean="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代碼管理</a:t>
            </a: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模組啓動</a:t>
            </a:r>
            <a: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320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科目代碼</a:t>
            </a:r>
            <a:endParaRPr lang="zh-TW" altLang="zh-TW" sz="320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2843213" y="4005263"/>
            <a:ext cx="865187" cy="46831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latin typeface="Verdana" panose="020B0604030504040204" pitchFamily="34" charset="0"/>
            </a:endParaRPr>
          </a:p>
        </p:txBody>
      </p:sp>
      <p:pic>
        <p:nvPicPr>
          <p:cNvPr id="10246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7</a:t>
            </a:fld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773238"/>
            <a:ext cx="7253288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1403350" y="3068638"/>
            <a:ext cx="5329238" cy="2889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latin typeface="Verdana" panose="020B0604030504040204" pitchFamily="34" charset="0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1403350" y="4778375"/>
            <a:ext cx="4897438" cy="2889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latin typeface="Verdana" panose="020B0604030504040204" pitchFamily="34" charset="0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1403350" y="4248150"/>
            <a:ext cx="4897438" cy="2889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latin typeface="Verdana" panose="020B0604030504040204" pitchFamily="34" charset="0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1403350" y="3544888"/>
            <a:ext cx="5761038" cy="2889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latin typeface="Verdana" panose="020B0604030504040204" pitchFamily="34" charset="0"/>
            </a:endParaRPr>
          </a:p>
        </p:txBody>
      </p:sp>
      <p:pic>
        <p:nvPicPr>
          <p:cNvPr id="66568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70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6" grpId="0" animBg="1"/>
      <p:bldP spid="17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704850"/>
            <a:ext cx="8229600" cy="508000"/>
          </a:xfrm>
        </p:spPr>
        <p:txBody>
          <a:bodyPr/>
          <a:lstStyle/>
          <a:p>
            <a:pPr eaLnBrk="1" hangingPunct="1"/>
            <a:r>
              <a:rPr lang="zh-TW" altLang="en-US" sz="2800" dirty="0" smtClean="0">
                <a:solidFill>
                  <a:schemeClr val="tx1"/>
                </a:solidFill>
                <a:ea typeface="標楷體" panose="03000509000000000000" pitchFamily="65" charset="-120"/>
              </a:rPr>
              <a:t>中一派位學生組別資料及校內成績表</a:t>
            </a:r>
            <a:r>
              <a:rPr lang="en-US" altLang="zh-TW" sz="2800" dirty="0" smtClean="0">
                <a:solidFill>
                  <a:schemeClr val="tx1"/>
                </a:solidFill>
                <a:ea typeface="標楷體" panose="03000509000000000000" pitchFamily="65" charset="-120"/>
              </a:rPr>
              <a:t>﹙</a:t>
            </a:r>
            <a:r>
              <a:rPr lang="en-US" altLang="zh-TW" sz="2800" dirty="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R-SPA202</a:t>
            </a:r>
            <a:r>
              <a:rPr lang="en-US" altLang="zh-TW" sz="2800" dirty="0" smtClean="0">
                <a:solidFill>
                  <a:schemeClr val="tx1"/>
                </a:solidFill>
                <a:ea typeface="標楷體" panose="03000509000000000000" pitchFamily="65" charset="-120"/>
              </a:rPr>
              <a:t>﹚</a:t>
            </a:r>
            <a:endParaRPr lang="en-US" altLang="zh-TW" sz="2800" dirty="0" smtClean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</a:endParaRPr>
          </a:p>
        </p:txBody>
      </p:sp>
      <p:pic>
        <p:nvPicPr>
          <p:cNvPr id="67589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230099"/>
            <a:ext cx="8713341" cy="5287266"/>
          </a:xfrm>
          <a:prstGeom prst="rect">
            <a:avLst/>
          </a:prstGeom>
        </p:spPr>
      </p:pic>
      <p:sp>
        <p:nvSpPr>
          <p:cNvPr id="6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71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Text Box 8"/>
          <p:cNvSpPr txBox="1">
            <a:spLocks noChangeArrowheads="1"/>
          </p:cNvSpPr>
          <p:nvPr/>
        </p:nvSpPr>
        <p:spPr bwMode="auto">
          <a:xfrm>
            <a:off x="357188" y="1196975"/>
            <a:ext cx="7343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 typeface="Wingdings 2" panose="05020102010507070707" pitchFamily="18" charset="2"/>
              <a:buNone/>
            </a:pPr>
            <a:r>
              <a:rPr kumimoji="0" lang="en-US" altLang="zh-TW" sz="2400">
                <a:latin typeface="標楷體" panose="03000509000000000000" pitchFamily="65" charset="-120"/>
                <a:ea typeface="標楷體" panose="03000509000000000000" pitchFamily="65" charset="-120"/>
              </a:rPr>
              <a:t>─</a:t>
            </a:r>
            <a:r>
              <a:rPr lang="zh-TW" altLang="en-US" sz="2800">
                <a:latin typeface="Verdana" panose="020B0604030504040204" pitchFamily="34" charset="0"/>
                <a:ea typeface="標楷體" panose="03000509000000000000" pitchFamily="65" charset="-120"/>
              </a:rPr>
              <a:t>只列印獲取零分的學生</a:t>
            </a:r>
          </a:p>
        </p:txBody>
      </p:sp>
      <p:pic>
        <p:nvPicPr>
          <p:cNvPr id="68612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704850"/>
            <a:ext cx="8229600" cy="508000"/>
          </a:xfrm>
        </p:spPr>
        <p:txBody>
          <a:bodyPr/>
          <a:lstStyle/>
          <a:p>
            <a:pPr eaLnBrk="1" hangingPunct="1"/>
            <a:r>
              <a:rPr lang="zh-TW" altLang="en-US" sz="2800" smtClean="0">
                <a:solidFill>
                  <a:schemeClr val="tx1"/>
                </a:solidFill>
                <a:ea typeface="標楷體" panose="03000509000000000000" pitchFamily="65" charset="-120"/>
              </a:rPr>
              <a:t>中一派位學生組別資料及校內成績表</a:t>
            </a:r>
            <a:r>
              <a:rPr lang="en-US" altLang="zh-TW" sz="2800" smtClean="0">
                <a:solidFill>
                  <a:schemeClr val="tx1"/>
                </a:solidFill>
                <a:ea typeface="標楷體" panose="03000509000000000000" pitchFamily="65" charset="-120"/>
              </a:rPr>
              <a:t>﹙</a:t>
            </a:r>
            <a:r>
              <a:rPr lang="en-US" altLang="zh-TW" sz="28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R-SPA202</a:t>
            </a:r>
            <a:r>
              <a:rPr lang="en-US" altLang="zh-TW" sz="2800" smtClean="0">
                <a:solidFill>
                  <a:schemeClr val="tx1"/>
                </a:solidFill>
                <a:ea typeface="標楷體" panose="03000509000000000000" pitchFamily="65" charset="-120"/>
              </a:rPr>
              <a:t>﹚</a:t>
            </a:r>
            <a:endParaRPr lang="en-US" altLang="zh-TW" sz="2800" smtClean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3635375" y="4421188"/>
            <a:ext cx="144463" cy="149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12" name="矩形 11"/>
          <p:cNvSpPr/>
          <p:nvPr/>
        </p:nvSpPr>
        <p:spPr bwMode="auto">
          <a:xfrm>
            <a:off x="4427538" y="3933825"/>
            <a:ext cx="936625" cy="142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704975"/>
            <a:ext cx="8258175" cy="5019675"/>
          </a:xfrm>
          <a:prstGeom prst="rect">
            <a:avLst/>
          </a:prstGeom>
        </p:spPr>
      </p:pic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72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5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7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704850"/>
            <a:ext cx="8229600" cy="508000"/>
          </a:xfrm>
        </p:spPr>
        <p:txBody>
          <a:bodyPr/>
          <a:lstStyle/>
          <a:p>
            <a:pPr eaLnBrk="1" hangingPunct="1"/>
            <a:r>
              <a:rPr lang="zh-TW" altLang="en-US" sz="2800" smtClean="0">
                <a:solidFill>
                  <a:schemeClr val="tx1"/>
                </a:solidFill>
                <a:ea typeface="標楷體" panose="03000509000000000000" pitchFamily="65" charset="-120"/>
              </a:rPr>
              <a:t>中一派位學生組別資料及校內成績表</a:t>
            </a:r>
            <a:r>
              <a:rPr lang="en-US" altLang="zh-TW" sz="2800" smtClean="0">
                <a:solidFill>
                  <a:schemeClr val="tx1"/>
                </a:solidFill>
                <a:ea typeface="標楷體" panose="03000509000000000000" pitchFamily="65" charset="-120"/>
              </a:rPr>
              <a:t>﹙</a:t>
            </a:r>
            <a:r>
              <a:rPr lang="en-US" altLang="zh-TW" sz="28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R-SPA202</a:t>
            </a:r>
            <a:r>
              <a:rPr lang="en-US" altLang="zh-TW" sz="2800" smtClean="0">
                <a:solidFill>
                  <a:schemeClr val="tx1"/>
                </a:solidFill>
                <a:ea typeface="標楷體" panose="03000509000000000000" pitchFamily="65" charset="-120"/>
              </a:rPr>
              <a:t>﹚</a:t>
            </a:r>
            <a:endParaRPr lang="en-US" altLang="zh-TW" sz="2800" smtClean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</a:endParaRPr>
          </a:p>
        </p:txBody>
      </p:sp>
      <p:sp>
        <p:nvSpPr>
          <p:cNvPr id="69638" name="Text Box 8"/>
          <p:cNvSpPr txBox="1">
            <a:spLocks noChangeArrowheads="1"/>
          </p:cNvSpPr>
          <p:nvPr/>
        </p:nvSpPr>
        <p:spPr bwMode="auto">
          <a:xfrm>
            <a:off x="357188" y="1196975"/>
            <a:ext cx="7343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 typeface="Wingdings 2" panose="05020102010507070707" pitchFamily="18" charset="2"/>
              <a:buNone/>
            </a:pPr>
            <a:r>
              <a:rPr kumimoji="0" lang="en-US" altLang="zh-TW" sz="2400">
                <a:latin typeface="標楷體" panose="03000509000000000000" pitchFamily="65" charset="-120"/>
                <a:ea typeface="標楷體" panose="03000509000000000000" pitchFamily="65" charset="-120"/>
              </a:rPr>
              <a:t>─</a:t>
            </a:r>
            <a:r>
              <a:rPr lang="zh-TW" altLang="en-US" sz="2800">
                <a:latin typeface="Verdana" panose="020B0604030504040204" pitchFamily="34" charset="0"/>
                <a:ea typeface="標楷體" panose="03000509000000000000" pitchFamily="65" charset="-120"/>
              </a:rPr>
              <a:t>只列印獲取零分的學生</a:t>
            </a:r>
          </a:p>
        </p:txBody>
      </p:sp>
      <p:sp>
        <p:nvSpPr>
          <p:cNvPr id="9" name="矩形 8"/>
          <p:cNvSpPr/>
          <p:nvPr/>
        </p:nvSpPr>
        <p:spPr bwMode="auto">
          <a:xfrm>
            <a:off x="8874125" y="2055813"/>
            <a:ext cx="142875" cy="149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8562975" y="2516188"/>
            <a:ext cx="422275" cy="149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11" name="矩形 10"/>
          <p:cNvSpPr/>
          <p:nvPr/>
        </p:nvSpPr>
        <p:spPr bwMode="auto">
          <a:xfrm>
            <a:off x="615950" y="3014663"/>
            <a:ext cx="501650" cy="141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258888" y="2968625"/>
            <a:ext cx="80962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13" name="矩形 12"/>
          <p:cNvSpPr/>
          <p:nvPr/>
        </p:nvSpPr>
        <p:spPr bwMode="auto">
          <a:xfrm>
            <a:off x="1116013" y="2986088"/>
            <a:ext cx="503237" cy="146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14" name="矩形 13"/>
          <p:cNvSpPr/>
          <p:nvPr/>
        </p:nvSpPr>
        <p:spPr>
          <a:xfrm>
            <a:off x="8513763" y="2070100"/>
            <a:ext cx="360362" cy="142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996" y="1917500"/>
            <a:ext cx="7838148" cy="2978151"/>
          </a:xfrm>
          <a:prstGeom prst="rect">
            <a:avLst/>
          </a:prstGeom>
        </p:spPr>
      </p:pic>
      <p:sp>
        <p:nvSpPr>
          <p:cNvPr id="1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73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0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4" name="Rectangle 2"/>
          <p:cNvSpPr txBox="1">
            <a:spLocks noChangeArrowheads="1"/>
          </p:cNvSpPr>
          <p:nvPr/>
        </p:nvSpPr>
        <p:spPr bwMode="auto">
          <a:xfrm>
            <a:off x="357188" y="704850"/>
            <a:ext cx="82296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2800">
                <a:latin typeface="Calibri" panose="020F0502020204030204" pitchFamily="34" charset="0"/>
                <a:ea typeface="標楷體" panose="03000509000000000000" pitchFamily="65" charset="-120"/>
              </a:rPr>
              <a:t>模擬中一派位</a:t>
            </a:r>
            <a:r>
              <a:rPr kumimoji="0" lang="zh-TW" altLang="en-US" sz="2800">
                <a:solidFill>
                  <a:srgbClr val="FF0000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校內</a:t>
            </a:r>
            <a:r>
              <a:rPr kumimoji="0" lang="zh-TW" altLang="en-US" sz="2800">
                <a:latin typeface="Calibri" panose="020F0502020204030204" pitchFamily="34" charset="0"/>
                <a:ea typeface="標楷體" panose="03000509000000000000" pitchFamily="65" charset="-120"/>
              </a:rPr>
              <a:t>排名表</a:t>
            </a:r>
            <a:r>
              <a:rPr lang="en-US" altLang="zh-TW" sz="2800">
                <a:latin typeface="Calibri" panose="020F0502020204030204" pitchFamily="34" charset="0"/>
                <a:ea typeface="標楷體" panose="03000509000000000000" pitchFamily="65" charset="-120"/>
              </a:rPr>
              <a:t>﹙</a:t>
            </a:r>
            <a:r>
              <a:rPr lang="en-US" altLang="zh-TW" sz="28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R-SPA203</a:t>
            </a:r>
            <a:r>
              <a:rPr lang="en-US" altLang="zh-TW" sz="2800">
                <a:latin typeface="Calibri" panose="020F0502020204030204" pitchFamily="34" charset="0"/>
                <a:ea typeface="標楷體" panose="03000509000000000000" pitchFamily="65" charset="-120"/>
              </a:rPr>
              <a:t>﹚</a:t>
            </a:r>
            <a:endParaRPr kumimoji="0" lang="en-US" altLang="zh-TW" sz="2800">
              <a:latin typeface="Arial" panose="020B0604020202020204" pitchFamily="34" charset="0"/>
              <a:ea typeface="標楷體" panose="03000509000000000000" pitchFamily="65" charset="-120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492500" y="2852738"/>
            <a:ext cx="719138" cy="21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8" y="1294982"/>
            <a:ext cx="8331845" cy="5074216"/>
          </a:xfrm>
          <a:prstGeom prst="rect">
            <a:avLst/>
          </a:prstGeom>
        </p:spPr>
      </p:pic>
      <p:sp>
        <p:nvSpPr>
          <p:cNvPr id="7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74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3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4" name="Rectangle 2"/>
          <p:cNvSpPr txBox="1">
            <a:spLocks noChangeArrowheads="1"/>
          </p:cNvSpPr>
          <p:nvPr/>
        </p:nvSpPr>
        <p:spPr bwMode="auto">
          <a:xfrm>
            <a:off x="357188" y="704850"/>
            <a:ext cx="82296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2800">
                <a:latin typeface="Calibri" panose="020F0502020204030204" pitchFamily="34" charset="0"/>
                <a:ea typeface="標楷體" panose="03000509000000000000" pitchFamily="65" charset="-120"/>
              </a:rPr>
              <a:t>模擬中一派位</a:t>
            </a:r>
            <a:r>
              <a:rPr kumimoji="0" lang="zh-TW" altLang="en-US" sz="2800">
                <a:solidFill>
                  <a:srgbClr val="FF0000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校內</a:t>
            </a:r>
            <a:r>
              <a:rPr kumimoji="0" lang="zh-TW" altLang="en-US" sz="2800">
                <a:latin typeface="Calibri" panose="020F0502020204030204" pitchFamily="34" charset="0"/>
                <a:ea typeface="標楷體" panose="03000509000000000000" pitchFamily="65" charset="-120"/>
              </a:rPr>
              <a:t>排名表</a:t>
            </a:r>
            <a:r>
              <a:rPr lang="en-US" altLang="zh-TW" sz="2800">
                <a:latin typeface="Calibri" panose="020F0502020204030204" pitchFamily="34" charset="0"/>
                <a:ea typeface="標楷體" panose="03000509000000000000" pitchFamily="65" charset="-120"/>
              </a:rPr>
              <a:t>﹙</a:t>
            </a:r>
            <a:r>
              <a:rPr lang="en-US" altLang="zh-TW" sz="28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R-SPA203</a:t>
            </a:r>
            <a:r>
              <a:rPr lang="en-US" altLang="zh-TW" sz="2800">
                <a:latin typeface="Calibri" panose="020F0502020204030204" pitchFamily="34" charset="0"/>
                <a:ea typeface="標楷體" panose="03000509000000000000" pitchFamily="65" charset="-120"/>
              </a:rPr>
              <a:t>﹚</a:t>
            </a:r>
            <a:endParaRPr kumimoji="0" lang="en-US" altLang="zh-TW" sz="2800">
              <a:latin typeface="Arial" panose="020B0604020202020204" pitchFamily="34" charset="0"/>
              <a:ea typeface="標楷體" panose="03000509000000000000" pitchFamily="65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150813" y="1916113"/>
            <a:ext cx="8642350" cy="3416300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2400" dirty="0">
                <a:solidFill>
                  <a:srgbClr val="9900FF"/>
                </a:solidFill>
                <a:latin typeface="+mn-ea"/>
                <a:ea typeface="+mn-ea"/>
              </a:rPr>
              <a:t>「模擬中一派位校內排名表」功能是先將校內學生各科積分經過標準化處理，再依每一科的比重計算出一綜合分數，然後按此分數定出該生在組別內的名次。請注意，該綜合分數並未按學校的中一入學前香港學科測驗的成績而調整。 </a:t>
            </a:r>
            <a:br>
              <a:rPr lang="zh-TW" altLang="en-US" sz="2400" dirty="0">
                <a:solidFill>
                  <a:srgbClr val="9900FF"/>
                </a:solidFill>
                <a:latin typeface="+mn-ea"/>
                <a:ea typeface="+mn-ea"/>
              </a:rPr>
            </a:br>
            <a:r>
              <a:rPr lang="zh-TW" altLang="en-US" sz="2400" dirty="0">
                <a:solidFill>
                  <a:srgbClr val="9900FF"/>
                </a:solidFill>
                <a:latin typeface="+mn-ea"/>
                <a:ea typeface="+mn-ea"/>
              </a:rPr>
              <a:t/>
            </a:r>
            <a:br>
              <a:rPr lang="zh-TW" altLang="en-US" sz="2400" dirty="0">
                <a:solidFill>
                  <a:srgbClr val="9900FF"/>
                </a:solidFill>
                <a:latin typeface="+mn-ea"/>
                <a:ea typeface="+mn-ea"/>
              </a:rPr>
            </a:br>
            <a:r>
              <a:rPr lang="zh-TW" altLang="en-US" sz="2400" dirty="0">
                <a:solidFill>
                  <a:srgbClr val="9900FF"/>
                </a:solidFill>
                <a:latin typeface="+mn-ea"/>
                <a:ea typeface="+mn-ea"/>
              </a:rPr>
              <a:t>由於此</a:t>
            </a:r>
            <a:r>
              <a:rPr lang="zh-TW" altLang="en-US" sz="2400" b="1" dirty="0">
                <a:solidFill>
                  <a:srgbClr val="9900FF"/>
                </a:solidFill>
                <a:latin typeface="+mn-ea"/>
                <a:ea typeface="+mn-ea"/>
              </a:rPr>
              <a:t>綜合分數</a:t>
            </a:r>
            <a:r>
              <a:rPr lang="zh-TW" altLang="en-US" sz="2400" dirty="0">
                <a:solidFill>
                  <a:srgbClr val="9900FF"/>
                </a:solidFill>
                <a:latin typeface="+mn-ea"/>
                <a:ea typeface="+mn-ea"/>
              </a:rPr>
              <a:t>及名次是</a:t>
            </a:r>
            <a:r>
              <a:rPr lang="zh-TW" altLang="en-US" sz="2400" b="1" dirty="0">
                <a:solidFill>
                  <a:srgbClr val="9900FF"/>
                </a:solidFill>
                <a:latin typeface="+mn-ea"/>
                <a:ea typeface="+mn-ea"/>
              </a:rPr>
              <a:t>經過標準化處理</a:t>
            </a:r>
            <a:r>
              <a:rPr lang="zh-TW" altLang="en-US" sz="2400" dirty="0">
                <a:solidFill>
                  <a:srgbClr val="9900FF"/>
                </a:solidFill>
                <a:latin typeface="+mn-ea"/>
                <a:ea typeface="+mn-ea"/>
              </a:rPr>
              <a:t>，</a:t>
            </a:r>
            <a:r>
              <a:rPr lang="zh-TW" altLang="en-US" sz="2400" b="1" dirty="0" smtClean="0">
                <a:solidFill>
                  <a:srgbClr val="9900FF"/>
                </a:solidFill>
                <a:latin typeface="+mn-ea"/>
                <a:ea typeface="+mn-ea"/>
              </a:rPr>
              <a:t>與學生成績模組</a:t>
            </a:r>
            <a:r>
              <a:rPr lang="zh-TW" altLang="en-US" sz="2400" b="1" dirty="0">
                <a:solidFill>
                  <a:srgbClr val="9900FF"/>
                </a:solidFill>
                <a:latin typeface="+mn-ea"/>
                <a:ea typeface="+mn-ea"/>
              </a:rPr>
              <a:t>內的積分及名次是不同</a:t>
            </a:r>
            <a:r>
              <a:rPr lang="zh-TW" altLang="en-US" sz="2400" dirty="0">
                <a:solidFill>
                  <a:srgbClr val="9900FF"/>
                </a:solidFill>
                <a:latin typeface="+mn-ea"/>
                <a:ea typeface="+mn-ea"/>
              </a:rPr>
              <a:t>的。另外，因</a:t>
            </a:r>
            <a:r>
              <a:rPr lang="zh-TW" altLang="en-US" sz="2400" b="1" dirty="0">
                <a:solidFill>
                  <a:srgbClr val="9900FF"/>
                </a:solidFill>
                <a:latin typeface="+mn-ea"/>
                <a:ea typeface="+mn-ea"/>
              </a:rPr>
              <a:t>綜合分數未經調整，有關名次亦可能與學位分配組的最後總排名有所分別</a:t>
            </a:r>
            <a:r>
              <a:rPr lang="zh-TW" altLang="en-US" sz="2400" dirty="0">
                <a:solidFill>
                  <a:srgbClr val="9900FF"/>
                </a:solidFill>
                <a:latin typeface="+mn-ea"/>
                <a:ea typeface="+mn-ea"/>
              </a:rPr>
              <a:t>。如欲查詢中一學位分配的調整機制，請聯絡學位分配組的聯絡主任。</a:t>
            </a:r>
            <a:endParaRPr lang="zh-HK" altLang="en-US" sz="2400" dirty="0">
              <a:solidFill>
                <a:srgbClr val="9900FF"/>
              </a:solidFill>
              <a:latin typeface="+mn-ea"/>
              <a:ea typeface="+mn-ea"/>
            </a:endParaRPr>
          </a:p>
        </p:txBody>
      </p:sp>
      <p:sp>
        <p:nvSpPr>
          <p:cNvPr id="6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75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1484313"/>
            <a:ext cx="7313612" cy="4114800"/>
          </a:xfrm>
        </p:spPr>
        <p:txBody>
          <a:bodyPr>
            <a:normAutofit/>
          </a:bodyPr>
          <a:lstStyle/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可提供不同評核學期的模擬中一派位校內排名表，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包括</a:t>
            </a:r>
            <a:endParaRPr lang="en-US" altLang="zh-TW" sz="2800" dirty="0" smtClean="0">
              <a:latin typeface="標楷體" pitchFamily="65" charset="-120"/>
              <a:ea typeface="標楷體" pitchFamily="65" charset="-120"/>
            </a:endParaRPr>
          </a:p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 marL="113112" lvl="1" indent="0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en-US" altLang="zh-TW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P</a:t>
            </a:r>
            <a:r>
              <a:rPr lang="zh-TW" altLang="en-US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5/2</a:t>
            </a:r>
          </a:p>
          <a:p>
            <a:pPr marL="113112" lvl="1" indent="0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en-US" altLang="zh-TW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P</a:t>
            </a:r>
            <a:r>
              <a:rPr lang="zh-TW" altLang="en-US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6/1</a:t>
            </a:r>
          </a:p>
          <a:p>
            <a:pPr marL="113112" lvl="1" indent="0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en-US" altLang="zh-TW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P</a:t>
            </a:r>
            <a:r>
              <a:rPr lang="zh-TW" altLang="en-US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6/2</a:t>
            </a:r>
          </a:p>
          <a:p>
            <a:pPr marL="113112" lvl="1" indent="0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en-US" altLang="zh-TW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P</a:t>
            </a:r>
            <a:r>
              <a:rPr lang="zh-TW" altLang="en-US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5/2</a:t>
            </a:r>
            <a:r>
              <a:rPr lang="zh-TW" altLang="en-US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+</a:t>
            </a:r>
            <a:r>
              <a:rPr lang="zh-TW" altLang="en-US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P</a:t>
            </a:r>
            <a:r>
              <a:rPr lang="zh-TW" altLang="en-US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6/1</a:t>
            </a:r>
          </a:p>
          <a:p>
            <a:pPr marL="113112" lvl="1" indent="0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en-US" altLang="zh-TW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P</a:t>
            </a:r>
            <a:r>
              <a:rPr lang="zh-TW" altLang="en-US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5/2</a:t>
            </a:r>
            <a:r>
              <a:rPr lang="zh-TW" altLang="en-US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+</a:t>
            </a:r>
            <a:r>
              <a:rPr lang="zh-TW" altLang="en-US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P6/1</a:t>
            </a:r>
            <a:r>
              <a:rPr lang="zh-TW" altLang="en-US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+</a:t>
            </a:r>
            <a:r>
              <a:rPr lang="zh-TW" altLang="en-US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dirty="0" smtClean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P6/2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zh-TW" altLang="en-US" dirty="0" smtClean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72708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10" name="Rectangle 2"/>
          <p:cNvSpPr txBox="1">
            <a:spLocks noChangeArrowheads="1"/>
          </p:cNvSpPr>
          <p:nvPr/>
        </p:nvSpPr>
        <p:spPr bwMode="auto">
          <a:xfrm>
            <a:off x="357188" y="704850"/>
            <a:ext cx="82296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2800">
                <a:latin typeface="Calibri" panose="020F0502020204030204" pitchFamily="34" charset="0"/>
                <a:ea typeface="標楷體" panose="03000509000000000000" pitchFamily="65" charset="-120"/>
              </a:rPr>
              <a:t>模擬中一派位</a:t>
            </a:r>
            <a:r>
              <a:rPr kumimoji="0" lang="zh-TW" altLang="en-US" sz="2800">
                <a:solidFill>
                  <a:srgbClr val="FF0000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校內</a:t>
            </a:r>
            <a:r>
              <a:rPr kumimoji="0" lang="zh-TW" altLang="en-US" sz="2800">
                <a:latin typeface="Calibri" panose="020F0502020204030204" pitchFamily="34" charset="0"/>
                <a:ea typeface="標楷體" panose="03000509000000000000" pitchFamily="65" charset="-120"/>
              </a:rPr>
              <a:t>排名表</a:t>
            </a:r>
            <a:r>
              <a:rPr lang="en-US" altLang="zh-TW" sz="2800">
                <a:latin typeface="Calibri" panose="020F0502020204030204" pitchFamily="34" charset="0"/>
                <a:ea typeface="標楷體" panose="03000509000000000000" pitchFamily="65" charset="-120"/>
              </a:rPr>
              <a:t>﹙</a:t>
            </a:r>
            <a:r>
              <a:rPr lang="en-US" altLang="zh-TW" sz="28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R-SPA203</a:t>
            </a:r>
            <a:r>
              <a:rPr lang="en-US" altLang="zh-TW" sz="2800">
                <a:latin typeface="Calibri" panose="020F0502020204030204" pitchFamily="34" charset="0"/>
                <a:ea typeface="標楷體" panose="03000509000000000000" pitchFamily="65" charset="-120"/>
              </a:rPr>
              <a:t>﹚</a:t>
            </a:r>
            <a:endParaRPr kumimoji="0" lang="en-US" altLang="zh-TW" sz="2800">
              <a:latin typeface="Arial" panose="020B0604020202020204" pitchFamily="34" charset="0"/>
              <a:ea typeface="標楷體" panose="03000509000000000000" pitchFamily="65" charset="-120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7380288" y="3854450"/>
            <a:ext cx="720725" cy="150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4979" y="1981919"/>
            <a:ext cx="5343525" cy="4543425"/>
          </a:xfrm>
          <a:prstGeom prst="rect">
            <a:avLst/>
          </a:prstGeom>
        </p:spPr>
      </p:pic>
      <p:sp>
        <p:nvSpPr>
          <p:cNvPr id="8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76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1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357188" y="704850"/>
            <a:ext cx="82296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2800">
                <a:latin typeface="Calibri" panose="020F0502020204030204" pitchFamily="34" charset="0"/>
                <a:ea typeface="標楷體" panose="03000509000000000000" pitchFamily="65" charset="-120"/>
              </a:rPr>
              <a:t>模擬中一派位</a:t>
            </a:r>
            <a:r>
              <a:rPr kumimoji="0" lang="zh-TW" altLang="en-US" sz="2800">
                <a:solidFill>
                  <a:srgbClr val="FF0000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校內</a:t>
            </a:r>
            <a:r>
              <a:rPr kumimoji="0" lang="zh-TW" altLang="en-US" sz="2800">
                <a:latin typeface="Calibri" panose="020F0502020204030204" pitchFamily="34" charset="0"/>
                <a:ea typeface="標楷體" panose="03000509000000000000" pitchFamily="65" charset="-120"/>
              </a:rPr>
              <a:t>排名表</a:t>
            </a:r>
            <a:r>
              <a:rPr lang="en-US" altLang="zh-TW" sz="2800">
                <a:latin typeface="Calibri" panose="020F0502020204030204" pitchFamily="34" charset="0"/>
                <a:ea typeface="標楷體" panose="03000509000000000000" pitchFamily="65" charset="-120"/>
              </a:rPr>
              <a:t>﹙</a:t>
            </a:r>
            <a:r>
              <a:rPr lang="en-US" altLang="zh-TW" sz="28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R-SPA203</a:t>
            </a:r>
            <a:r>
              <a:rPr lang="en-US" altLang="zh-TW" sz="2800">
                <a:latin typeface="Calibri" panose="020F0502020204030204" pitchFamily="34" charset="0"/>
                <a:ea typeface="標楷體" panose="03000509000000000000" pitchFamily="65" charset="-120"/>
              </a:rPr>
              <a:t>﹚</a:t>
            </a:r>
            <a:endParaRPr kumimoji="0" lang="en-US" altLang="zh-TW" sz="2800">
              <a:latin typeface="Arial" panose="020B0604020202020204" pitchFamily="34" charset="0"/>
              <a:ea typeface="標楷體" panose="03000509000000000000" pitchFamily="65" charset="-120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2051050" y="2276475"/>
            <a:ext cx="144463" cy="149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8" name="矩形 7"/>
          <p:cNvSpPr/>
          <p:nvPr/>
        </p:nvSpPr>
        <p:spPr bwMode="auto">
          <a:xfrm>
            <a:off x="1763713" y="2276475"/>
            <a:ext cx="144462" cy="149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7956550" y="1628775"/>
            <a:ext cx="144463" cy="149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10" name="矩形 9"/>
          <p:cNvSpPr/>
          <p:nvPr/>
        </p:nvSpPr>
        <p:spPr>
          <a:xfrm>
            <a:off x="7669213" y="1658938"/>
            <a:ext cx="431800" cy="119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804" y="1196826"/>
            <a:ext cx="8068628" cy="5468531"/>
          </a:xfrm>
          <a:prstGeom prst="rect">
            <a:avLst/>
          </a:prstGeom>
        </p:spPr>
      </p:pic>
      <p:sp>
        <p:nvSpPr>
          <p:cNvPr id="11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77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3"/>
          <p:cNvSpPr>
            <a:spLocks noGrp="1" noChangeArrowheads="1"/>
          </p:cNvSpPr>
          <p:nvPr>
            <p:ph idx="1"/>
          </p:nvPr>
        </p:nvSpPr>
        <p:spPr>
          <a:xfrm>
            <a:off x="827088" y="2492375"/>
            <a:ext cx="7313612" cy="1873250"/>
          </a:xfrm>
        </p:spPr>
        <p:txBody>
          <a:bodyPr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zh-TW" altLang="en-US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常見問題</a:t>
            </a:r>
            <a:endParaRPr lang="zh-TW" altLang="en-US" sz="6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標楷體" pitchFamily="65" charset="-12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en-US" altLang="zh-TW" sz="4800" dirty="0" smtClean="0">
              <a:ea typeface="標楷體" pitchFamily="65" charset="-120"/>
            </a:endParaRPr>
          </a:p>
        </p:txBody>
      </p:sp>
      <p:pic>
        <p:nvPicPr>
          <p:cNvPr id="74756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78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704850"/>
            <a:ext cx="8229600" cy="5016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2700" dirty="0" smtClean="0">
                <a:ea typeface="標楷體" pitchFamily="65" charset="-120"/>
              </a:rPr>
              <a:t/>
            </a:r>
            <a:br>
              <a:rPr lang="en-US" altLang="zh-TW" sz="2700" dirty="0" smtClean="0">
                <a:ea typeface="標楷體" pitchFamily="65" charset="-120"/>
              </a:rPr>
            </a:br>
            <a:r>
              <a:rPr lang="en-US" altLang="zh-TW" sz="2700" dirty="0" smtClean="0">
                <a:ea typeface="標楷體" pitchFamily="65" charset="-120"/>
              </a:rPr>
              <a:t/>
            </a:r>
            <a:br>
              <a:rPr lang="en-US" altLang="zh-TW" sz="2700" dirty="0" smtClean="0">
                <a:ea typeface="標楷體" pitchFamily="65" charset="-120"/>
              </a:rPr>
            </a:br>
            <a:r>
              <a:rPr lang="en-US" altLang="zh-TW" sz="2700" dirty="0" smtClean="0">
                <a:ea typeface="標楷體" pitchFamily="65" charset="-120"/>
              </a:rPr>
              <a:t/>
            </a:r>
            <a:br>
              <a:rPr lang="en-US" altLang="zh-TW" sz="2700" dirty="0" smtClean="0">
                <a:ea typeface="標楷體" pitchFamily="65" charset="-120"/>
              </a:rPr>
            </a:br>
            <a:r>
              <a:rPr lang="en-US" altLang="zh-TW" sz="3600" dirty="0">
                <a:solidFill>
                  <a:schemeClr val="tx1"/>
                </a:solidFill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1. </a:t>
            </a:r>
            <a:r>
              <a:rPr lang="zh-TW" altLang="en-US" sz="3600" dirty="0">
                <a:solidFill>
                  <a:schemeClr val="tx1"/>
                </a:solidFill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提取校內成績失敗，應如何處理？ </a:t>
            </a:r>
            <a:endParaRPr lang="zh-TW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標楷體" pitchFamily="65" charset="-120"/>
            </a:endParaRPr>
          </a:p>
        </p:txBody>
      </p:sp>
      <p:sp>
        <p:nvSpPr>
          <p:cNvPr id="61445" name="Text Box 6"/>
          <p:cNvSpPr txBox="1">
            <a:spLocks noChangeArrowheads="1"/>
          </p:cNvSpPr>
          <p:nvPr/>
        </p:nvSpPr>
        <p:spPr bwMode="auto">
          <a:xfrm>
            <a:off x="293688" y="2486025"/>
            <a:ext cx="79597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¡"/>
              <a:defRPr kumimoji="1" sz="2900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2500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¡"/>
              <a:defRPr kumimoji="1" sz="2200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1900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Verdana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2800" kern="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答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─</a:t>
            </a:r>
            <a:r>
              <a:rPr lang="zh-TW" altLang="en-US" sz="2800" kern="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在</a:t>
            </a:r>
            <a:r>
              <a:rPr lang="zh-TW" altLang="en-US" sz="2800" kern="0" dirty="0" smtClean="0">
                <a:solidFill>
                  <a:srgbClr val="CC0099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學生</a:t>
            </a:r>
            <a:r>
              <a:rPr lang="zh-TW" altLang="en-US" sz="2800" kern="0" dirty="0">
                <a:solidFill>
                  <a:srgbClr val="CC0099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成績</a:t>
            </a:r>
            <a:r>
              <a:rPr lang="zh-TW" altLang="en-US" sz="2800" kern="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模組</a:t>
            </a:r>
            <a:r>
              <a:rPr lang="zh-TW" altLang="en-US" sz="2800" kern="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進行相關</a:t>
            </a:r>
            <a:r>
              <a:rPr lang="zh-TW" altLang="en-US" sz="2800" kern="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考績的數據整合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293688" y="1233488"/>
            <a:ext cx="8356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2800" kern="0" dirty="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(a) </a:t>
            </a:r>
            <a:r>
              <a:rPr lang="zh-TW" altLang="en-US" sz="28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系統</a:t>
            </a:r>
            <a:r>
              <a:rPr lang="zh-TW" altLang="en-US" sz="2800" kern="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顯示</a:t>
            </a:r>
            <a:r>
              <a:rPr lang="zh-TW" altLang="en-US" sz="2800" kern="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不能提取校內成績</a:t>
            </a:r>
            <a:r>
              <a:rPr lang="zh-TW" altLang="en-US" sz="2800" kern="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zh-TW" altLang="en-US" sz="2800" kern="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整個班級的校內</a:t>
            </a:r>
            <a:endParaRPr lang="en-GB" altLang="zh-TW" sz="2800" kern="0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>
              <a:defRPr/>
            </a:pPr>
            <a:r>
              <a:rPr lang="en-GB" altLang="zh-TW" sz="2800" kern="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GB" altLang="zh-TW" sz="2800" kern="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en-US" sz="2800" kern="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成績沒有被整合</a:t>
            </a:r>
            <a:endParaRPr lang="zh-TW" altLang="en-US" sz="2800" kern="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75782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3009900"/>
            <a:ext cx="7694240" cy="3781597"/>
          </a:xfrm>
          <a:prstGeom prst="rect">
            <a:avLst/>
          </a:prstGeom>
        </p:spPr>
      </p:pic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79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內容版面配置區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4500" y="3043238"/>
            <a:ext cx="8242300" cy="2632075"/>
          </a:xfrm>
        </p:spPr>
      </p:pic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369888" y="1930400"/>
            <a:ext cx="8229600" cy="4984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sz="2800" dirty="0" smtClean="0">
                <a:solidFill>
                  <a:schemeClr val="tx1"/>
                </a:solidFill>
                <a:ea typeface="標楷體" pitchFamily="65" charset="-120"/>
              </a:rPr>
              <a:t>將呈</a:t>
            </a:r>
            <a:r>
              <a:rPr lang="zh-TW" altLang="en-US" sz="2800" dirty="0">
                <a:solidFill>
                  <a:schemeClr val="tx1"/>
                </a:solidFill>
                <a:ea typeface="標楷體" pitchFamily="65" charset="-120"/>
              </a:rPr>
              <a:t>分科目的狀態設定</a:t>
            </a:r>
            <a:r>
              <a:rPr lang="zh-TW" altLang="en-US" sz="2800" dirty="0" smtClean="0">
                <a:solidFill>
                  <a:schemeClr val="tx1"/>
                </a:solidFill>
                <a:ea typeface="標楷體" pitchFamily="65" charset="-120"/>
              </a:rPr>
              <a:t>為</a:t>
            </a:r>
            <a:r>
              <a:rPr lang="en-US" altLang="zh-TW" sz="28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A</a:t>
            </a:r>
            <a:endParaRPr lang="zh-TW" altLang="zh-TW" sz="28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6152" name="Oval 9"/>
          <p:cNvSpPr>
            <a:spLocks noChangeArrowheads="1"/>
          </p:cNvSpPr>
          <p:nvPr/>
        </p:nvSpPr>
        <p:spPr bwMode="auto">
          <a:xfrm>
            <a:off x="7524750" y="4221163"/>
            <a:ext cx="576263" cy="57626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latin typeface="Verdana" panose="020B060403050404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79413" y="4229100"/>
            <a:ext cx="3240087" cy="43338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HK" altLang="en-US" sz="1800">
              <a:latin typeface="Verdana" panose="020B0604030504040204" pitchFamily="34" charset="0"/>
              <a:ea typeface="標楷體" panose="03000509000000000000" pitchFamily="65" charset="-120"/>
            </a:endParaRPr>
          </a:p>
        </p:txBody>
      </p:sp>
      <p:pic>
        <p:nvPicPr>
          <p:cNvPr id="11271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Rectangle 2"/>
          <p:cNvSpPr txBox="1">
            <a:spLocks noChangeArrowheads="1"/>
          </p:cNvSpPr>
          <p:nvPr/>
        </p:nvSpPr>
        <p:spPr bwMode="auto">
          <a:xfrm>
            <a:off x="357188" y="704850"/>
            <a:ext cx="8229600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預備工作</a:t>
            </a:r>
            <a:r>
              <a:rPr kumimoji="0"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﹙</a:t>
            </a:r>
            <a:r>
              <a:rPr kumimoji="0" lang="en-US" altLang="zh-TW" sz="32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1</a:t>
            </a:r>
            <a:r>
              <a:rPr kumimoji="0"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﹚</a:t>
            </a:r>
            <a:r>
              <a:rPr kumimoji="0" lang="zh-TW" altLang="en-US" sz="32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─ </a:t>
            </a:r>
            <a:r>
              <a:rPr kumimoji="0"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kumimoji="0" lang="zh-TW" altLang="en-US" sz="3200" dirty="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代碼管理</a:t>
            </a:r>
            <a:r>
              <a:rPr kumimoji="0"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模組啓動</a:t>
            </a:r>
            <a:r>
              <a:rPr kumimoji="0"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kumimoji="0"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kumimoji="0"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科目代碼</a:t>
            </a:r>
            <a:endParaRPr kumimoji="0" lang="zh-TW" altLang="zh-TW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8</a:t>
            </a:fld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 animBg="1"/>
      <p:bldP spid="8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4"/>
          <p:cNvSpPr>
            <a:spLocks noGrp="1" noChangeArrowheads="1"/>
          </p:cNvSpPr>
          <p:nvPr>
            <p:ph type="title"/>
          </p:nvPr>
        </p:nvSpPr>
        <p:spPr>
          <a:xfrm>
            <a:off x="357188" y="1360488"/>
            <a:ext cx="7775575" cy="1143000"/>
          </a:xfrm>
        </p:spPr>
        <p:txBody>
          <a:bodyPr/>
          <a:lstStyle/>
          <a:p>
            <a:pPr eaLnBrk="1" hangingPunct="1"/>
            <a:r>
              <a:rPr lang="zh-TW" altLang="en-US" sz="24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/>
            </a:r>
            <a:br>
              <a:rPr lang="zh-TW" altLang="en-US" sz="24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en-US" altLang="zh-TW" sz="28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(b) </a:t>
            </a:r>
            <a:r>
              <a:rPr lang="zh-TW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系統顯示</a:t>
            </a:r>
            <a:r>
              <a:rPr lang="zh-TW" altLang="en-US" sz="2800" smtClean="0">
                <a:solidFill>
                  <a:srgbClr val="FF000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不能提取校內成績，下列學生沒有已</a:t>
            </a:r>
            <a:r>
              <a:rPr lang="en-GB" altLang="zh-TW" sz="2800" smtClean="0">
                <a:solidFill>
                  <a:srgbClr val="FF000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/>
            </a:r>
            <a:br>
              <a:rPr lang="en-GB" altLang="zh-TW" sz="2800" smtClean="0">
                <a:solidFill>
                  <a:srgbClr val="FF000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en-GB" altLang="zh-TW" sz="2800" smtClean="0">
                <a:solidFill>
                  <a:srgbClr val="FF000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     </a:t>
            </a:r>
            <a:r>
              <a:rPr lang="zh-TW" altLang="en-US" sz="2800" smtClean="0">
                <a:solidFill>
                  <a:srgbClr val="FF000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整合的校內成績</a:t>
            </a:r>
            <a:r>
              <a:rPr lang="zh-TW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及臚列已離校學生名單</a:t>
            </a:r>
          </a:p>
        </p:txBody>
      </p:sp>
      <p:sp>
        <p:nvSpPr>
          <p:cNvPr id="62468" name="Text Box 6"/>
          <p:cNvSpPr txBox="1">
            <a:spLocks noChangeArrowheads="1"/>
          </p:cNvSpPr>
          <p:nvPr/>
        </p:nvSpPr>
        <p:spPr bwMode="auto">
          <a:xfrm>
            <a:off x="357188" y="2655888"/>
            <a:ext cx="77041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答</a:t>
            </a:r>
            <a:r>
              <a:rPr lang="zh-TW" altLang="en-US" sz="280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─</a:t>
            </a:r>
            <a:r>
              <a:rPr lang="zh-TW" altLang="en-US" sz="280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請回到上一步</a:t>
            </a:r>
            <a:r>
              <a:rPr lang="zh-TW" altLang="en-US" sz="2800">
                <a:solidFill>
                  <a:srgbClr val="00B0F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編修學生組別資料</a:t>
            </a:r>
            <a:r>
              <a:rPr lang="zh-TW" altLang="en-US" sz="280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編修相關</a:t>
            </a:r>
            <a:r>
              <a:rPr lang="zh-TW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不參加</a:t>
            </a:r>
            <a:r>
              <a:rPr lang="zh-TW" altLang="en-US" sz="280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派位學生</a:t>
            </a:r>
            <a:r>
              <a:rPr lang="en-US" altLang="zh-TW" sz="280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﹙</a:t>
            </a:r>
            <a:r>
              <a:rPr lang="zh-TW" altLang="en-US" sz="280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已離校</a:t>
            </a:r>
            <a:r>
              <a:rPr lang="en-US" altLang="zh-TW" sz="280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﹚</a:t>
            </a:r>
            <a:r>
              <a:rPr lang="zh-TW" altLang="en-US" sz="280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為</a:t>
            </a:r>
            <a:r>
              <a:rPr lang="en-US" altLang="zh-TW" sz="28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X</a:t>
            </a:r>
            <a:r>
              <a:rPr lang="zh-TW" altLang="en-US" sz="280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，或參考線上說明以作跟進。</a:t>
            </a:r>
          </a:p>
        </p:txBody>
      </p:sp>
      <p:pic>
        <p:nvPicPr>
          <p:cNvPr id="76806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357188" y="704850"/>
            <a:ext cx="82296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kumimoji="0" lang="en-US" altLang="zh-TW" sz="3200" dirty="0" smtClean="0">
                <a:ea typeface="標楷體" pitchFamily="65" charset="-120"/>
              </a:rPr>
              <a:t/>
            </a:r>
            <a:br>
              <a:rPr kumimoji="0" lang="en-US" altLang="zh-TW" sz="3200" dirty="0" smtClean="0">
                <a:ea typeface="標楷體" pitchFamily="65" charset="-120"/>
              </a:rPr>
            </a:br>
            <a:r>
              <a:rPr kumimoji="0" lang="en-US" altLang="zh-TW" sz="3200" dirty="0" smtClean="0">
                <a:ea typeface="標楷體" pitchFamily="65" charset="-120"/>
              </a:rPr>
              <a:t/>
            </a:r>
            <a:br>
              <a:rPr kumimoji="0" lang="en-US" altLang="zh-TW" sz="3200" dirty="0" smtClean="0">
                <a:ea typeface="標楷體" pitchFamily="65" charset="-120"/>
              </a:rPr>
            </a:br>
            <a:r>
              <a:rPr kumimoji="0" lang="en-US" altLang="zh-TW" sz="3200" dirty="0" smtClean="0">
                <a:ea typeface="標楷體" pitchFamily="65" charset="-120"/>
              </a:rPr>
              <a:t/>
            </a:r>
            <a:br>
              <a:rPr kumimoji="0" lang="en-US" altLang="zh-TW" sz="3200" dirty="0" smtClean="0">
                <a:ea typeface="標楷體" pitchFamily="65" charset="-120"/>
              </a:rPr>
            </a:br>
            <a:r>
              <a:rPr kumimoji="0" lang="en-US" altLang="zh-TW" sz="3200" dirty="0" smtClean="0">
                <a:solidFill>
                  <a:schemeClr val="tx1"/>
                </a:solidFill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1. </a:t>
            </a:r>
            <a:r>
              <a:rPr kumimoji="0" lang="zh-TW" altLang="en-US" sz="3200" dirty="0" smtClean="0">
                <a:solidFill>
                  <a:schemeClr val="tx1"/>
                </a:solidFill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提取校內成績失敗，應如何處理？ </a:t>
            </a:r>
            <a:endParaRPr kumimoji="0" lang="zh-TW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標楷體" pitchFamily="65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190" y="4033846"/>
            <a:ext cx="6982132" cy="2792853"/>
          </a:xfrm>
          <a:prstGeom prst="rect">
            <a:avLst/>
          </a:prstGeom>
        </p:spPr>
      </p:pic>
      <p:sp>
        <p:nvSpPr>
          <p:cNvPr id="8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80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392113" y="1263650"/>
            <a:ext cx="7275512" cy="1143000"/>
          </a:xfrm>
        </p:spPr>
        <p:txBody>
          <a:bodyPr/>
          <a:lstStyle/>
          <a:p>
            <a:pPr eaLnBrk="1" hangingPunct="1"/>
            <a:r>
              <a:rPr lang="en-US" altLang="zh-TW" sz="28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(c) </a:t>
            </a:r>
            <a:r>
              <a:rPr lang="zh-TW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系統顯示不能提取校內成績，下列學生沒有</a:t>
            </a:r>
            <a:r>
              <a:rPr lang="en-US" altLang="zh-TW" sz="2800" smtClean="0">
                <a:solidFill>
                  <a:schemeClr val="bg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.</a:t>
            </a:r>
            <a:r>
              <a:rPr lang="en-US" altLang="zh-TW" sz="28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/>
            </a:r>
            <a:br>
              <a:rPr lang="en-US" altLang="zh-TW" sz="28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TW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    已整合的校內成績及臚列相關學生名單</a:t>
            </a:r>
          </a:p>
        </p:txBody>
      </p:sp>
      <p:sp>
        <p:nvSpPr>
          <p:cNvPr id="63492" name="Text Box 5"/>
          <p:cNvSpPr txBox="1">
            <a:spLocks noChangeArrowheads="1"/>
          </p:cNvSpPr>
          <p:nvPr/>
        </p:nvSpPr>
        <p:spPr bwMode="auto">
          <a:xfrm>
            <a:off x="388938" y="2738438"/>
            <a:ext cx="80708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TW" altLang="en-US" sz="280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答</a:t>
            </a:r>
            <a:r>
              <a:rPr lang="zh-TW" altLang="en-US" sz="280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─</a:t>
            </a:r>
            <a:r>
              <a:rPr lang="zh-TW" altLang="en-US" sz="280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呈分科目的積分輸入尚未完成，在</a:t>
            </a:r>
            <a:r>
              <a:rPr lang="zh-TW" altLang="en-US" sz="2800">
                <a:solidFill>
                  <a:srgbClr val="CC0099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學生成績</a:t>
            </a:r>
            <a:r>
              <a:rPr lang="en-US" altLang="zh-TW" sz="2800">
                <a:solidFill>
                  <a:srgbClr val="7030A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/>
            </a:r>
            <a:br>
              <a:rPr lang="en-US" altLang="zh-TW" sz="2800">
                <a:solidFill>
                  <a:srgbClr val="7030A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zh-TW" altLang="en-US" sz="280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模組處理及重新進行數據整合。</a:t>
            </a:r>
          </a:p>
        </p:txBody>
      </p:sp>
      <p:pic>
        <p:nvPicPr>
          <p:cNvPr id="77829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357188" y="704850"/>
            <a:ext cx="82296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kumimoji="0" lang="en-US" altLang="zh-TW" sz="3200" dirty="0" smtClean="0">
                <a:ea typeface="標楷體" pitchFamily="65" charset="-120"/>
              </a:rPr>
              <a:t/>
            </a:r>
            <a:br>
              <a:rPr kumimoji="0" lang="en-US" altLang="zh-TW" sz="3200" dirty="0" smtClean="0">
                <a:ea typeface="標楷體" pitchFamily="65" charset="-120"/>
              </a:rPr>
            </a:br>
            <a:r>
              <a:rPr kumimoji="0" lang="en-US" altLang="zh-TW" sz="3200" dirty="0" smtClean="0">
                <a:ea typeface="標楷體" pitchFamily="65" charset="-120"/>
              </a:rPr>
              <a:t/>
            </a:r>
            <a:br>
              <a:rPr kumimoji="0" lang="en-US" altLang="zh-TW" sz="3200" dirty="0" smtClean="0">
                <a:ea typeface="標楷體" pitchFamily="65" charset="-120"/>
              </a:rPr>
            </a:br>
            <a:r>
              <a:rPr kumimoji="0" lang="en-US" altLang="zh-TW" sz="3200" dirty="0" smtClean="0">
                <a:ea typeface="標楷體" pitchFamily="65" charset="-120"/>
              </a:rPr>
              <a:t/>
            </a:r>
            <a:br>
              <a:rPr kumimoji="0" lang="en-US" altLang="zh-TW" sz="3200" dirty="0" smtClean="0">
                <a:ea typeface="標楷體" pitchFamily="65" charset="-120"/>
              </a:rPr>
            </a:br>
            <a:r>
              <a:rPr kumimoji="0" lang="en-US" altLang="zh-TW" sz="3200" dirty="0" smtClean="0">
                <a:solidFill>
                  <a:schemeClr val="tx1"/>
                </a:solidFill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1. </a:t>
            </a:r>
            <a:r>
              <a:rPr kumimoji="0" lang="zh-TW" altLang="en-US" sz="3200" dirty="0" smtClean="0">
                <a:solidFill>
                  <a:schemeClr val="tx1"/>
                </a:solidFill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提取校內成績失敗，應如何處理？ </a:t>
            </a:r>
            <a:endParaRPr kumimoji="0" lang="zh-TW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標楷體" pitchFamily="65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3652838"/>
            <a:ext cx="6657975" cy="3143250"/>
          </a:xfrm>
          <a:prstGeom prst="rect">
            <a:avLst/>
          </a:prstGeom>
        </p:spPr>
      </p:pic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81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704850"/>
            <a:ext cx="8229600" cy="8524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3600" dirty="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2. </a:t>
            </a:r>
            <a:r>
              <a:rPr lang="zh-TW" altLang="en-US" sz="3600" dirty="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如何重設校內評核學期？</a:t>
            </a:r>
            <a:r>
              <a:rPr lang="en-US" altLang="zh-TW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標楷體" pitchFamily="65" charset="-120"/>
              </a:rPr>
              <a:t/>
            </a:r>
            <a:br>
              <a:rPr lang="en-US" altLang="zh-TW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標楷體" pitchFamily="65" charset="-120"/>
              </a:rPr>
            </a:br>
            <a:endParaRPr lang="zh-TW" altLang="en-US" sz="2400" dirty="0">
              <a:solidFill>
                <a:schemeClr val="tx1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64517" name="Text Box 6"/>
          <p:cNvSpPr txBox="1">
            <a:spLocks noChangeArrowheads="1"/>
          </p:cNvSpPr>
          <p:nvPr/>
        </p:nvSpPr>
        <p:spPr bwMode="auto">
          <a:xfrm>
            <a:off x="357188" y="2409825"/>
            <a:ext cx="8102600" cy="1816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答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─</a:t>
            </a:r>
            <a:r>
              <a:rPr lang="zh-TW" altLang="en-US" sz="28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學校開始</a:t>
            </a:r>
            <a:r>
              <a:rPr lang="zh-TW" altLang="en-US" sz="2800" dirty="0">
                <a:solidFill>
                  <a:srgbClr val="3333CC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派位年度流程</a:t>
            </a:r>
            <a:r>
              <a:rPr lang="zh-TW" altLang="en-US" sz="28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後，若尚未在</a:t>
            </a:r>
            <a:r>
              <a:rPr lang="zh-TW" altLang="en-US" sz="2800" dirty="0">
                <a:solidFill>
                  <a:srgbClr val="CC0099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聯遞系統</a:t>
            </a:r>
            <a:r>
              <a:rPr lang="zh-TW" altLang="en-US" sz="28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將已確定的校內成績檔案傳送至教育局，可在</a:t>
            </a:r>
            <a:r>
              <a:rPr lang="zh-TW" altLang="en-US" sz="2800" dirty="0">
                <a:solidFill>
                  <a:srgbClr val="3333CC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派位年度控制</a:t>
            </a:r>
            <a:r>
              <a:rPr lang="zh-TW" altLang="en-US" sz="28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&gt;</a:t>
            </a:r>
            <a:r>
              <a:rPr lang="zh-TW" altLang="en-US" sz="28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TW" altLang="en-US" sz="2800" dirty="0">
                <a:solidFill>
                  <a:srgbClr val="00B0F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重設校內評核學期</a:t>
            </a:r>
            <a:r>
              <a:rPr lang="zh-TW" altLang="en-US" sz="28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，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按 </a:t>
            </a:r>
            <a:r>
              <a:rPr lang="zh-TW" altLang="en-US" sz="2800" dirty="0" smtClean="0">
                <a:ln>
                  <a:solidFill>
                    <a:srgbClr val="FF0000"/>
                  </a:solidFill>
                </a:ln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確定 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讓</a:t>
            </a:r>
            <a:r>
              <a:rPr lang="zh-TW" altLang="en-US" sz="28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系統回到校內評核學期的起點。</a:t>
            </a:r>
          </a:p>
        </p:txBody>
      </p:sp>
      <p:pic>
        <p:nvPicPr>
          <p:cNvPr id="78853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5" name="文字方塊 2"/>
          <p:cNvSpPr txBox="1">
            <a:spLocks noChangeArrowheads="1"/>
          </p:cNvSpPr>
          <p:nvPr/>
        </p:nvSpPr>
        <p:spPr bwMode="auto">
          <a:xfrm>
            <a:off x="357188" y="1557338"/>
            <a:ext cx="83375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sz="2800" dirty="0"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  <a:r>
              <a:rPr lang="zh-TW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尚未遞交校內成績檔案，須重設校內評核學期</a:t>
            </a:r>
            <a:endParaRPr lang="en-US" altLang="zh-TW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4225925"/>
            <a:ext cx="6638925" cy="2362200"/>
          </a:xfrm>
          <a:prstGeom prst="rect">
            <a:avLst/>
          </a:prstGeom>
        </p:spPr>
      </p:pic>
      <p:sp>
        <p:nvSpPr>
          <p:cNvPr id="8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82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Text Box 6"/>
          <p:cNvSpPr txBox="1">
            <a:spLocks noChangeArrowheads="1"/>
          </p:cNvSpPr>
          <p:nvPr/>
        </p:nvSpPr>
        <p:spPr bwMode="auto">
          <a:xfrm>
            <a:off x="339725" y="2187575"/>
            <a:ext cx="83470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答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─</a:t>
            </a:r>
            <a:r>
              <a:rPr lang="zh-TW" altLang="en-US" sz="28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首先在</a:t>
            </a:r>
            <a:r>
              <a:rPr lang="zh-TW" altLang="en-US" sz="2800" dirty="0">
                <a:solidFill>
                  <a:srgbClr val="3333CC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派位年度控制 </a:t>
            </a:r>
            <a:r>
              <a:rPr lang="en-US" altLang="zh-TW" sz="28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&gt;</a:t>
            </a:r>
            <a:r>
              <a:rPr lang="zh-TW" altLang="en-US" sz="28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TW" altLang="en-US" sz="2800" dirty="0">
                <a:solidFill>
                  <a:srgbClr val="00B0F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開始校內評核學期</a:t>
            </a:r>
            <a:r>
              <a:rPr lang="zh-TW" altLang="en-US" sz="28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，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按</a:t>
            </a:r>
            <a:r>
              <a:rPr lang="zh-TW" altLang="en-US" sz="2800" dirty="0" smtClean="0">
                <a:ln>
                  <a:solidFill>
                    <a:srgbClr val="FF0000"/>
                  </a:solidFill>
                </a:ln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確定 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開始 </a:t>
            </a:r>
            <a:r>
              <a:rPr lang="en-US" altLang="zh-TW" sz="28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P6/2 </a:t>
            </a:r>
            <a:r>
              <a:rPr lang="zh-TW" altLang="en-US" sz="28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評核學期</a:t>
            </a:r>
          </a:p>
        </p:txBody>
      </p:sp>
      <p:sp>
        <p:nvSpPr>
          <p:cNvPr id="79877" name="Text Box 14"/>
          <p:cNvSpPr txBox="1">
            <a:spLocks noChangeArrowheads="1"/>
          </p:cNvSpPr>
          <p:nvPr/>
        </p:nvSpPr>
        <p:spPr bwMode="auto">
          <a:xfrm>
            <a:off x="357188" y="4705350"/>
            <a:ext cx="84629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然後在</a:t>
            </a:r>
            <a:r>
              <a:rPr lang="zh-TW" altLang="en-US" sz="2800" dirty="0">
                <a:solidFill>
                  <a:srgbClr val="3333CC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特別事項 </a:t>
            </a:r>
            <a:r>
              <a:rPr lang="en-US" altLang="zh-TW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&gt;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zh-TW" altLang="en-US" sz="2800" dirty="0">
                <a:solidFill>
                  <a:srgbClr val="00B0F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回到 </a:t>
            </a:r>
            <a:r>
              <a:rPr lang="en-US" altLang="zh-TW" sz="2800" dirty="0">
                <a:solidFill>
                  <a:srgbClr val="00B0F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P6/1</a:t>
            </a:r>
            <a:r>
              <a:rPr lang="zh-TW" altLang="en-US" sz="2800" dirty="0">
                <a:solidFill>
                  <a:srgbClr val="00B0F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校內評核學期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，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按 </a:t>
            </a:r>
            <a:r>
              <a:rPr lang="zh-TW" altLang="en-US" sz="2800" dirty="0" smtClean="0">
                <a:ln>
                  <a:solidFill>
                    <a:srgbClr val="FF0000"/>
                  </a:solidFill>
                </a:ln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確定 </a:t>
            </a:r>
            <a:endParaRPr lang="zh-TW" altLang="en-US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2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704850"/>
            <a:ext cx="8229600" cy="9017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3200" dirty="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2. </a:t>
            </a:r>
            <a:r>
              <a:rPr lang="zh-TW" altLang="en-US" sz="3200" dirty="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如何重設校內評核學期？</a:t>
            </a:r>
            <a:r>
              <a:rPr lang="en-US" altLang="zh-TW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標楷體" pitchFamily="65" charset="-120"/>
              </a:rPr>
              <a:t/>
            </a:r>
            <a:br>
              <a:rPr lang="en-US" altLang="zh-TW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標楷體" pitchFamily="65" charset="-120"/>
              </a:rPr>
            </a:br>
            <a:endParaRPr lang="zh-TW" altLang="en-US" sz="2400" dirty="0">
              <a:solidFill>
                <a:schemeClr val="tx1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79881" name="文字方塊 5"/>
          <p:cNvSpPr txBox="1">
            <a:spLocks noChangeArrowheads="1"/>
          </p:cNvSpPr>
          <p:nvPr/>
        </p:nvSpPr>
        <p:spPr bwMode="auto">
          <a:xfrm>
            <a:off x="457200" y="1473200"/>
            <a:ext cx="83629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TW" sz="2800">
                <a:latin typeface="Arial" panose="020B0604020202020204" pitchFamily="34" charset="0"/>
                <a:cs typeface="Arial" panose="020B0604020202020204" pitchFamily="34" charset="0"/>
              </a:rPr>
              <a:t>(b)</a:t>
            </a:r>
            <a:r>
              <a:rPr lang="zh-TW" altLang="en-US" sz="2800">
                <a:latin typeface="Arial" panose="020B0604020202020204" pitchFamily="34" charset="0"/>
                <a:cs typeface="Arial" panose="020B0604020202020204" pitchFamily="34" charset="0"/>
              </a:rPr>
              <a:t>已遞交校內成績檔案後，重設 </a:t>
            </a:r>
            <a:r>
              <a:rPr lang="en-US" altLang="zh-TW" sz="2800">
                <a:latin typeface="Arial" panose="020B0604020202020204" pitchFamily="34" charset="0"/>
                <a:cs typeface="Arial" panose="020B0604020202020204" pitchFamily="34" charset="0"/>
              </a:rPr>
              <a:t>P6/1</a:t>
            </a:r>
            <a:r>
              <a:rPr lang="zh-TW" altLang="en-US" sz="2800">
                <a:latin typeface="Arial" panose="020B0604020202020204" pitchFamily="34" charset="0"/>
                <a:cs typeface="Arial" panose="020B0604020202020204" pitchFamily="34" charset="0"/>
              </a:rPr>
              <a:t> 校內評核學期</a:t>
            </a:r>
            <a:endParaRPr kumimoji="0" lang="zh-TW" altLang="en-US"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760" y="3186768"/>
            <a:ext cx="6245472" cy="1632863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5166558"/>
            <a:ext cx="6536531" cy="1579662"/>
          </a:xfrm>
          <a:prstGeom prst="rect">
            <a:avLst/>
          </a:prstGeom>
        </p:spPr>
      </p:pic>
      <p:sp>
        <p:nvSpPr>
          <p:cNvPr id="13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83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  <p:bldP spid="79877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1606550"/>
            <a:ext cx="7704137" cy="3111500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zh-TW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(c)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已遞交校內成績檔案後，重設 </a:t>
            </a:r>
            <a:r>
              <a:rPr lang="en-US" altLang="zh-TW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P5/2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或 </a:t>
            </a:r>
            <a:r>
              <a:rPr lang="en-US" altLang="zh-TW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P6/2</a:t>
            </a:r>
            <a:r>
              <a:rPr lang="en-US" altLang="zh-TW" sz="2800" dirty="0" smtClean="0">
                <a:solidFill>
                  <a:schemeClr val="bg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.</a:t>
            </a:r>
            <a:r>
              <a:rPr lang="en-US" altLang="zh-TW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/>
            </a:r>
            <a:br>
              <a:rPr lang="en-US" altLang="zh-TW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en-US" altLang="zh-TW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 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校內評核學期</a:t>
            </a:r>
            <a:endParaRPr lang="en-US" altLang="zh-TW" sz="2800" dirty="0" smtClean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zh-TW" altLang="en-US" sz="2800" dirty="0" smtClean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答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─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請聯絡</a:t>
            </a:r>
            <a:r>
              <a:rPr lang="zh-TW" altLang="zh-HK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網上校管系統學校聯絡主任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以作跟進。 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zh-TW" altLang="en-US" sz="3600" dirty="0" smtClean="0">
              <a:latin typeface="標楷體" panose="03000509000000000000" pitchFamily="65" charset="-12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TW" altLang="en-US" sz="2400" dirty="0" smtClean="0">
              <a:latin typeface="標楷體" panose="03000509000000000000" pitchFamily="65" charset="-12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pic>
        <p:nvPicPr>
          <p:cNvPr id="80900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704850"/>
            <a:ext cx="8229600" cy="9017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3200" dirty="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2. </a:t>
            </a:r>
            <a:r>
              <a:rPr lang="zh-TW" altLang="en-US" sz="3200" dirty="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如何重設校內評核學期？</a:t>
            </a:r>
            <a:r>
              <a:rPr lang="en-US" altLang="zh-TW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標楷體" pitchFamily="65" charset="-120"/>
              </a:rPr>
              <a:t/>
            </a:r>
            <a:br>
              <a:rPr lang="en-US" altLang="zh-TW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標楷體" pitchFamily="65" charset="-120"/>
              </a:rPr>
            </a:br>
            <a:endParaRPr lang="zh-TW" altLang="en-US" sz="2400" dirty="0">
              <a:solidFill>
                <a:schemeClr val="tx1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452" y="3717032"/>
            <a:ext cx="7439025" cy="2371725"/>
          </a:xfrm>
          <a:prstGeom prst="rect">
            <a:avLst/>
          </a:prstGeom>
        </p:spPr>
      </p:pic>
      <p:sp>
        <p:nvSpPr>
          <p:cNvPr id="7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84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uiExpand="1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內容版面配置區 3"/>
          <p:cNvSpPr>
            <a:spLocks noGrp="1"/>
          </p:cNvSpPr>
          <p:nvPr>
            <p:ph idx="1"/>
          </p:nvPr>
        </p:nvSpPr>
        <p:spPr>
          <a:xfrm>
            <a:off x="252413" y="1584325"/>
            <a:ext cx="9432925" cy="2303463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r>
              <a:rPr lang="zh-TW" altLang="en-US" sz="2700" smtClean="0">
                <a:latin typeface="標楷體" panose="03000509000000000000" pitchFamily="65" charset="-120"/>
                <a:ea typeface="標楷體" panose="03000509000000000000" pitchFamily="65" charset="-120"/>
              </a:rPr>
              <a:t>答─應特別小心以何種方式提取積分，以免出現誤差。</a:t>
            </a:r>
            <a:endParaRPr lang="en-US" altLang="zh-TW" sz="270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Font typeface="Wingdings 2" panose="05020102010507070707" pitchFamily="18" charset="2"/>
              <a:buNone/>
            </a:pPr>
            <a:r>
              <a:rPr lang="zh-TW" altLang="en-US" sz="2700" smtClean="0">
                <a:latin typeface="標楷體" panose="03000509000000000000" pitchFamily="65" charset="-120"/>
                <a:ea typeface="標楷體" panose="03000509000000000000" pitchFamily="65" charset="-120"/>
              </a:rPr>
              <a:t>四捨五入─例，</a:t>
            </a:r>
            <a:r>
              <a:rPr lang="en-US" altLang="zh-TW" sz="270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86.47→86</a:t>
            </a:r>
            <a:r>
              <a:rPr lang="zh-TW" altLang="en-US" sz="270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、</a:t>
            </a:r>
            <a:r>
              <a:rPr lang="en-US" altLang="zh-TW" sz="270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86.54→87</a:t>
            </a:r>
            <a:r>
              <a:rPr lang="zh-TW" altLang="en-US" sz="270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/>
            </a:r>
            <a:br>
              <a:rPr lang="zh-TW" altLang="en-US" sz="270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TW" altLang="en-US" sz="2700" smtClean="0">
                <a:latin typeface="標楷體" panose="03000509000000000000" pitchFamily="65" charset="-120"/>
                <a:ea typeface="標楷體" panose="03000509000000000000" pitchFamily="65" charset="-120"/>
              </a:rPr>
              <a:t>小數進位─如積分帶小數，則積分會被進位至下一個整數。</a:t>
            </a:r>
            <a:endParaRPr lang="en-US" altLang="zh-TW" sz="270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zh-TW" sz="2700" smtClean="0">
                <a:latin typeface="標楷體" panose="03000509000000000000" pitchFamily="65" charset="-120"/>
                <a:ea typeface="標楷體" panose="03000509000000000000" pitchFamily="65" charset="-120"/>
              </a:rPr>
              <a:t>	     </a:t>
            </a:r>
            <a:r>
              <a:rPr lang="zh-TW" altLang="en-US" sz="2700" smtClean="0">
                <a:latin typeface="標楷體" panose="03000509000000000000" pitchFamily="65" charset="-120"/>
                <a:ea typeface="標楷體" panose="03000509000000000000" pitchFamily="65" charset="-120"/>
              </a:rPr>
              <a:t>例，</a:t>
            </a:r>
            <a:r>
              <a:rPr lang="en-US" altLang="zh-TW" sz="2700" smtClean="0">
                <a:latin typeface="Arial" panose="020B0604020202020204" pitchFamily="34" charset="0"/>
                <a:ea typeface="標楷體" panose="03000509000000000000" pitchFamily="65" charset="-120"/>
              </a:rPr>
              <a:t>82.13→83</a:t>
            </a:r>
            <a:r>
              <a:rPr lang="zh-TW" altLang="en-US" sz="270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zh-TW" altLang="en-US" sz="270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2700" smtClean="0">
                <a:latin typeface="標楷體" panose="03000509000000000000" pitchFamily="65" charset="-120"/>
                <a:ea typeface="標楷體" panose="03000509000000000000" pitchFamily="65" charset="-120"/>
              </a:rPr>
              <a:t>除去小數─如積分帶小數，則小數部分會被除去。</a:t>
            </a:r>
            <a:r>
              <a:rPr lang="en-US" altLang="zh-TW" sz="270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270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270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   </a:t>
            </a:r>
            <a:r>
              <a:rPr lang="zh-TW" altLang="en-US" sz="2700" smtClean="0">
                <a:latin typeface="標楷體" panose="03000509000000000000" pitchFamily="65" charset="-120"/>
                <a:ea typeface="標楷體" panose="03000509000000000000" pitchFamily="65" charset="-120"/>
              </a:rPr>
              <a:t>例，</a:t>
            </a:r>
            <a:r>
              <a:rPr lang="en-US" altLang="zh-TW" sz="2700" smtClean="0">
                <a:latin typeface="Arial" panose="020B0604020202020204" pitchFamily="34" charset="0"/>
                <a:ea typeface="標楷體" panose="03000509000000000000" pitchFamily="65" charset="-120"/>
              </a:rPr>
              <a:t>82.86→82</a:t>
            </a:r>
            <a:r>
              <a:rPr lang="zh-TW" altLang="en-US" sz="2700" smtClean="0">
                <a:latin typeface="Arial" panose="020B0604020202020204" pitchFamily="34" charset="0"/>
                <a:ea typeface="標楷體" panose="03000509000000000000" pitchFamily="65" charset="-120"/>
              </a:rPr>
              <a:t> </a:t>
            </a:r>
            <a:endParaRPr lang="zh-HK" altLang="en-US" sz="2700" smtClean="0">
              <a:latin typeface="Arial" panose="020B0604020202020204" pitchFamily="34" charset="0"/>
              <a:ea typeface="標楷體" panose="03000509000000000000" pitchFamily="65" charset="-120"/>
            </a:endParaRPr>
          </a:p>
        </p:txBody>
      </p:sp>
      <p:pic>
        <p:nvPicPr>
          <p:cNvPr id="81924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357188" y="704850"/>
            <a:ext cx="8229600" cy="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>
            <a:normAutofit lnSpcReduction="1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  <a:ea typeface="微軟正黑體" pitchFamily="34" charset="-12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kumimoji="0" lang="en-US" altLang="zh-TW" sz="3200" dirty="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3</a:t>
            </a:r>
            <a:r>
              <a:rPr kumimoji="0" lang="en-US" altLang="zh-TW" sz="32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. </a:t>
            </a:r>
            <a:r>
              <a:rPr kumimoji="0" lang="zh-TW" altLang="en-US" sz="32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在提取校內成績內時，要注意甚麼？</a:t>
            </a:r>
            <a:r>
              <a:rPr kumimoji="0" lang="en-US" altLang="zh-TW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標楷體" pitchFamily="65" charset="-120"/>
              </a:rPr>
              <a:t/>
            </a:r>
            <a:br>
              <a:rPr kumimoji="0" lang="en-US" altLang="zh-TW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標楷體" pitchFamily="65" charset="-120"/>
              </a:rPr>
            </a:br>
            <a:endParaRPr kumimoji="0" lang="zh-TW" altLang="en-US" sz="2400" dirty="0">
              <a:solidFill>
                <a:schemeClr val="tx1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4234661"/>
            <a:ext cx="6080770" cy="2486814"/>
          </a:xfrm>
          <a:prstGeom prst="rect">
            <a:avLst/>
          </a:prstGeom>
        </p:spPr>
      </p:pic>
      <p:sp>
        <p:nvSpPr>
          <p:cNvPr id="8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85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內容版面配置區 3"/>
          <p:cNvSpPr>
            <a:spLocks noGrp="1"/>
          </p:cNvSpPr>
          <p:nvPr>
            <p:ph idx="1"/>
          </p:nvPr>
        </p:nvSpPr>
        <p:spPr>
          <a:xfrm>
            <a:off x="252413" y="1949450"/>
            <a:ext cx="7497762" cy="4119563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r>
              <a:rPr lang="zh-TW" altLang="en-US" sz="2800" smtClean="0">
                <a:latin typeface="標楷體" panose="03000509000000000000" pitchFamily="65" charset="-120"/>
                <a:ea typeface="標楷體" panose="03000509000000000000" pitchFamily="65" charset="-120"/>
              </a:rPr>
              <a:t>答─取消預備該校內成績資料檔案，修改相關資料後再次預備。</a:t>
            </a:r>
            <a:endParaRPr lang="zh-HK" altLang="en-US" sz="280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4" name="群組 3"/>
          <p:cNvGrpSpPr>
            <a:grpSpLocks/>
          </p:cNvGrpSpPr>
          <p:nvPr/>
        </p:nvGrpSpPr>
        <p:grpSpPr bwMode="auto">
          <a:xfrm>
            <a:off x="252413" y="3357563"/>
            <a:ext cx="7777162" cy="2832100"/>
            <a:chOff x="684213" y="3860800"/>
            <a:chExt cx="7777162" cy="2832100"/>
          </a:xfrm>
        </p:grpSpPr>
        <p:pic>
          <p:nvPicPr>
            <p:cNvPr id="8295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213" y="3860800"/>
              <a:ext cx="7777162" cy="280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2303463" y="6043612"/>
              <a:ext cx="1152525" cy="64928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HK" altLang="en-US"/>
            </a:p>
          </p:txBody>
        </p:sp>
      </p:grpSp>
      <p:pic>
        <p:nvPicPr>
          <p:cNvPr id="82948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9" name="Rectangle 2"/>
          <p:cNvSpPr txBox="1">
            <a:spLocks noChangeArrowheads="1"/>
          </p:cNvSpPr>
          <p:nvPr/>
        </p:nvSpPr>
        <p:spPr bwMode="auto">
          <a:xfrm>
            <a:off x="357188" y="704850"/>
            <a:ext cx="8229600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spcBef>
                <a:spcPct val="20000"/>
              </a:spcBef>
              <a:buClr>
                <a:srgbClr val="6BB1C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187450" indent="-209550">
              <a:spcBef>
                <a:spcPct val="20000"/>
              </a:spcBef>
              <a:buClr>
                <a:srgbClr val="6BB1C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1462088" indent="-209550">
              <a:spcBef>
                <a:spcPct val="20000"/>
              </a:spcBef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5CF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zh-TW" sz="32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4. </a:t>
            </a:r>
            <a:r>
              <a:rPr kumimoji="0" lang="zh-TW" altLang="en-US" sz="32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如發現已預備的校內成績資料檔案有資料</a:t>
            </a:r>
            <a:r>
              <a:rPr kumimoji="0" lang="en-US" altLang="zh-TW" sz="32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/>
            </a:r>
            <a:br>
              <a:rPr kumimoji="0" lang="en-US" altLang="zh-TW" sz="32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kumimoji="0" lang="zh-TW" altLang="en-US" sz="32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錯漏，應如何處理？</a:t>
            </a:r>
            <a:endParaRPr kumimoji="0" lang="zh-TW" altLang="en-US" sz="320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0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86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標題 1"/>
          <p:cNvSpPr>
            <a:spLocks noGrp="1"/>
          </p:cNvSpPr>
          <p:nvPr>
            <p:ph type="title"/>
          </p:nvPr>
        </p:nvSpPr>
        <p:spPr>
          <a:xfrm>
            <a:off x="357188" y="704850"/>
            <a:ext cx="8229600" cy="995363"/>
          </a:xfrm>
        </p:spPr>
        <p:txBody>
          <a:bodyPr/>
          <a:lstStyle/>
          <a:p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5.</a:t>
            </a:r>
            <a:r>
              <a:rPr lang="zh-TW" altLang="en-US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如發現已確定的校內成績資料檔案有資料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/>
            </a:r>
            <a:b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TW" altLang="en-US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錯漏，應如何處理？</a:t>
            </a:r>
            <a:endParaRPr lang="zh-HK" altLang="en-US" sz="3200" smtClean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>
          <a:xfrm>
            <a:off x="357188" y="2408238"/>
            <a:ext cx="4391025" cy="3832225"/>
          </a:xfrm>
        </p:spPr>
        <p:txBody>
          <a:bodyPr>
            <a:normAutofit/>
          </a:bodyPr>
          <a:lstStyle/>
          <a:p>
            <a:pPr marL="0" indent="0">
              <a:buFont typeface="Wingdings 2" panose="05020102010507070707" pitchFamily="18" charset="2"/>
              <a:buNone/>
              <a:defRPr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答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─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可於</a:t>
            </a:r>
            <a:r>
              <a:rPr lang="zh-TW" altLang="en-US" sz="2800" dirty="0" smtClean="0">
                <a:solidFill>
                  <a:srgbClr val="CC0099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聯遞系統</a:t>
            </a:r>
            <a:r>
              <a:rPr lang="en-US" altLang="zh-TW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&gt;</a:t>
            </a:r>
            <a:r>
              <a:rPr lang="zh-TW" altLang="en-US" sz="2800" dirty="0" smtClean="0">
                <a:solidFill>
                  <a:srgbClr val="7030A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寄發</a:t>
            </a:r>
            <a:r>
              <a:rPr lang="en-US" altLang="zh-TW" sz="2800" dirty="0" smtClean="0">
                <a:solidFill>
                  <a:srgbClr val="7030A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/>
            </a:r>
            <a:br>
              <a:rPr lang="en-US" altLang="zh-TW" sz="2800" dirty="0" smtClean="0">
                <a:solidFill>
                  <a:srgbClr val="7030A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TW" altLang="en-US" sz="2800" dirty="0" smtClean="0">
                <a:solidFill>
                  <a:srgbClr val="7030A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訊息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功能，</a:t>
            </a:r>
            <a:r>
              <a:rPr lang="zh-TW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拒絕</a:t>
            </a:r>
            <a:r>
              <a:rPr lang="zh-TW" altLang="en-US" sz="28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相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關資料檔，再回到</a:t>
            </a:r>
            <a:r>
              <a:rPr lang="zh-TW" altLang="en-US" sz="2800" dirty="0" smtClean="0">
                <a:solidFill>
                  <a:srgbClr val="CC0099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學位分配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模組，修改相關資料及產生檔案。</a:t>
            </a:r>
          </a:p>
          <a:p>
            <a:pPr>
              <a:defRPr/>
            </a:pPr>
            <a:endParaRPr lang="zh-HK" altLang="en-US" dirty="0"/>
          </a:p>
        </p:txBody>
      </p:sp>
      <p:pic>
        <p:nvPicPr>
          <p:cNvPr id="83974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3016" y="1717675"/>
            <a:ext cx="4152900" cy="4638675"/>
          </a:xfrm>
          <a:prstGeom prst="rect">
            <a:avLst/>
          </a:prstGeom>
        </p:spPr>
      </p:pic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87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標題 1"/>
          <p:cNvSpPr>
            <a:spLocks noGrp="1"/>
          </p:cNvSpPr>
          <p:nvPr>
            <p:ph type="title"/>
          </p:nvPr>
        </p:nvSpPr>
        <p:spPr>
          <a:xfrm>
            <a:off x="357188" y="704850"/>
            <a:ext cx="8229600" cy="995363"/>
          </a:xfrm>
        </p:spPr>
        <p:txBody>
          <a:bodyPr/>
          <a:lstStyle/>
          <a:p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6.</a:t>
            </a:r>
            <a:r>
              <a:rPr lang="zh-TW" altLang="en-US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在遞交校內成績檔案至學位分配組後，才發現有錯誤，應如何處理？</a:t>
            </a:r>
            <a:endParaRPr lang="zh-HK" altLang="en-US" sz="3200" smtClean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84995" name="內容版面配置區 2"/>
          <p:cNvSpPr>
            <a:spLocks noGrp="1"/>
          </p:cNvSpPr>
          <p:nvPr>
            <p:ph idx="1"/>
          </p:nvPr>
        </p:nvSpPr>
        <p:spPr>
          <a:xfrm>
            <a:off x="357188" y="2205038"/>
            <a:ext cx="8578850" cy="3776662"/>
          </a:xfrm>
        </p:spPr>
        <p:txBody>
          <a:bodyPr/>
          <a:lstStyle/>
          <a:p>
            <a:pPr marL="0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答─學校可重設校內評核學期，修改相關資料及再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遞交檔案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如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需重新遞交評核分數，須先取得學位分配組同意，再聯絡網上校管系統學校聯絡主任解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鎖。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再次呈交資料檔前請通知學位分配組，以確保資料妥善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接收。</a:t>
            </a: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Font typeface="Wingdings 2" panose="05020102010507070707" pitchFamily="18" charset="2"/>
              <a:buNone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或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於稍後的時間，在</a:t>
            </a:r>
            <a:r>
              <a:rPr lang="zh-TW" altLang="en-US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中一派位校內成績</a:t>
            </a:r>
            <a:r>
              <a:rPr lang="en-US" altLang="zh-TW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積分核對表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，將有關錯誤更正後交回該硬本文件給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學位分配組。</a:t>
            </a:r>
            <a:endParaRPr lang="zh-HK" altLang="en-US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84996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88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標題 1"/>
          <p:cNvSpPr>
            <a:spLocks noGrp="1"/>
          </p:cNvSpPr>
          <p:nvPr>
            <p:ph type="title"/>
          </p:nvPr>
        </p:nvSpPr>
        <p:spPr>
          <a:xfrm>
            <a:off x="357188" y="704850"/>
            <a:ext cx="8229600" cy="1027113"/>
          </a:xfrm>
        </p:spPr>
        <p:txBody>
          <a:bodyPr/>
          <a:lstStyle/>
          <a:p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7.</a:t>
            </a:r>
            <a:r>
              <a:rPr lang="zh-TW" altLang="en-US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完成了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P5/2</a:t>
            </a:r>
            <a:r>
              <a:rPr lang="zh-TW" altLang="en-US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呈分程序後，一名小五學生來年需要留級，應如何處理？</a:t>
            </a:r>
            <a:endParaRPr lang="zh-HK" altLang="en-US" sz="3200" smtClean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188" y="2349500"/>
            <a:ext cx="8893175" cy="4100513"/>
          </a:xfrm>
        </p:spPr>
        <p:txBody>
          <a:bodyPr>
            <a:normAutofit/>
          </a:bodyPr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en-US" altLang="zh-TW" sz="2800" dirty="0" smtClean="0"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答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─可在</a:t>
            </a:r>
            <a:r>
              <a:rPr lang="zh-TW" altLang="en-US" sz="2800" dirty="0" smtClean="0">
                <a:solidFill>
                  <a:srgbClr val="CC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學位分配 </a:t>
            </a:r>
            <a:r>
              <a:rPr lang="en-US" altLang="zh-TW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&gt; </a:t>
            </a:r>
            <a:r>
              <a:rPr lang="zh-TW" altLang="en-US" sz="2800" dirty="0" smtClean="0">
                <a:solidFill>
                  <a:srgbClr val="7030A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中一派位 </a:t>
            </a:r>
            <a:r>
              <a:rPr lang="en-US" altLang="zh-TW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&gt; </a:t>
            </a:r>
            <a:r>
              <a:rPr lang="zh-TW" altLang="en-US" sz="2800" dirty="0" smtClean="0">
                <a:solidFill>
                  <a:srgbClr val="3333CC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學生報名紀錄 </a:t>
            </a:r>
            <a:r>
              <a:rPr lang="en-US" altLang="zh-TW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&gt; </a:t>
            </a:r>
          </a:p>
          <a:p>
            <a:pPr marL="0" indent="0">
              <a:buFont typeface="Wingdings 2" panose="05020102010507070707" pitchFamily="18" charset="2"/>
              <a:buNone/>
              <a:defRPr/>
            </a:pPr>
            <a:r>
              <a:rPr lang="zh-TW" altLang="en-US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刪除學生資料及校內成績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，將該小五學生的校內成績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刪除。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該生的資料及成績將不會傳送至學位分配組，亦不會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影響日後學校進行</a:t>
            </a:r>
            <a:r>
              <a:rPr lang="zh-TW" altLang="en-US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模擬中一派位校內排名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defRPr/>
            </a:pPr>
            <a:endParaRPr lang="zh-HK" altLang="en-US" dirty="0"/>
          </a:p>
        </p:txBody>
      </p:sp>
      <p:pic>
        <p:nvPicPr>
          <p:cNvPr id="86020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2" name="文字方塊 1"/>
          <p:cNvSpPr txBox="1">
            <a:spLocks noChangeArrowheads="1"/>
          </p:cNvSpPr>
          <p:nvPr/>
        </p:nvSpPr>
        <p:spPr bwMode="auto">
          <a:xfrm>
            <a:off x="357188" y="2062163"/>
            <a:ext cx="81184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9pPr>
          </a:lstStyle>
          <a:p>
            <a:pPr>
              <a:buFont typeface="Wingdings 2" panose="05020102010507070707" pitchFamily="18" charset="2"/>
              <a:buNone/>
            </a:pPr>
            <a:r>
              <a:rPr lang="en-US" altLang="zh-TW" sz="2800"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  <a:r>
              <a:rPr lang="zh-TW" altLang="en-US" sz="2800">
                <a:latin typeface="Arial" panose="020B0604020202020204" pitchFamily="34" charset="0"/>
                <a:cs typeface="Arial" panose="020B0604020202020204" pitchFamily="34" charset="0"/>
              </a:rPr>
              <a:t> 學校仍</a:t>
            </a:r>
            <a:r>
              <a:rPr lang="zh-TW" altLang="en-US" sz="2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未預備</a:t>
            </a:r>
            <a:r>
              <a:rPr lang="zh-TW" altLang="en-US" sz="2800">
                <a:latin typeface="Arial" panose="020B0604020202020204" pitchFamily="34" charset="0"/>
                <a:cs typeface="Arial" panose="020B0604020202020204" pitchFamily="34" charset="0"/>
              </a:rPr>
              <a:t>校內成績資料檔案</a:t>
            </a:r>
            <a:endParaRPr lang="en-US" altLang="zh-TW"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89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12975" y="-315416"/>
            <a:ext cx="8229600" cy="1143000"/>
          </a:xfr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zh-TW" altLang="en-US" sz="44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代碼表類別</a:t>
            </a:r>
            <a:endParaRPr lang="en-GB" altLang="en-US" sz="3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719" y="908720"/>
            <a:ext cx="7758112" cy="4248373"/>
          </a:xfrm>
        </p:spPr>
        <p:txBody>
          <a:bodyPr/>
          <a:lstStyle/>
          <a:p>
            <a:pPr marL="0" indent="0">
              <a:lnSpc>
                <a:spcPct val="110000"/>
              </a:lnSpc>
              <a:buClr>
                <a:srgbClr val="008080"/>
              </a:buClr>
              <a:buSzTx/>
              <a:buNone/>
            </a:pP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三類代碼表</a:t>
            </a:r>
          </a:p>
          <a:p>
            <a:pPr lvl="1">
              <a:lnSpc>
                <a:spcPct val="110000"/>
              </a:lnSpc>
              <a:buClr>
                <a:schemeClr val="accent2"/>
              </a:buClr>
              <a:buSzTx/>
            </a:pPr>
            <a:r>
              <a:rPr lang="zh-CN" altLang="en-US" b="1" dirty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教育局</a:t>
            </a:r>
            <a:r>
              <a:rPr lang="zh-TW" altLang="en-US" b="1" dirty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		</a:t>
            </a:r>
            <a:endParaRPr lang="en-US" altLang="zh-TW" b="1" dirty="0">
              <a:solidFill>
                <a:srgbClr val="0070C0"/>
              </a:solidFill>
              <a:latin typeface="標楷體" pitchFamily="65" charset="-120"/>
              <a:ea typeface="標楷體" pitchFamily="65" charset="-120"/>
            </a:endParaRPr>
          </a:p>
          <a:p>
            <a:pPr lvl="1">
              <a:lnSpc>
                <a:spcPct val="110000"/>
              </a:lnSpc>
              <a:buClr>
                <a:schemeClr val="accent2"/>
              </a:buClr>
              <a:buSzTx/>
            </a:pPr>
            <a:r>
              <a:rPr lang="zh-TW" altLang="en-US" b="1" dirty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學校		</a:t>
            </a:r>
            <a:endParaRPr lang="en-US" altLang="zh-TW" b="1" dirty="0" smtClean="0">
              <a:solidFill>
                <a:srgbClr val="0070C0"/>
              </a:solidFill>
              <a:latin typeface="標楷體" pitchFamily="65" charset="-120"/>
              <a:ea typeface="標楷體" pitchFamily="65" charset="-120"/>
            </a:endParaRPr>
          </a:p>
          <a:p>
            <a:pPr lvl="1">
              <a:lnSpc>
                <a:spcPct val="110000"/>
              </a:lnSpc>
              <a:buClr>
                <a:schemeClr val="accent2"/>
              </a:buClr>
              <a:buSzTx/>
            </a:pPr>
            <a:r>
              <a:rPr lang="zh-CN" altLang="en-US" b="1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教</a:t>
            </a:r>
            <a:r>
              <a:rPr lang="zh-CN" altLang="en-US" b="1" dirty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育局/學校</a:t>
            </a:r>
            <a:r>
              <a:rPr lang="zh-CN" altLang="zh-TW" b="1" dirty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	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12" y="2924944"/>
            <a:ext cx="7504525" cy="349066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矩形 1"/>
          <p:cNvSpPr/>
          <p:nvPr/>
        </p:nvSpPr>
        <p:spPr bwMode="auto">
          <a:xfrm>
            <a:off x="2627784" y="3902160"/>
            <a:ext cx="1362456" cy="2551176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zh-TW" altLang="en-US" sz="2000" b="1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9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3317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標題 1"/>
          <p:cNvSpPr>
            <a:spLocks noGrp="1"/>
          </p:cNvSpPr>
          <p:nvPr>
            <p:ph type="title"/>
          </p:nvPr>
        </p:nvSpPr>
        <p:spPr>
          <a:xfrm>
            <a:off x="357188" y="704850"/>
            <a:ext cx="8229600" cy="1012825"/>
          </a:xfrm>
        </p:spPr>
        <p:txBody>
          <a:bodyPr/>
          <a:lstStyle/>
          <a:p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7.</a:t>
            </a:r>
            <a:r>
              <a:rPr lang="zh-TW" altLang="en-US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完成了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P5/2</a:t>
            </a:r>
            <a:r>
              <a:rPr lang="zh-TW" altLang="en-US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呈分程序後，一名小五學生來年需要留級，應如何處理？</a:t>
            </a:r>
            <a:endParaRPr lang="zh-HK" altLang="en-US" sz="3200" smtClean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188" y="2844800"/>
            <a:ext cx="8578850" cy="3876675"/>
          </a:xfrm>
        </p:spPr>
        <p:txBody>
          <a:bodyPr>
            <a:normAutofit/>
          </a:bodyPr>
          <a:lstStyle/>
          <a:p>
            <a:pPr marL="0" indent="0">
              <a:buFont typeface="Wingdings 2" panose="05020102010507070707" pitchFamily="18" charset="2"/>
              <a:buNone/>
              <a:defRPr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答─於稍後的時間，在</a:t>
            </a:r>
            <a:r>
              <a:rPr lang="zh-TW" altLang="en-US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中一派位校內成績積分核對表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，將有關錯誤更正後交回該硬本文件給學位分配組。</a:t>
            </a:r>
            <a:endParaRPr lang="zh-HK" altLang="en-US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spcBef>
                <a:spcPts val="0"/>
              </a:spcBef>
              <a:buFont typeface="Wingdings 2" panose="05020102010507070707" pitchFamily="18" charset="2"/>
              <a:buNone/>
              <a:defRPr/>
            </a:pP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但該生的</a:t>
            </a:r>
            <a:r>
              <a:rPr lang="en-US" altLang="zh-TW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P5/2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校內成績分數會存於網上校管系統，並會影響</a:t>
            </a:r>
            <a:r>
              <a:rPr lang="zh-TW" altLang="en-US" sz="2800" dirty="0" smtClean="0">
                <a:solidFill>
                  <a:srgbClr val="00B0F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模擬中一派</a:t>
            </a:r>
            <a:r>
              <a:rPr lang="zh-TW" altLang="en-US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位校內排名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  <a:p>
            <a:pPr>
              <a:defRPr/>
            </a:pPr>
            <a:endParaRPr lang="zh-HK" altLang="en-US" dirty="0"/>
          </a:p>
        </p:txBody>
      </p:sp>
      <p:pic>
        <p:nvPicPr>
          <p:cNvPr id="87044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6" name="文字方塊 5"/>
          <p:cNvSpPr txBox="1">
            <a:spLocks noChangeArrowheads="1"/>
          </p:cNvSpPr>
          <p:nvPr/>
        </p:nvSpPr>
        <p:spPr bwMode="auto">
          <a:xfrm>
            <a:off x="357188" y="1970088"/>
            <a:ext cx="81184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9pPr>
          </a:lstStyle>
          <a:p>
            <a:pPr>
              <a:buFont typeface="Wingdings 2" panose="05020102010507070707" pitchFamily="18" charset="2"/>
              <a:buNone/>
            </a:pPr>
            <a:r>
              <a:rPr lang="en-US" altLang="zh-TW" sz="2800">
                <a:latin typeface="Arial" panose="020B0604020202020204" pitchFamily="34" charset="0"/>
                <a:cs typeface="Arial" panose="020B0604020202020204" pitchFamily="34" charset="0"/>
              </a:rPr>
              <a:t>(b)</a:t>
            </a:r>
            <a:r>
              <a:rPr lang="zh-TW" altLang="en-US" sz="28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800">
                <a:latin typeface="Arial" panose="020B0604020202020204" pitchFamily="34" charset="0"/>
                <a:cs typeface="Arial" panose="020B0604020202020204" pitchFamily="34" charset="0"/>
              </a:rPr>
              <a:t>P5/2</a:t>
            </a:r>
            <a:r>
              <a:rPr lang="zh-TW" altLang="en-US" sz="2800">
                <a:latin typeface="Arial" panose="020B0604020202020204" pitchFamily="34" charset="0"/>
                <a:cs typeface="Arial" panose="020B0604020202020204" pitchFamily="34" charset="0"/>
              </a:rPr>
              <a:t>校內</a:t>
            </a:r>
            <a:r>
              <a:rPr lang="zh-TW" altLang="en-US" sz="2800">
                <a:latin typeface="標楷體" panose="03000509000000000000" pitchFamily="65" charset="-120"/>
              </a:rPr>
              <a:t>成績</a:t>
            </a:r>
            <a:r>
              <a:rPr lang="zh-TW" altLang="en-US" sz="2800">
                <a:solidFill>
                  <a:srgbClr val="FF0000"/>
                </a:solidFill>
                <a:latin typeface="標楷體" panose="03000509000000000000" pitchFamily="65" charset="-120"/>
              </a:rPr>
              <a:t>已傳送</a:t>
            </a:r>
            <a:r>
              <a:rPr lang="zh-TW" altLang="en-US" sz="2800">
                <a:latin typeface="標楷體" panose="03000509000000000000" pitchFamily="65" charset="-120"/>
              </a:rPr>
              <a:t>至學位分配組</a:t>
            </a:r>
            <a:endParaRPr lang="en-US" altLang="zh-TW" sz="2800">
              <a:latin typeface="標楷體" panose="03000509000000000000" pitchFamily="65" charset="-120"/>
            </a:endParaRPr>
          </a:p>
        </p:txBody>
      </p:sp>
      <p:sp>
        <p:nvSpPr>
          <p:cNvPr id="8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90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標題 1"/>
          <p:cNvSpPr>
            <a:spLocks noGrp="1"/>
          </p:cNvSpPr>
          <p:nvPr>
            <p:ph type="title"/>
          </p:nvPr>
        </p:nvSpPr>
        <p:spPr>
          <a:xfrm>
            <a:off x="357188" y="704850"/>
            <a:ext cx="8229600" cy="995363"/>
          </a:xfrm>
        </p:spPr>
        <p:txBody>
          <a:bodyPr/>
          <a:lstStyle/>
          <a:p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7.</a:t>
            </a:r>
            <a:r>
              <a:rPr lang="zh-TW" altLang="en-US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完成了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P5/2</a:t>
            </a:r>
            <a:r>
              <a:rPr lang="zh-TW" altLang="en-US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呈分程序後，一名小五學生來年需要留級，應如何處理？</a:t>
            </a:r>
            <a:endParaRPr lang="zh-HK" altLang="en-US" sz="3200" smtClean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188" y="2208213"/>
            <a:ext cx="8535292" cy="4389437"/>
          </a:xfrm>
        </p:spPr>
        <p:txBody>
          <a:bodyPr>
            <a:normAutofit/>
          </a:bodyPr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答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─無法作任何資料的更正。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但由於學生的在學狀況會在</a:t>
            </a:r>
            <a:r>
              <a:rPr lang="zh-TW" altLang="en-US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收生實況調查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及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提取該年小五及小六學生資料時，更新教育局。因此學位分配系統會自動取消該留班學生的中學學位分配的紀錄。但該</a:t>
            </a:r>
            <a:r>
              <a:rPr lang="zh-TW" altLang="en-US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生的</a:t>
            </a:r>
            <a:r>
              <a:rPr lang="en-US" altLang="zh-TW" sz="2800" dirty="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P5/2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校內成績分數仍會留存於網上校管系統，並會影響</a:t>
            </a:r>
            <a:r>
              <a:rPr lang="zh-TW" altLang="en-US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模擬中一派位校內排名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  <a:p>
            <a:pPr>
              <a:defRPr/>
            </a:pPr>
            <a:endParaRPr lang="zh-HK" altLang="en-US" dirty="0"/>
          </a:p>
        </p:txBody>
      </p:sp>
      <p:pic>
        <p:nvPicPr>
          <p:cNvPr id="88068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70" name="文字方塊 5"/>
          <p:cNvSpPr txBox="1">
            <a:spLocks noChangeArrowheads="1"/>
          </p:cNvSpPr>
          <p:nvPr/>
        </p:nvSpPr>
        <p:spPr bwMode="auto">
          <a:xfrm>
            <a:off x="357188" y="1989138"/>
            <a:ext cx="81184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9pPr>
          </a:lstStyle>
          <a:p>
            <a:pPr>
              <a:buFont typeface="Wingdings 2" panose="05020102010507070707" pitchFamily="18" charset="2"/>
              <a:buNone/>
            </a:pPr>
            <a:r>
              <a:rPr lang="en-US" altLang="zh-TW" sz="2800"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  <a:r>
              <a:rPr lang="zh-TW" altLang="en-US" sz="28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TW" altLang="en-US" sz="2800">
                <a:latin typeface="標楷體" panose="03000509000000000000" pitchFamily="65" charset="-120"/>
              </a:rPr>
              <a:t>在</a:t>
            </a:r>
            <a:r>
              <a:rPr lang="zh-TW" altLang="en-US" sz="2800">
                <a:solidFill>
                  <a:srgbClr val="00B0F0"/>
                </a:solidFill>
                <a:latin typeface="標楷體" panose="03000509000000000000" pitchFamily="65" charset="-120"/>
              </a:rPr>
              <a:t>中一派位校內成績積分核對表</a:t>
            </a:r>
            <a:r>
              <a:rPr lang="zh-TW" altLang="en-US" sz="2800">
                <a:latin typeface="標楷體" panose="03000509000000000000" pitchFamily="65" charset="-120"/>
              </a:rPr>
              <a:t>發現有問題</a:t>
            </a:r>
            <a:endParaRPr lang="en-US" altLang="zh-TW" sz="2800">
              <a:latin typeface="標楷體" panose="03000509000000000000" pitchFamily="65" charset="-120"/>
            </a:endParaRPr>
          </a:p>
        </p:txBody>
      </p:sp>
      <p:sp>
        <p:nvSpPr>
          <p:cNvPr id="8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91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標題 1"/>
          <p:cNvSpPr>
            <a:spLocks noGrp="1"/>
          </p:cNvSpPr>
          <p:nvPr>
            <p:ph type="title"/>
          </p:nvPr>
        </p:nvSpPr>
        <p:spPr>
          <a:xfrm>
            <a:off x="357188" y="704850"/>
            <a:ext cx="8229600" cy="995363"/>
          </a:xfrm>
        </p:spPr>
        <p:txBody>
          <a:bodyPr/>
          <a:lstStyle/>
          <a:p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8.</a:t>
            </a:r>
            <a:r>
              <a:rPr lang="zh-TW" altLang="en-US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學校在完成了</a:t>
            </a:r>
            <a:r>
              <a:rPr lang="en-US" altLang="zh-TW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P6/1</a:t>
            </a:r>
            <a:r>
              <a:rPr lang="zh-TW" altLang="en-US" sz="3200" smtClean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後，一名小六學生表示要退出中一派位程序，應如何處理？ </a:t>
            </a:r>
            <a:endParaRPr lang="zh-HK" altLang="en-US" sz="3200" smtClean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89091" name="內容版面配置區 2"/>
          <p:cNvSpPr>
            <a:spLocks noGrp="1"/>
          </p:cNvSpPr>
          <p:nvPr>
            <p:ph idx="1"/>
          </p:nvPr>
        </p:nvSpPr>
        <p:spPr>
          <a:xfrm>
            <a:off x="357188" y="2060575"/>
            <a:ext cx="8064500" cy="3327400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r>
              <a:rPr lang="zh-TW" altLang="en-US" sz="2800" smtClean="0">
                <a:latin typeface="標楷體" panose="03000509000000000000" pitchFamily="65" charset="-120"/>
                <a:ea typeface="標楷體" panose="03000509000000000000" pitchFamily="65" charset="-120"/>
              </a:rPr>
              <a:t>答─學校必須通知學位分配組，並在進行</a:t>
            </a:r>
            <a:r>
              <a:rPr lang="en-US" altLang="zh-TW" sz="2800" smtClean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P6/2</a:t>
            </a:r>
            <a:r>
              <a:rPr lang="zh-TW" altLang="en-US" sz="2800" smtClean="0">
                <a:latin typeface="標楷體" panose="03000509000000000000" pitchFamily="65" charset="-120"/>
                <a:ea typeface="標楷體" panose="03000509000000000000" pitchFamily="65" charset="-120"/>
              </a:rPr>
              <a:t>校內評核學期的</a:t>
            </a:r>
            <a:r>
              <a:rPr lang="zh-TW" altLang="en-US" sz="2800" smtClean="0">
                <a:solidFill>
                  <a:srgbClr val="3333CC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派位年度流程</a:t>
            </a:r>
            <a:r>
              <a:rPr lang="zh-TW" altLang="en-US" sz="2800" smtClean="0">
                <a:latin typeface="標楷體" panose="03000509000000000000" pitchFamily="65" charset="-120"/>
                <a:ea typeface="標楷體" panose="03000509000000000000" pitchFamily="65" charset="-120"/>
              </a:rPr>
              <a:t>時，在</a:t>
            </a:r>
            <a:r>
              <a:rPr lang="zh-TW" altLang="en-US" sz="280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編修學生組別資料</a:t>
            </a:r>
            <a:r>
              <a:rPr lang="zh-TW" altLang="en-US" sz="2800" smtClean="0">
                <a:latin typeface="標楷體" panose="03000509000000000000" pitchFamily="65" charset="-120"/>
                <a:ea typeface="標楷體" panose="03000509000000000000" pitchFamily="65" charset="-120"/>
              </a:rPr>
              <a:t>功能中，將該名學生的</a:t>
            </a:r>
            <a:r>
              <a:rPr lang="zh-TW" altLang="en-US" sz="280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組別</a:t>
            </a:r>
            <a:r>
              <a:rPr lang="zh-TW" altLang="en-US" sz="2800" smtClean="0">
                <a:latin typeface="標楷體" panose="03000509000000000000" pitchFamily="65" charset="-120"/>
                <a:ea typeface="標楷體" panose="03000509000000000000" pitchFamily="65" charset="-120"/>
              </a:rPr>
              <a:t>欄內鍵入</a:t>
            </a:r>
            <a:r>
              <a:rPr lang="en-US" altLang="zh-TW" sz="2800" smtClean="0">
                <a:solidFill>
                  <a:srgbClr val="FF0000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X</a:t>
            </a:r>
            <a:r>
              <a:rPr lang="zh-TW" altLang="en-US" sz="2800" smtClean="0">
                <a:latin typeface="標楷體" panose="03000509000000000000" pitchFamily="65" charset="-120"/>
                <a:ea typeface="標楷體" panose="03000509000000000000" pitchFamily="65" charset="-120"/>
              </a:rPr>
              <a:t>代碼將該名學生改為</a:t>
            </a:r>
            <a:r>
              <a:rPr lang="zh-TW" altLang="en-US" sz="280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不參加中一派位類別</a:t>
            </a:r>
            <a:r>
              <a:rPr lang="zh-TW" altLang="en-US" smtClean="0">
                <a:latin typeface="標楷體" panose="03000509000000000000" pitchFamily="65" charset="-120"/>
                <a:ea typeface="標楷體" panose="03000509000000000000" pitchFamily="65" charset="-120"/>
              </a:rPr>
              <a:t>。 </a:t>
            </a:r>
            <a:endParaRPr lang="zh-HK" altLang="en-US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89092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92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055044"/>
            <a:ext cx="6264696" cy="4643480"/>
          </a:xfrm>
          <a:prstGeom prst="rect">
            <a:avLst/>
          </a:prstGeom>
        </p:spPr>
      </p:pic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427038" y="5519738"/>
            <a:ext cx="2012950" cy="374650"/>
          </a:xfrm>
          <a:prstGeom prst="rect">
            <a:avLst/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None/>
            </a:pPr>
            <a:endParaRPr kumimoji="0" lang="en-US" altLang="zh-HK" sz="2000" b="1">
              <a:solidFill>
                <a:srgbClr val="0000FF"/>
              </a:solidFill>
              <a:latin typeface="Trebuchet MS" panose="020B0603020202020204" pitchFamily="34" charset="0"/>
              <a:ea typeface="新細明體" panose="02020500000000000000" pitchFamily="18" charset="-120"/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 flipH="1">
            <a:off x="2362200" y="2598738"/>
            <a:ext cx="3667125" cy="285115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7725" y="1314450"/>
            <a:ext cx="2744788" cy="2776538"/>
          </a:xfrm>
          <a:prstGeom prst="rect">
            <a:avLst/>
          </a:prstGeom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Flowchart: Process 10"/>
          <p:cNvSpPr/>
          <p:nvPr/>
        </p:nvSpPr>
        <p:spPr bwMode="auto">
          <a:xfrm>
            <a:off x="785813" y="1333500"/>
            <a:ext cx="4933950" cy="485775"/>
          </a:xfrm>
          <a:prstGeom prst="flowChartProcess">
            <a:avLst/>
          </a:prstGeom>
          <a:solidFill>
            <a:srgbClr val="0C9189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altLang="zh-TW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https://cdr.websams.edb.gov.hk/</a:t>
            </a:r>
            <a:endParaRPr lang="en-US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96EB27-560C-4D3E-A81D-BE611AF9AA8B}" type="slidenum">
              <a:rPr lang="en-US" altLang="zh-TW" smtClean="0"/>
              <a:pPr>
                <a:defRPr/>
              </a:pPr>
              <a:t>93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anose="020B0604030504040204" pitchFamily="34" charset="0"/>
                <a:ea typeface="標楷體" panose="03000509000000000000" pitchFamily="65" charset="-120"/>
              </a:defRPr>
            </a:lvl9pPr>
          </a:lstStyle>
          <a:p>
            <a:fld id="{43E9D775-69F7-44B0-BD74-D2979A4052BA}" type="slidenum">
              <a:rPr kumimoji="0" lang="en-US" altLang="zh-TW" smtClean="0">
                <a:solidFill>
                  <a:srgbClr val="646268"/>
                </a:solidFill>
              </a:rPr>
              <a:pPr/>
              <a:t>94</a:t>
            </a:fld>
            <a:endParaRPr kumimoji="0" lang="en-US" altLang="zh-TW" smtClean="0">
              <a:solidFill>
                <a:srgbClr val="646268"/>
              </a:solidFill>
            </a:endParaRPr>
          </a:p>
        </p:txBody>
      </p:sp>
      <p:pic>
        <p:nvPicPr>
          <p:cNvPr id="91139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7"/>
          <a:stretch>
            <a:fillRect/>
          </a:stretch>
        </p:blipFill>
        <p:spPr bwMode="auto">
          <a:xfrm>
            <a:off x="827088" y="765175"/>
            <a:ext cx="7200900" cy="561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57338"/>
            <a:ext cx="8229600" cy="4389437"/>
          </a:xfrm>
        </p:spPr>
        <p:txBody>
          <a:bodyPr/>
          <a:lstStyle/>
          <a:p>
            <a:pPr>
              <a:defRPr/>
            </a:pPr>
            <a:endParaRPr lang="en-US" altLang="zh-TW" dirty="0" smtClean="0"/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en-US" altLang="zh-TW" dirty="0" smtClean="0"/>
          </a:p>
          <a:p>
            <a:pPr marL="0" indent="0" algn="ctr">
              <a:buFont typeface="Wingdings 2" panose="05020102010507070707" pitchFamily="18" charset="2"/>
              <a:buNone/>
              <a:defRPr/>
            </a:pPr>
            <a:r>
              <a:rPr lang="zh-TW" altLang="en-US" sz="1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完</a:t>
            </a:r>
            <a:endParaRPr lang="zh-HK" altLang="en-US" sz="115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92164" name="Picture 6" descr="http://cdr.websams.edb.gov.hk/images/logo-set-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10747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ppt/theme/themeOverride2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11981</TotalTime>
  <Words>3640</Words>
  <Application>Microsoft Office PowerPoint</Application>
  <PresentationFormat>如螢幕大小 (4:3)</PresentationFormat>
  <Paragraphs>337</Paragraphs>
  <Slides>95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12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95</vt:i4>
      </vt:variant>
    </vt:vector>
  </HeadingPairs>
  <TitlesOfParts>
    <vt:vector size="108" baseType="lpstr">
      <vt:lpstr>微軟正黑體</vt:lpstr>
      <vt:lpstr>新細明體</vt:lpstr>
      <vt:lpstr>標楷體</vt:lpstr>
      <vt:lpstr>Arial</vt:lpstr>
      <vt:lpstr>Arial Narrow</vt:lpstr>
      <vt:lpstr>Calibri</vt:lpstr>
      <vt:lpstr>Constantia</vt:lpstr>
      <vt:lpstr>Times New Roman</vt:lpstr>
      <vt:lpstr>Trebuchet MS</vt:lpstr>
      <vt:lpstr>Verdana</vt:lpstr>
      <vt:lpstr>Wingdings</vt:lpstr>
      <vt:lpstr>Wingdings 2</vt:lpstr>
      <vt:lpstr>Flow</vt:lpstr>
      <vt:lpstr>PowerPoint 簡報</vt:lpstr>
      <vt:lpstr>PowerPoint 簡報</vt:lpstr>
      <vt:lpstr>PowerPoint 簡報</vt:lpstr>
      <vt:lpstr>PowerPoint 簡報</vt:lpstr>
      <vt:lpstr>呈報小五及小六校內成績評核積分</vt:lpstr>
      <vt:lpstr>中一派位﹙小學﹚與其他模組關係</vt:lpstr>
      <vt:lpstr>預備工作﹙1﹚─ 在代碼管理模組啓動 科目代碼</vt:lpstr>
      <vt:lpstr>將呈分科目的狀態設定為A</vt:lpstr>
      <vt:lpstr>代碼表類別</vt:lpstr>
      <vt:lpstr>預備工作﹙2﹚─ 在系統保安模組檢查存取 權限</vt:lpstr>
      <vt:lpstr>將適當的權限給予負責老師</vt:lpstr>
      <vt:lpstr>練習1﹙a﹚─ 檢視代碼表中各科目的狀態  練習1﹙b﹚─ 檢視存取權限  </vt:lpstr>
      <vt:lpstr>預備工作﹙3﹚─ 在學校管理模組設定班別及科目資料</vt:lpstr>
      <vt:lpstr>呈分科目必須使用指定科目代碼，系統才能提取學校編修科目的積分</vt:lpstr>
      <vt:lpstr>呈分科目必須設定為必修科目，跨班別科目或選修科不適用於中一派位﹙小學﹚附屬模組</vt:lpstr>
      <vt:lpstr>練習2﹙a﹚─ 新增科目  練習2﹙b﹚─ 確定學校資料  </vt:lpstr>
      <vt:lpstr>PowerPoint 簡報</vt:lpstr>
      <vt:lpstr>PowerPoint 簡報</vt:lpstr>
      <vt:lpstr>預備及確定表格B及/或表格C資料檔案</vt:lpstr>
      <vt:lpstr>如何呈報表格 B 或 C (1)</vt:lpstr>
      <vt:lpstr>PowerPoint 簡報</vt:lpstr>
      <vt:lpstr>已確定的資料檔案須經聯遞系統傳送至教育局</vt:lpstr>
      <vt:lpstr>PowerPoint 簡報</vt:lpstr>
      <vt:lpstr>練習3 ─ 處理學生離校    </vt:lpstr>
      <vt:lpstr>PowerPoint 簡報</vt:lpstr>
      <vt:lpstr>PowerPoint 簡報</vt:lpstr>
      <vt:lpstr>PowerPoint 簡報</vt:lpstr>
      <vt:lpstr>PowerPoint 簡報</vt:lpstr>
      <vt:lpstr>PowerPoint 簡報</vt:lpstr>
      <vt:lpstr>先決條件 ─ 必須先確定學校資料及考績綱要設定，才可啟動呈分程序</vt:lpstr>
      <vt:lpstr>練習4 ─ 確定綱要  練習5﹙a﹚─ 輸入積分與等級  練習5﹙b﹚─ 整合學生成績數據  </vt:lpstr>
      <vt:lpstr>在中一派位﹙小學﹚附屬模組開始呈分程序 ─派位年度控制</vt:lpstr>
      <vt:lpstr>PowerPoint 簡報</vt:lpstr>
      <vt:lpstr>PowerPoint 簡報</vt:lpstr>
      <vt:lpstr>PowerPoint 簡報</vt:lpstr>
      <vt:lpstr>在中一派位﹙小學﹚附屬模組呈分的注意事項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練習6﹙a﹚─ 開始校內評核學期  練習6﹙b﹚─ 選取派位年度  練習6﹙c﹚─ 編修學校組別資料  </vt:lpstr>
      <vt:lpstr>PowerPoint 簡報</vt:lpstr>
      <vt:lpstr>PowerPoint 簡報</vt:lpstr>
      <vt:lpstr>PowerPoint 簡報</vt:lpstr>
      <vt:lpstr>PowerPoint 簡報</vt:lpstr>
      <vt:lpstr>PowerPoint 簡報</vt:lpstr>
      <vt:lpstr> 須先到學生成績模組處理有相關積分及進行數據整合</vt:lpstr>
      <vt:lpstr>進行數據整合</vt:lpstr>
      <vt:lpstr>PowerPoint 簡報</vt:lpstr>
      <vt:lpstr>PowerPoint 簡報</vt:lpstr>
      <vt:lpstr>PowerPoint 簡報</vt:lpstr>
      <vt:lpstr>練習7﹙a﹚─ 編修學生組別資料  練習7﹙b﹚─ 提取/重設校內成績    </vt:lpstr>
      <vt:lpstr>PowerPoint 簡報</vt:lpstr>
      <vt:lpstr>PowerPoint 簡報</vt:lpstr>
      <vt:lpstr>PowerPoint 簡報</vt:lpstr>
      <vt:lpstr>練習8﹙a﹚─ 編修校內成績及免修科目  練習8﹙b﹚─ 編修學生校內評核缺席示標    </vt:lpstr>
      <vt:lpstr>PowerPoint 簡報</vt:lpstr>
      <vt:lpstr>PowerPoint 簡報</vt:lpstr>
      <vt:lpstr>PowerPoint 簡報</vt:lpstr>
      <vt:lpstr>在資料互換確定校內成績資料檔</vt:lpstr>
      <vt:lpstr>經聯遞系统加密及輸出校內成績資料檔</vt:lpstr>
      <vt:lpstr>PowerPoint 簡報</vt:lpstr>
      <vt:lpstr>經聯遞系統成功寄發資料檔後，系統會儲存資料</vt:lpstr>
      <vt:lpstr>練習9﹙a﹚─ 產生資料檔案  練習9﹙b﹚─ 確定資料檔案  練習9﹙c﹚─ 傳送資料檔案  </vt:lpstr>
      <vt:lpstr>PowerPoint 簡報</vt:lpstr>
      <vt:lpstr>PowerPoint 簡報</vt:lpstr>
      <vt:lpstr>中一派位學生組別資料及校內成績表﹙R-SPA202﹚</vt:lpstr>
      <vt:lpstr>中一派位學生組別資料及校內成績表﹙R-SPA202﹚</vt:lpstr>
      <vt:lpstr>中一派位學生組別資料及校內成績表﹙R-SPA202﹚</vt:lpstr>
      <vt:lpstr>PowerPoint 簡報</vt:lpstr>
      <vt:lpstr>PowerPoint 簡報</vt:lpstr>
      <vt:lpstr>PowerPoint 簡報</vt:lpstr>
      <vt:lpstr>PowerPoint 簡報</vt:lpstr>
      <vt:lpstr>PowerPoint 簡報</vt:lpstr>
      <vt:lpstr>   1. 提取校內成績失敗，應如何處理？ </vt:lpstr>
      <vt:lpstr> (b) 系統顯示不能提取校內成績，下列學生沒有已       整合的校內成績及臚列已離校學生名單</vt:lpstr>
      <vt:lpstr>(c) 系統顯示不能提取校內成績，下列學生沒有.      已整合的校內成績及臚列相關學生名單</vt:lpstr>
      <vt:lpstr>2. 如何重設校內評核學期？ </vt:lpstr>
      <vt:lpstr>2. 如何重設校內評核學期？ </vt:lpstr>
      <vt:lpstr>2. 如何重設校內評核學期？ </vt:lpstr>
      <vt:lpstr>PowerPoint 簡報</vt:lpstr>
      <vt:lpstr>PowerPoint 簡報</vt:lpstr>
      <vt:lpstr>5. 如發現已確定的校內成績資料檔案有資料 錯漏，應如何處理？</vt:lpstr>
      <vt:lpstr>6. 在遞交校內成績檔案至學位分配組後，才發現有錯誤，應如何處理？</vt:lpstr>
      <vt:lpstr>7. 完成了P5/2呈分程序後，一名小五學生來年需要留級，應如何處理？</vt:lpstr>
      <vt:lpstr>7. 完成了P5/2呈分程序後，一名小五學生來年需要留級，應如何處理？</vt:lpstr>
      <vt:lpstr>7. 完成了P5/2呈分程序後，一名小五學生來年需要留級，應如何處理？</vt:lpstr>
      <vt:lpstr>8. 學校在完成了P6/1後，一名小六學生表示要退出中一派位程序，應如何處理？ 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rt</dc:creator>
  <cp:lastModifiedBy>SIM</cp:lastModifiedBy>
  <cp:revision>848</cp:revision>
  <cp:lastPrinted>2023-11-29T06:18:54Z</cp:lastPrinted>
  <dcterms:created xsi:type="dcterms:W3CDTF">2011-06-29T08:21:19Z</dcterms:created>
  <dcterms:modified xsi:type="dcterms:W3CDTF">2023-11-30T01:27:56Z</dcterms:modified>
</cp:coreProperties>
</file>