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9" r:id="rId1"/>
  </p:sldMasterIdLst>
  <p:notesMasterIdLst>
    <p:notesMasterId r:id="rId30"/>
  </p:notesMasterIdLst>
  <p:sldIdLst>
    <p:sldId id="349" r:id="rId2"/>
    <p:sldId id="366" r:id="rId3"/>
    <p:sldId id="340" r:id="rId4"/>
    <p:sldId id="280" r:id="rId5"/>
    <p:sldId id="281" r:id="rId6"/>
    <p:sldId id="342" r:id="rId7"/>
    <p:sldId id="352" r:id="rId8"/>
    <p:sldId id="353" r:id="rId9"/>
    <p:sldId id="354" r:id="rId10"/>
    <p:sldId id="355" r:id="rId11"/>
    <p:sldId id="357" r:id="rId12"/>
    <p:sldId id="323" r:id="rId13"/>
    <p:sldId id="343" r:id="rId14"/>
    <p:sldId id="344" r:id="rId15"/>
    <p:sldId id="345" r:id="rId16"/>
    <p:sldId id="283" r:id="rId17"/>
    <p:sldId id="336" r:id="rId18"/>
    <p:sldId id="346" r:id="rId19"/>
    <p:sldId id="338" r:id="rId20"/>
    <p:sldId id="347" r:id="rId21"/>
    <p:sldId id="348" r:id="rId22"/>
    <p:sldId id="334" r:id="rId23"/>
    <p:sldId id="339" r:id="rId24"/>
    <p:sldId id="285" r:id="rId25"/>
    <p:sldId id="337" r:id="rId26"/>
    <p:sldId id="351" r:id="rId27"/>
    <p:sldId id="332" r:id="rId28"/>
    <p:sldId id="350" r:id="rId29"/>
  </p:sldIdLst>
  <p:sldSz cx="9144000" cy="6858000" type="screen4x3"/>
  <p:notesSz cx="6797675" cy="9928225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anose="020B0604030504040204" pitchFamily="34" charset="0"/>
        <a:ea typeface="標楷體" panose="03000509000000000000" pitchFamily="65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57" autoAdjust="0"/>
    <p:restoredTop sz="94417" autoAdjust="0"/>
  </p:normalViewPr>
  <p:slideViewPr>
    <p:cSldViewPr>
      <p:cViewPr varScale="1">
        <p:scale>
          <a:sx n="109" d="100"/>
          <a:sy n="109" d="100"/>
        </p:scale>
        <p:origin x="18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27" tIns="45414" rIns="90827" bIns="4541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pPr>
              <a:defRPr/>
            </a:pPr>
            <a:fld id="{D22F913F-E3D3-42B0-95D0-34084EDE9CD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53E528-BFED-4A2A-9810-4B528DD0B881}" type="slidenum">
              <a:rPr lang="en-US" altLang="zh-TW" smtClean="0"/>
              <a:pPr>
                <a:defRPr/>
              </a:pPr>
              <a:t>11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166092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HK" altLang="en-US" smtClean="0">
              <a:latin typeface="Arial" panose="020B0604020202020204" pitchFamily="34" charset="0"/>
            </a:endParaRPr>
          </a:p>
        </p:txBody>
      </p:sp>
      <p:sp>
        <p:nvSpPr>
          <p:cNvPr id="29700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1pPr>
            <a:lvl2pPr marL="736600" indent="-282575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2pPr>
            <a:lvl3pPr marL="1135063" indent="-227013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3pPr>
            <a:lvl4pPr marL="1589088" indent="-227013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4pPr>
            <a:lvl5pPr marL="2043113" indent="-227013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5pPr>
            <a:lvl6pPr marL="2500313" indent="-227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6pPr>
            <a:lvl7pPr marL="2957513" indent="-227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7pPr>
            <a:lvl8pPr marL="3414713" indent="-227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8pPr>
            <a:lvl9pPr marL="3871913" indent="-2270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9pPr>
          </a:lstStyle>
          <a:p>
            <a:fld id="{428AB91B-14A7-4FDD-802D-E64DBE975A70}" type="slidenum">
              <a:rPr lang="en-US" altLang="zh-TW" smtClean="0">
                <a:latin typeface="Arial" panose="020B0604020202020204" pitchFamily="34" charset="0"/>
                <a:ea typeface="新細明體" panose="02020500000000000000" pitchFamily="18" charset="-120"/>
              </a:rPr>
              <a:pPr/>
              <a:t>21</a:t>
            </a:fld>
            <a:endParaRPr lang="en-US" altLang="zh-TW" smtClean="0"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altLang="zh-HK" smtClean="0"/>
              <a:t>Click to edit Master subtitle style</a:t>
            </a:r>
            <a:endParaRPr lang="en-US"/>
          </a:p>
        </p:txBody>
      </p:sp>
      <p:sp>
        <p:nvSpPr>
          <p:cNvPr id="4" name="Footer Placeholder 18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5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BDDCF1"/>
                </a:solidFill>
              </a:defRPr>
            </a:lvl1pPr>
          </a:lstStyle>
          <a:p>
            <a:pPr>
              <a:defRPr/>
            </a:pPr>
            <a:fld id="{D293C60E-0C8F-4B24-AFF0-698B208B7CB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993685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1A35A-F41F-4F6A-A771-CF9FC452FD0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85147984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B44CF-1235-48F3-BB92-EB54C520192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52283078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0"/>
          </p:nvPr>
        </p:nvSpPr>
        <p:spPr>
          <a:xfrm>
            <a:off x="2732088" y="6356350"/>
            <a:ext cx="3352800" cy="365125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6736C-2948-4D46-B4D5-CAEBBA6EDE6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32023591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BDDCF1"/>
                </a:solidFill>
              </a:defRPr>
            </a:lvl1pPr>
          </a:lstStyle>
          <a:p>
            <a:pPr>
              <a:defRPr/>
            </a:pPr>
            <a:fld id="{FFBE6564-3A45-4B81-872F-22FAFE3B608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871885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BF44A-3C73-48CF-AC20-E8AAE66D479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6990389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6A87F-77E6-4835-8321-27713EB8EFF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8270635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480DD-1FC6-494A-9093-3C4BE972BB8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1325064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799B4-65D5-420A-894B-BAD80664DE3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85805654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6C8B0-6BFD-45BA-9268-377F5E74377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60783327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en-US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ea typeface="+mn-ea"/>
            </a:endParaRPr>
          </a:p>
        </p:txBody>
      </p:sp>
      <p:pic>
        <p:nvPicPr>
          <p:cNvPr id="9" name="Picture 6" descr="http://cdr.websams.edb.gov.hk/images/logo-set-4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altLang="zh-HK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altLang="zh-HK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altLang="zh-HK" noProof="0" smtClean="0"/>
              <a:t>Click icon to add picture</a:t>
            </a:r>
            <a:endParaRPr lang="en-US" noProof="0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48692-A088-42BB-A5C2-DA23C04447E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86723608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HK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HK" smtClean="0"/>
              <a:t>Click to edit Master text styles</a:t>
            </a:r>
          </a:p>
          <a:p>
            <a:pPr lvl="1"/>
            <a:r>
              <a:rPr lang="en-US" altLang="zh-HK" smtClean="0"/>
              <a:t>Second level</a:t>
            </a:r>
          </a:p>
          <a:p>
            <a:pPr lvl="2"/>
            <a:r>
              <a:rPr lang="en-US" altLang="zh-HK" smtClean="0"/>
              <a:t>Third level</a:t>
            </a:r>
          </a:p>
          <a:p>
            <a:pPr lvl="3"/>
            <a:r>
              <a:rPr lang="en-US" altLang="zh-HK" smtClean="0"/>
              <a:t>Fourth level</a:t>
            </a:r>
          </a:p>
          <a:p>
            <a:pPr lvl="4"/>
            <a:r>
              <a:rPr lang="en-US" altLang="zh-HK" smtClean="0"/>
              <a:t>Fifth level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zh-TW"/>
              <a:t>WebSAMS Training 2016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solidFill>
                  <a:srgbClr val="063B81"/>
                </a:solidFill>
              </a:defRPr>
            </a:lvl1pPr>
          </a:lstStyle>
          <a:p>
            <a:pPr>
              <a:defRPr/>
            </a:pPr>
            <a:fld id="{B9C6B9D7-3EB3-47A5-96A9-8AFE27944C9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grpSp>
        <p:nvGrpSpPr>
          <p:cNvPr id="1032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56" r:id="rId1"/>
    <p:sldLayoutId id="2147484657" r:id="rId2"/>
    <p:sldLayoutId id="2147484658" r:id="rId3"/>
    <p:sldLayoutId id="2147484659" r:id="rId4"/>
    <p:sldLayoutId id="2147484660" r:id="rId5"/>
    <p:sldLayoutId id="2147484661" r:id="rId6"/>
    <p:sldLayoutId id="2147484662" r:id="rId7"/>
    <p:sldLayoutId id="2147484663" r:id="rId8"/>
    <p:sldLayoutId id="2147484664" r:id="rId9"/>
    <p:sldLayoutId id="2147484665" r:id="rId10"/>
    <p:sldLayoutId id="214748466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微軟正黑體" pitchFamily="34" charset="-12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5BD078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5BD078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A5D028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投影片編號版面配置區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9pPr>
          </a:lstStyle>
          <a:p>
            <a:fld id="{29360C68-3B2F-4507-9324-8B4AFCF2E0CC}" type="slidenum">
              <a:rPr kumimoji="0" lang="en-US" altLang="zh-TW" smtClean="0">
                <a:solidFill>
                  <a:srgbClr val="063B81"/>
                </a:solidFill>
              </a:rPr>
              <a:pPr/>
              <a:t>1</a:t>
            </a:fld>
            <a:endParaRPr kumimoji="0" lang="en-US" altLang="zh-TW" smtClean="0">
              <a:solidFill>
                <a:srgbClr val="063B81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00113" y="1484313"/>
            <a:ext cx="7313612" cy="4114800"/>
          </a:xfrm>
          <a:prstGeom prst="rect">
            <a:avLst/>
          </a:prstGeom>
        </p:spPr>
        <p:txBody>
          <a:bodyPr>
            <a:normAutofit/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BD078"/>
              </a:buClr>
              <a:buSzPct val="95000"/>
              <a:buFont typeface="Wingdings 2" pitchFamily="18" charset="2"/>
              <a:buChar char="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0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5BD078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kumimoji="0" lang="en-US" altLang="zh-TW" sz="3300" b="1" dirty="0" smtClean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標楷體" pitchFamily="65" charset="-12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kumimoji="0" lang="en-US" altLang="zh-TW" sz="2500" b="1" dirty="0" smtClean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標楷體" pitchFamily="65" charset="-12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kumimoji="0" lang="zh-TW" alt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學位分配 </a:t>
            </a:r>
            <a:r>
              <a:rPr kumimoji="0" lang="en-US" altLang="zh-TW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- </a:t>
            </a:r>
            <a:r>
              <a:rPr kumimoji="0" lang="zh-TW" altLang="en-U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小一派位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kumimoji="0" lang="zh-TW" altLang="en-US" sz="3600" b="1" dirty="0" smtClean="0">
              <a:latin typeface="標楷體" pitchFamily="65" charset="-120"/>
              <a:ea typeface="標楷體" pitchFamily="65" charset="-12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kumimoji="0" lang="zh-TW" altLang="en-US" sz="3600" b="1" dirty="0" smtClean="0">
                <a:ea typeface="標楷體" pitchFamily="65" charset="-120"/>
              </a:rPr>
              <a:t>處理小一派位結果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7632340" y="6273316"/>
            <a:ext cx="151166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3688616-EF39-42F0-A612-432FF095B03B}" type="slidenum">
              <a:rPr lang="en-US" altLang="zh-TW" smtClean="0"/>
              <a:pPr>
                <a:defRPr/>
              </a:pPr>
              <a:t>10</a:t>
            </a:fld>
            <a:endParaRPr lang="en-US" altLang="zh-TW" dirty="0"/>
          </a:p>
        </p:txBody>
      </p:sp>
      <p:sp>
        <p:nvSpPr>
          <p:cNvPr id="9" name="矩形 8"/>
          <p:cNvSpPr/>
          <p:nvPr/>
        </p:nvSpPr>
        <p:spPr>
          <a:xfrm>
            <a:off x="287524" y="1178494"/>
            <a:ext cx="64447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 eaLnBrk="1" hangingPunct="1">
              <a:spcBef>
                <a:spcPts val="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可</a:t>
            </a:r>
            <a:r>
              <a:rPr lang="zh-TW" altLang="en-US" sz="32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即時</a:t>
            </a:r>
            <a:r>
              <a:rPr lang="en-US" altLang="zh-TW" sz="32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2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稍後</a:t>
            </a:r>
            <a:r>
              <a:rPr lang="zh-TW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傳送</a:t>
            </a:r>
            <a:r>
              <a:rPr lang="zh-TW" alt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</a:rPr>
              <a:t>訊息</a:t>
            </a:r>
          </a:p>
          <a:p>
            <a:pPr lvl="1" indent="-457200" eaLnBrk="1" hangingPunct="1">
              <a:spcBef>
                <a:spcPts val="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endParaRPr lang="en-US" altLang="zh-TW" sz="3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 indent="-457200" eaLnBrk="1" hangingPunct="1">
              <a:spcBef>
                <a:spcPts val="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endParaRPr lang="en-US" altLang="zh-TW" sz="3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 indent="-457200" eaLnBrk="1" hangingPunct="1">
              <a:spcBef>
                <a:spcPts val="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endParaRPr lang="en-US" altLang="zh-TW" sz="32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 indent="-457200" eaLnBrk="1" hangingPunct="1">
              <a:spcBef>
                <a:spcPts val="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學校密碼匙須</a:t>
            </a:r>
            <a:r>
              <a:rPr lang="zh-TW" altLang="en-US" sz="32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最少每年修改一次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更改後</a:t>
            </a:r>
            <a:r>
              <a:rPr lang="zh-TW" altLang="en-US" sz="32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一個工作天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才生效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)</a:t>
            </a:r>
          </a:p>
        </p:txBody>
      </p:sp>
      <p:pic>
        <p:nvPicPr>
          <p:cNvPr id="16" name="Picture 336" descr="C:\Documents and Settings\localuser\My Documents\My Pictures\inc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541" y="1272293"/>
            <a:ext cx="3848533" cy="180839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/>
          <p:cNvSpPr/>
          <p:nvPr/>
        </p:nvSpPr>
        <p:spPr bwMode="auto">
          <a:xfrm>
            <a:off x="4897549" y="1844824"/>
            <a:ext cx="970595" cy="360040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None/>
              <a:tabLst/>
            </a:pPr>
            <a:endParaRPr kumimoji="0" lang="zh-TW" altLang="en-US" sz="4000" b="1" i="0" u="none" strike="noStrike" cap="none" normalizeH="0" baseline="0">
              <a:ln>
                <a:noFill/>
              </a:ln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5940152" y="1854501"/>
            <a:ext cx="1235743" cy="350363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None/>
              <a:tabLst/>
            </a:pPr>
            <a:endParaRPr kumimoji="0" lang="zh-TW" altLang="en-US" sz="4000" b="1" i="0" u="none" strike="noStrike" cap="none" normalizeH="0" baseline="0">
              <a:ln>
                <a:noFill/>
              </a:ln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  <p:pic>
        <p:nvPicPr>
          <p:cNvPr id="13" name="圖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211080"/>
            <a:ext cx="8064896" cy="24526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4355976" y="5085184"/>
            <a:ext cx="2304256" cy="360363"/>
          </a:xfrm>
          <a:prstGeom prst="rect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75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None/>
            </a:pPr>
            <a:endParaRPr lang="zh-TW" altLang="en-US" sz="4000" dirty="0">
              <a:solidFill>
                <a:schemeClr val="folHlink"/>
              </a:solidFill>
              <a:latin typeface="Times New Roman" panose="02020603050405020304" pitchFamily="18" charset="0"/>
              <a:ea typeface="微軟正黑體" panose="020B0604030504040204" pitchFamily="34" charset="-120"/>
            </a:endParaRPr>
          </a:p>
        </p:txBody>
      </p:sp>
      <p:sp>
        <p:nvSpPr>
          <p:cNvPr id="11" name="Rectangle 22"/>
          <p:cNvSpPr txBox="1">
            <a:spLocks noChangeArrowheads="1"/>
          </p:cNvSpPr>
          <p:nvPr/>
        </p:nvSpPr>
        <p:spPr>
          <a:xfrm>
            <a:off x="251520" y="578768"/>
            <a:ext cx="3312368" cy="762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9pPr>
          </a:lstStyle>
          <a:p>
            <a:pPr marL="0" lvl="1" eaLnBrk="1" hangingPunct="1"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kumimoji="0" lang="zh-TW" altLang="en-GB" sz="3600" kern="1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聯遞系統</a:t>
            </a:r>
            <a:endParaRPr kumimoji="0" lang="en-GB" altLang="zh-TW" sz="3600" kern="1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6417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6024" y="1293003"/>
            <a:ext cx="4945393" cy="2768144"/>
          </a:xfrm>
        </p:spPr>
        <p:txBody>
          <a:bodyPr/>
          <a:lstStyle/>
          <a:p>
            <a:pPr marL="358775" lvl="1" indent="-358775" eaLnBrk="1" hangingPunct="1">
              <a:spcBef>
                <a:spcPts val="500"/>
              </a:spcBef>
              <a:buClr>
                <a:srgbClr val="CC3399"/>
              </a:buClr>
              <a:buSzPct val="55000"/>
            </a:pPr>
            <a:r>
              <a:rPr lang="zh-TW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</a:t>
            </a:r>
            <a:r>
              <a:rPr lang="zh-TW" altLang="en-GB" sz="32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聯遞系統</a:t>
            </a:r>
            <a:r>
              <a:rPr lang="zh-TW" altLang="en-US" sz="3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接收由</a:t>
            </a:r>
            <a:r>
              <a:rPr lang="zh-TW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教育局</a:t>
            </a:r>
            <a:r>
              <a:rPr lang="en-US" altLang="zh-TW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相關政府部門</a:t>
            </a:r>
            <a:r>
              <a:rPr lang="en-US" altLang="zh-TW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機構發出的訊息</a:t>
            </a:r>
            <a:endParaRPr lang="en-US" altLang="zh-TW" sz="3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anose="05000000000000000000" pitchFamily="2" charset="2"/>
            </a:endParaRPr>
          </a:p>
          <a:p>
            <a:pPr marL="358775" lvl="1" indent="-358775">
              <a:spcBef>
                <a:spcPts val="500"/>
              </a:spcBef>
              <a:buClr>
                <a:srgbClr val="CC3399"/>
              </a:buClr>
              <a:buSzPct val="55000"/>
            </a:pPr>
            <a:r>
              <a:rPr lang="zh-TW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如有需要，輸入學校密碼匙解密訊息</a:t>
            </a:r>
            <a:endParaRPr lang="en-US" altLang="zh-TW" sz="3200" b="1" dirty="0">
              <a:solidFill>
                <a:schemeClr val="tx1">
                  <a:lumMod val="95000"/>
                  <a:lumOff val="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eaLnBrk="1" hangingPunct="1">
              <a:spcBef>
                <a:spcPts val="500"/>
              </a:spcBef>
              <a:buSzPct val="55000"/>
              <a:buNone/>
            </a:pPr>
            <a:endParaRPr lang="en-US" altLang="zh-TW" sz="4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599548" y="6273800"/>
            <a:ext cx="1544452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52F92F-29C3-4515-ABAB-654215B02911}" type="slidenum">
              <a:rPr lang="en-US" altLang="zh-TW" smtClean="0"/>
              <a:pPr>
                <a:defRPr/>
              </a:pPr>
              <a:t>11</a:t>
            </a:fld>
            <a:endParaRPr lang="en-US" altLang="zh-TW" dirty="0"/>
          </a:p>
        </p:txBody>
      </p:sp>
      <p:sp>
        <p:nvSpPr>
          <p:cNvPr id="8" name="矩形 7"/>
          <p:cNvSpPr/>
          <p:nvPr/>
        </p:nvSpPr>
        <p:spPr>
          <a:xfrm>
            <a:off x="216024" y="581683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1" hangingPunct="1">
              <a:spcBef>
                <a:spcPts val="500"/>
              </a:spcBef>
              <a:buClr>
                <a:srgbClr val="CC3399"/>
              </a:buClr>
              <a:buSzPct val="55000"/>
              <a:buNone/>
            </a:pPr>
            <a:r>
              <a:rPr lang="zh-TW" altLang="en-US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</a:rPr>
              <a:t>接收訊息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79251" y="4126136"/>
            <a:ext cx="8424936" cy="23762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349" tIns="45674" rIns="91349" bIns="45674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7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58775" lvl="1" indent="-358775">
              <a:spcBef>
                <a:spcPts val="500"/>
              </a:spcBef>
              <a:buClr>
                <a:srgbClr val="CC3399"/>
              </a:buClr>
              <a:buSzPct val="55000"/>
            </a:pPr>
            <a:r>
              <a:rPr lang="zh-TW" altLang="en-US" sz="3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在</a:t>
            </a:r>
            <a:r>
              <a:rPr lang="zh-TW" altLang="en-US" sz="32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相關</a:t>
            </a:r>
            <a:r>
              <a:rPr lang="zh-TW" altLang="en-US" sz="3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模組</a:t>
            </a:r>
            <a:r>
              <a:rPr lang="en-US" altLang="zh-TW" sz="3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(</a:t>
            </a:r>
            <a:r>
              <a:rPr lang="zh-TW" altLang="en-US" sz="3200" kern="0" dirty="0">
                <a:solidFill>
                  <a:srgbClr val="0033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資料互換功能</a:t>
            </a:r>
            <a:r>
              <a:rPr lang="en-US" altLang="zh-TW" sz="3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)</a:t>
            </a:r>
            <a:r>
              <a:rPr lang="zh-TW" altLang="en-US" sz="32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，處理已接收的</a:t>
            </a:r>
            <a:r>
              <a:rPr lang="zh-TW" altLang="en-US" sz="3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訊息，</a:t>
            </a:r>
            <a:r>
              <a:rPr lang="zh-TW" altLang="en-US" sz="32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匯入</a:t>
            </a:r>
            <a:r>
              <a:rPr lang="en-US" altLang="zh-TW" sz="32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2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下載資料</a:t>
            </a:r>
            <a:r>
              <a:rPr lang="en-US" altLang="zh-TW" sz="32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2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檔案</a:t>
            </a:r>
            <a:endParaRPr lang="en-US" altLang="zh-TW" sz="3200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lvl="1" indent="-457200">
              <a:spcBef>
                <a:spcPts val="500"/>
              </a:spcBef>
              <a:buClr>
                <a:srgbClr val="CC3399"/>
              </a:buClr>
              <a:buSzPct val="100000"/>
              <a:buFont typeface="微軟正黑體" panose="020B0604030504040204" pitchFamily="34" charset="-120"/>
              <a:buChar char="★"/>
            </a:pPr>
            <a:r>
              <a:rPr lang="zh-TW" altLang="en-US" sz="3200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匯入新資料檔失敗</a:t>
            </a:r>
            <a:r>
              <a:rPr lang="en-US" altLang="zh-TW" sz="3200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如小一派位</a:t>
            </a:r>
            <a:r>
              <a:rPr lang="en-US" altLang="zh-TW" sz="3200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200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3200" kern="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匯入前</a:t>
            </a:r>
            <a:r>
              <a:rPr lang="zh-TW" altLang="en-US" sz="3200" u="sng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必須先行</a:t>
            </a:r>
            <a:r>
              <a:rPr lang="zh-TW" altLang="en-US" sz="3200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庫存</a:t>
            </a:r>
            <a:r>
              <a:rPr lang="en-US" altLang="zh-TW" sz="3200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200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刪除以往學年</a:t>
            </a:r>
            <a:r>
              <a:rPr lang="zh-TW" altLang="en-US" sz="3200" u="sng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名稱相同</a:t>
            </a:r>
            <a:r>
              <a:rPr lang="zh-TW" altLang="en-US" sz="3200" kern="0" dirty="0" smtClean="0">
                <a:solidFill>
                  <a:srgbClr val="D60093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的資料檔訊息</a:t>
            </a:r>
            <a:endParaRPr lang="en-US" altLang="zh-TW" sz="3200" kern="0" dirty="0">
              <a:solidFill>
                <a:srgbClr val="D60093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2" name="群組 11"/>
          <p:cNvGrpSpPr/>
          <p:nvPr/>
        </p:nvGrpSpPr>
        <p:grpSpPr>
          <a:xfrm>
            <a:off x="5134554" y="1228014"/>
            <a:ext cx="3833536" cy="2680361"/>
            <a:chOff x="5134554" y="1228014"/>
            <a:chExt cx="3833536" cy="2680361"/>
          </a:xfrm>
        </p:grpSpPr>
        <p:grpSp>
          <p:nvGrpSpPr>
            <p:cNvPr id="4" name="群組 3"/>
            <p:cNvGrpSpPr/>
            <p:nvPr/>
          </p:nvGrpSpPr>
          <p:grpSpPr>
            <a:xfrm>
              <a:off x="5134554" y="1228014"/>
              <a:ext cx="3833536" cy="2680361"/>
              <a:chOff x="4644006" y="1053285"/>
              <a:chExt cx="3653511" cy="2759344"/>
            </a:xfrm>
          </p:grpSpPr>
          <p:sp>
            <p:nvSpPr>
              <p:cNvPr id="5" name="Rectangle 3"/>
              <p:cNvSpPr txBox="1">
                <a:spLocks noChangeArrowheads="1"/>
              </p:cNvSpPr>
              <p:nvPr/>
            </p:nvSpPr>
            <p:spPr bwMode="auto">
              <a:xfrm>
                <a:off x="4644006" y="1053285"/>
                <a:ext cx="3653511" cy="2759344"/>
              </a:xfrm>
              <a:prstGeom prst="rect">
                <a:avLst/>
              </a:prstGeom>
              <a:noFill/>
              <a:ln w="38100">
                <a:solidFill>
                  <a:srgbClr val="0000FF"/>
                </a:solidFill>
              </a:ln>
              <a:effectLst/>
              <a:extLst/>
            </p:spPr>
            <p:txBody>
              <a:bodyPr vert="horz" wrap="square" lIns="91349" tIns="45674" rIns="91349" bIns="45674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7500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" panose="05000000000000000000" pitchFamily="2" charset="2"/>
                  <a:buChar char="n"/>
                  <a:defRPr sz="2400">
                    <a:solidFill>
                      <a:srgbClr val="6600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PMingLiU" panose="02020500000000000000" pitchFamily="18" charset="-120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C0099"/>
                  </a:buClr>
                  <a:buFont typeface="Wingdings" panose="05000000000000000000" pitchFamily="2" charset="2"/>
                  <a:buChar char="n"/>
                  <a:defRPr sz="2000">
                    <a:solidFill>
                      <a:srgbClr val="9900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PMingLiU" panose="02020500000000000000" pitchFamily="18" charset="-120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>
                    <a:solidFill>
                      <a:srgbClr val="6600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PMingLiU" panose="02020500000000000000" pitchFamily="18" charset="-120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rgbClr val="3333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+mn-lt"/>
                    <a:ea typeface="PMingLiU" panose="02020500000000000000" pitchFamily="18" charset="-120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+mn-lt"/>
                    <a:ea typeface="PMingLiU" panose="02020500000000000000" pitchFamily="18" charset="-120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14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14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14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itchFamily="2" charset="2"/>
                  <a:buChar char="n"/>
                  <a:defRPr sz="14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lvl="1" indent="0">
                  <a:spcBef>
                    <a:spcPts val="500"/>
                  </a:spcBef>
                  <a:buClrTx/>
                  <a:buSzPct val="55000"/>
                  <a:buNone/>
                </a:pPr>
                <a:r>
                  <a:rPr lang="zh-TW" altLang="en-US" sz="2400" b="0" kern="0" dirty="0">
                    <a:solidFill>
                      <a:schemeClr val="tx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各模組</a:t>
                </a:r>
                <a:r>
                  <a:rPr lang="zh-TW" altLang="en-US" sz="2400" dirty="0">
                    <a:solidFill>
                      <a:srgbClr val="0033CC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資料互換</a:t>
                </a:r>
                <a:r>
                  <a:rPr lang="zh-TW" altLang="en-US" sz="2400" b="0" dirty="0">
                    <a:solidFill>
                      <a:srgbClr val="0033CC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功能</a:t>
                </a:r>
                <a:endParaRPr lang="en-US" altLang="zh-TW" sz="2400" b="0" dirty="0">
                  <a:solidFill>
                    <a:srgbClr val="0033CC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 marL="358775" lvl="1" indent="-358775" eaLnBrk="1" hangingPunct="1">
                  <a:spcBef>
                    <a:spcPts val="500"/>
                  </a:spcBef>
                  <a:buClr>
                    <a:srgbClr val="CC3399"/>
                  </a:buClr>
                  <a:buSzPct val="55000"/>
                </a:pPr>
                <a:r>
                  <a:rPr lang="zh-TW" altLang="en-US" b="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處理已接收的訊息資料</a:t>
                </a:r>
                <a:endParaRPr lang="en-US" altLang="zh-TW" b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pic>
            <p:nvPicPr>
              <p:cNvPr id="6" name="圖片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37125" y="1988840"/>
                <a:ext cx="3467271" cy="1666843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7" name="矩形 6"/>
              <p:cNvSpPr/>
              <p:nvPr/>
            </p:nvSpPr>
            <p:spPr bwMode="auto">
              <a:xfrm>
                <a:off x="4737125" y="2996952"/>
                <a:ext cx="966815" cy="288032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CC0099"/>
                  </a:buClr>
                  <a:buSzPct val="55000"/>
                  <a:buFont typeface="Wingdings" pitchFamily="2" charset="2"/>
                  <a:buNone/>
                  <a:tabLst/>
                </a:pPr>
                <a:endParaRPr kumimoji="0" lang="zh-TW" altLang="en-US" sz="4000" b="1" i="0" u="none" strike="noStrike" cap="none" normalizeH="0" baseline="0">
                  <a:ln>
                    <a:noFill/>
                  </a:ln>
                  <a:solidFill>
                    <a:schemeClr val="folHlink"/>
                  </a:solidFill>
                  <a:effectLst/>
                  <a:latin typeface="Times New Roman" pitchFamily="18" charset="0"/>
                  <a:ea typeface="標楷體" pitchFamily="65" charset="-12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 bwMode="auto">
            <a:xfrm>
              <a:off x="7414270" y="3208463"/>
              <a:ext cx="144277" cy="949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CC0099"/>
                </a:buClr>
                <a:buSzPct val="55000"/>
                <a:buFont typeface="Wingdings" pitchFamily="2" charset="2"/>
                <a:buNone/>
                <a:tabLst/>
              </a:pPr>
              <a:endParaRPr kumimoji="0" lang="zh-HK" altLang="en-US" sz="4000" b="1" i="0" u="none" strike="noStrike" cap="none" normalizeH="0" baseline="0" smtClean="0">
                <a:ln>
                  <a:noFill/>
                </a:ln>
                <a:solidFill>
                  <a:schemeClr val="folHlink"/>
                </a:solidFill>
                <a:effectLst/>
                <a:latin typeface="Times New Roman" pitchFamily="18" charset="0"/>
                <a:ea typeface="標楷體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804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6CFA46D-B228-4611-9926-F24EC5795826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19459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itle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229600" cy="1068388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聯遞系統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接收及解密小一派位結果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解密小一派位結果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﹙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數據檔</a:t>
            </a:r>
            <a:r>
              <a:rPr lang="en-US" altLang="zh-TW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﹚</a:t>
            </a:r>
            <a:endParaRPr lang="zh-HK" altLang="en-US" sz="3200" smtClean="0"/>
          </a:p>
        </p:txBody>
      </p:sp>
      <p:pic>
        <p:nvPicPr>
          <p:cNvPr id="19461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857375"/>
            <a:ext cx="402272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B6EADAA-AE14-427A-8B15-BB17DC3ECE97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20483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itle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229600" cy="1068388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聯遞系統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接收及解密小一派位結果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輸入密碼，為數據檔資料解密</a:t>
            </a:r>
          </a:p>
        </p:txBody>
      </p:sp>
      <p:pic>
        <p:nvPicPr>
          <p:cNvPr id="2048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2182813"/>
            <a:ext cx="7934325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6A6504-30F7-40B5-9A60-9D40B9B964D6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21507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itle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229600" cy="1081088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聯遞系統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接收及解密小一派位結果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檢視數據檔附件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1841502"/>
            <a:ext cx="4160490" cy="487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8B241E3-D311-43FB-B9B0-6B6A9E8CD93E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22531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itle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229600" cy="1068388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聯遞系統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接收及解密小一派位結果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u="sng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成功解密數據檔資料</a:t>
            </a:r>
          </a:p>
        </p:txBody>
      </p:sp>
      <p:pic>
        <p:nvPicPr>
          <p:cNvPr id="22533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492375"/>
            <a:ext cx="8605837" cy="26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110537" cy="1139825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小一派位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資料互換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處理統一派位結果</a:t>
            </a:r>
          </a:p>
        </p:txBody>
      </p:sp>
      <p:sp>
        <p:nvSpPr>
          <p:cNvPr id="23555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6CBBED-A490-4C81-BA5B-2641B28C5819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235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398713"/>
            <a:ext cx="4824412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3141663" y="4581525"/>
            <a:ext cx="3455987" cy="8778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latin typeface="Verdana" panose="020B0604030504040204" pitchFamily="34" charset="0"/>
            </a:endParaRPr>
          </a:p>
        </p:txBody>
      </p:sp>
      <p:pic>
        <p:nvPicPr>
          <p:cNvPr id="23558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91CCD0-E9D9-47D4-9143-947BCD0D7DDC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24579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110537" cy="11430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小一派位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資料互換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匯入小一派位結果數據檔</a:t>
            </a:r>
          </a:p>
        </p:txBody>
      </p:sp>
      <p:pic>
        <p:nvPicPr>
          <p:cNvPr id="24581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2060575"/>
            <a:ext cx="9163050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BE84B0-3045-47BB-BD7F-FBD3C92440B1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25603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110537" cy="1139825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小一派位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資料互換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成功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匯入小一派位結果數據檔</a:t>
            </a:r>
          </a:p>
        </p:txBody>
      </p:sp>
      <p:pic>
        <p:nvPicPr>
          <p:cNvPr id="25605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2157413"/>
            <a:ext cx="89344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07B2284-A581-47DB-B3C2-D48A80F66A42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2662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398713"/>
            <a:ext cx="4824412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3141663" y="3789363"/>
            <a:ext cx="3455987" cy="8778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800">
              <a:latin typeface="Verdana" panose="020B0604030504040204" pitchFamily="34" charset="0"/>
            </a:endParaRPr>
          </a:p>
        </p:txBody>
      </p:sp>
      <p:pic>
        <p:nvPicPr>
          <p:cNvPr id="26629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110537" cy="1139825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小一派位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查詢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檢視小一派位結果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603277" y="1417257"/>
            <a:ext cx="8302250" cy="486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49" tIns="45674" rIns="91349" bIns="45674"/>
          <a:lstStyle>
            <a:lvl1pPr marL="447675" indent="-447675">
              <a:spcBef>
                <a:spcPct val="75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新細明體" panose="02020500000000000000" pitchFamily="18" charset="-120"/>
              </a:defRPr>
            </a:lvl9pPr>
          </a:lstStyle>
          <a:p>
            <a:pPr marL="0" indent="0" eaLnBrk="1" hangingPunct="1">
              <a:spcBef>
                <a:spcPts val="500"/>
              </a:spcBef>
              <a:buClr>
                <a:schemeClr val="tx1"/>
              </a:buClr>
              <a:buNone/>
            </a:pPr>
            <a:r>
              <a:rPr lang="zh-TW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學校管理模組</a:t>
            </a:r>
            <a:endParaRPr lang="en-US" altLang="zh-TW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46088" lvl="1" indent="-446088" eaLnBrk="1" hangingPunct="1">
              <a:spcBef>
                <a:spcPts val="500"/>
              </a:spcBef>
              <a:buClr>
                <a:srgbClr val="D60093"/>
              </a:buClr>
              <a:buSzPct val="55000"/>
            </a:pPr>
            <a:r>
              <a:rPr lang="zh-TW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六月：策劃新學年設定新學年</a:t>
            </a:r>
            <a:r>
              <a:rPr lang="zh-TW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校曆</a:t>
            </a:r>
            <a:r>
              <a:rPr lang="zh-TW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及預備下學年</a:t>
            </a:r>
            <a:r>
              <a:rPr lang="zh-TW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各班級</a:t>
            </a:r>
            <a:r>
              <a:rPr lang="en-US" altLang="zh-TW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小一</a:t>
            </a:r>
            <a:r>
              <a:rPr lang="en-US" altLang="zh-TW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結構</a:t>
            </a:r>
          </a:p>
          <a:p>
            <a:pPr marL="0" indent="0" eaLnBrk="1" hangingPunct="1">
              <a:spcBef>
                <a:spcPts val="500"/>
              </a:spcBef>
              <a:buClr>
                <a:schemeClr val="tx1"/>
              </a:buClr>
              <a:buNone/>
            </a:pPr>
            <a:r>
              <a:rPr lang="zh-TW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學位分配模組 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小一派位 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資料互換</a:t>
            </a:r>
            <a:endParaRPr lang="en-US" altLang="zh-TW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46088" lvl="1" indent="-446088" eaLnBrk="1" hangingPunct="1">
              <a:spcBef>
                <a:spcPts val="500"/>
              </a:spcBef>
              <a:buClr>
                <a:srgbClr val="D60093"/>
              </a:buClr>
              <a:buSzPct val="55000"/>
            </a:pPr>
            <a:r>
              <a:rPr lang="zh-TW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六月：匯入</a:t>
            </a:r>
            <a:r>
              <a:rPr lang="zh-TW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統一分配學額結果</a:t>
            </a:r>
            <a:r>
              <a:rPr lang="en-US" altLang="zh-TW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數據檔</a:t>
            </a:r>
            <a:r>
              <a:rPr lang="en-US" altLang="zh-TW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0" indent="0" eaLnBrk="1" hangingPunct="1">
              <a:spcBef>
                <a:spcPts val="500"/>
              </a:spcBef>
              <a:buClr>
                <a:schemeClr val="tx1"/>
              </a:buClr>
              <a:buNone/>
            </a:pPr>
            <a:r>
              <a:rPr lang="zh-TW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學位分配模組 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小一派位 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查詢</a:t>
            </a:r>
            <a:endParaRPr lang="en-US" altLang="zh-TW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46088" lvl="1" indent="-446088" eaLnBrk="1" hangingPunct="1">
              <a:spcBef>
                <a:spcPts val="500"/>
              </a:spcBef>
              <a:buClr>
                <a:srgbClr val="D60093"/>
              </a:buClr>
              <a:buSzPct val="55000"/>
            </a:pPr>
            <a:r>
              <a:rPr lang="zh-TW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檢視學生</a:t>
            </a:r>
            <a:r>
              <a:rPr lang="zh-TW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派位資料及取錄狀況</a:t>
            </a:r>
          </a:p>
          <a:p>
            <a:pPr marL="0" indent="0" eaLnBrk="1" hangingPunct="1">
              <a:spcBef>
                <a:spcPts val="500"/>
              </a:spcBef>
              <a:buClr>
                <a:schemeClr val="tx1"/>
              </a:buClr>
              <a:buNone/>
            </a:pPr>
            <a:r>
              <a:rPr lang="zh-TW" altLang="en-US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學生資料模組 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註冊 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小一派位</a:t>
            </a:r>
            <a:endParaRPr lang="en-US" altLang="zh-TW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46088" lvl="1" indent="-446088" eaLnBrk="1" hangingPunct="1">
              <a:spcBef>
                <a:spcPts val="500"/>
              </a:spcBef>
              <a:buClr>
                <a:srgbClr val="D60093"/>
              </a:buClr>
              <a:buSzPct val="55000"/>
            </a:pPr>
            <a:r>
              <a:rPr lang="zh-TW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為學生</a:t>
            </a:r>
            <a:r>
              <a:rPr lang="zh-TW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便捷註冊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53688616-EF39-42F0-A612-432FF095B03B}" type="slidenum">
              <a:rPr lang="en-US" altLang="zh-TW" smtClean="0"/>
              <a:pPr>
                <a:defRPr/>
              </a:pPr>
              <a:t>2</a:t>
            </a:fld>
            <a:endParaRPr lang="en-US" altLang="zh-TW" dirty="0"/>
          </a:p>
        </p:txBody>
      </p:sp>
      <p:sp>
        <p:nvSpPr>
          <p:cNvPr id="12" name="矩形 11"/>
          <p:cNvSpPr/>
          <p:nvPr/>
        </p:nvSpPr>
        <p:spPr>
          <a:xfrm>
            <a:off x="624609" y="692696"/>
            <a:ext cx="82809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spcBef>
                <a:spcPts val="150"/>
              </a:spcBef>
              <a:buClr>
                <a:srgbClr val="FF0066"/>
              </a:buClr>
              <a:buSzPct val="55000"/>
              <a:buNone/>
            </a:pPr>
            <a:r>
              <a:rPr lang="zh-TW" altLang="en-US" sz="3600" dirty="0">
                <a:latin typeface="標楷體" panose="03000509000000000000" pitchFamily="65" charset="-120"/>
                <a:cs typeface="+mj-cs"/>
              </a:rPr>
              <a:t>學年末、開學前</a:t>
            </a:r>
            <a:endParaRPr lang="en-US" altLang="zh-TW" sz="3600" dirty="0">
              <a:latin typeface="標楷體" panose="03000509000000000000" pitchFamily="65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38084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B374AF6-2BA4-4F2F-8748-5B9038F6FC30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27651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110537" cy="1139825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小一派位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查詢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以年份及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/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或學生資料查詢派位結果</a:t>
            </a:r>
          </a:p>
        </p:txBody>
      </p:sp>
      <p:pic>
        <p:nvPicPr>
          <p:cNvPr id="27653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855345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7642C6-6252-44D6-89F5-A50FEF84C682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28675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110537" cy="1130300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小一派位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查詢</a:t>
            </a:r>
            <a:r>
              <a:rPr lang="zh-TW" altLang="en-US" sz="360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按學生編號以檢視學生派位資料</a:t>
            </a:r>
          </a:p>
        </p:txBody>
      </p:sp>
      <p:pic>
        <p:nvPicPr>
          <p:cNvPr id="28677" name="圖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" y="1919288"/>
            <a:ext cx="8928100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9F1BA79-B159-4331-A640-87DC1221119A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30723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2205038"/>
            <a:ext cx="7851775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110537" cy="1139825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在</a:t>
            </a:r>
            <a:r>
              <a:rPr kumimoji="1" lang="zh-TW" altLang="en-US" sz="360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學位分配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小一派位 </a:t>
            </a:r>
            <a:r>
              <a:rPr lang="en-US" altLang="zh-TW" sz="360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 </a:t>
            </a:r>
            <a:r>
              <a:rPr lang="zh-TW" altLang="en-US" sz="3600" smtClean="0">
                <a:solidFill>
                  <a:srgbClr val="3333CC"/>
                </a:solidFill>
                <a:ea typeface="標楷體" panose="03000509000000000000" pitchFamily="65" charset="-120"/>
              </a:rPr>
              <a:t>查詢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smtClean="0">
                <a:ea typeface="標楷體" panose="03000509000000000000" pitchFamily="65" charset="-120"/>
              </a:rPr>
              <a:t/>
            </a:r>
            <a:br>
              <a:rPr lang="en-US" altLang="zh-TW" sz="3600" smtClean="0">
                <a:ea typeface="標楷體" panose="03000509000000000000" pitchFamily="65" charset="-120"/>
              </a:rPr>
            </a:b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檢視學生派位資料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B88B5BF-E156-4256-A4B0-D70A819EFFB7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31747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2"/>
          <p:cNvSpPr txBox="1">
            <a:spLocks noChangeArrowheads="1"/>
          </p:cNvSpPr>
          <p:nvPr/>
        </p:nvSpPr>
        <p:spPr bwMode="auto">
          <a:xfrm>
            <a:off x="357188" y="704850"/>
            <a:ext cx="8229600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187450" indent="-20955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1462088" indent="-20955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在</a:t>
            </a:r>
            <a:r>
              <a:rPr lang="zh-TW" altLang="en-US" sz="360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學生資料 </a:t>
            </a:r>
            <a:r>
              <a:rPr kumimoji="0" lang="en-US" altLang="zh-TW" sz="3600">
                <a:latin typeface="Calibri" panose="020F0502020204030204" pitchFamily="34" charset="0"/>
                <a:ea typeface="標楷體" panose="03000509000000000000" pitchFamily="65" charset="-120"/>
              </a:rPr>
              <a:t>&gt;</a:t>
            </a:r>
            <a:r>
              <a:rPr kumimoji="0"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 </a:t>
            </a:r>
            <a:r>
              <a:rPr lang="zh-TW" altLang="en-US" sz="360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註冊</a:t>
            </a:r>
            <a:r>
              <a:rPr kumimoji="0"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  </a:t>
            </a:r>
            <a:r>
              <a:rPr kumimoji="0" lang="en-US" altLang="zh-TW" sz="3600">
                <a:latin typeface="Calibri" panose="020F0502020204030204" pitchFamily="34" charset="0"/>
                <a:ea typeface="標楷體" panose="03000509000000000000" pitchFamily="65" charset="-120"/>
              </a:rPr>
              <a:t>&gt; </a:t>
            </a:r>
            <a:r>
              <a:rPr lang="zh-TW" altLang="en-US" sz="3600">
                <a:solidFill>
                  <a:srgbClr val="3333CC"/>
                </a:solidFill>
                <a:ea typeface="標楷體" panose="03000509000000000000" pitchFamily="65" charset="-120"/>
              </a:rPr>
              <a:t>小一派位</a:t>
            </a:r>
            <a:r>
              <a:rPr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便捷收生</a:t>
            </a:r>
            <a:r>
              <a:rPr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選取合適的學校授課制、分配類別及</a:t>
            </a:r>
            <a:r>
              <a:rPr lang="en-US" altLang="zh-TW" sz="3600">
                <a:latin typeface="Calibri" panose="020F0502020204030204" pitchFamily="34" charset="0"/>
                <a:ea typeface="標楷體" panose="03000509000000000000" pitchFamily="65" charset="-120"/>
              </a:rPr>
              <a:t/>
            </a:r>
            <a:br>
              <a:rPr lang="en-US" altLang="zh-TW" sz="3600">
                <a:latin typeface="Calibri" panose="020F0502020204030204" pitchFamily="34" charset="0"/>
                <a:ea typeface="標楷體" panose="03000509000000000000" pitchFamily="65" charset="-120"/>
              </a:rPr>
            </a:br>
            <a:r>
              <a:rPr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小一派位班級類別，以搜尋學生名單</a:t>
            </a:r>
            <a:endParaRPr kumimoji="0" lang="en-US" altLang="zh-TW" sz="3600">
              <a:latin typeface="Calibri" panose="020F0502020204030204" pitchFamily="34" charset="0"/>
              <a:ea typeface="標楷體" panose="03000509000000000000" pitchFamily="65" charset="-120"/>
            </a:endParaRPr>
          </a:p>
        </p:txBody>
      </p:sp>
      <p:pic>
        <p:nvPicPr>
          <p:cNvPr id="31749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8" y="2427288"/>
            <a:ext cx="7383462" cy="413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D7A8AD-3879-499F-B45A-D74B63247CF9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32771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Rectangle 2"/>
          <p:cNvSpPr txBox="1">
            <a:spLocks noChangeArrowheads="1"/>
          </p:cNvSpPr>
          <p:nvPr/>
        </p:nvSpPr>
        <p:spPr bwMode="auto">
          <a:xfrm>
            <a:off x="357188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187450" indent="-20955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1462088" indent="-20955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在</a:t>
            </a:r>
            <a:r>
              <a:rPr lang="zh-TW" altLang="en-US" sz="360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學生資料 </a:t>
            </a:r>
            <a:r>
              <a:rPr kumimoji="0" lang="en-US" altLang="zh-TW" sz="3600">
                <a:latin typeface="Calibri" panose="020F0502020204030204" pitchFamily="34" charset="0"/>
                <a:ea typeface="標楷體" panose="03000509000000000000" pitchFamily="65" charset="-120"/>
              </a:rPr>
              <a:t>&gt;</a:t>
            </a:r>
            <a:r>
              <a:rPr kumimoji="0"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 </a:t>
            </a:r>
            <a:r>
              <a:rPr lang="zh-TW" altLang="en-US" sz="360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註冊</a:t>
            </a:r>
            <a:r>
              <a:rPr kumimoji="0"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  </a:t>
            </a:r>
            <a:r>
              <a:rPr kumimoji="0" lang="en-US" altLang="zh-TW" sz="3600">
                <a:latin typeface="Calibri" panose="020F0502020204030204" pitchFamily="34" charset="0"/>
                <a:ea typeface="標楷體" panose="03000509000000000000" pitchFamily="65" charset="-120"/>
              </a:rPr>
              <a:t>&gt; </a:t>
            </a:r>
            <a:r>
              <a:rPr lang="zh-TW" altLang="en-US" sz="3600">
                <a:solidFill>
                  <a:srgbClr val="3333CC"/>
                </a:solidFill>
                <a:ea typeface="標楷體" panose="03000509000000000000" pitchFamily="65" charset="-120"/>
              </a:rPr>
              <a:t>小一派位</a:t>
            </a:r>
            <a:r>
              <a:rPr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便捷收生</a:t>
            </a:r>
            <a:r>
              <a:rPr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zh-TW" altLang="en-US" sz="3600">
                <a:latin typeface="Calibri" panose="020F0502020204030204" pitchFamily="34" charset="0"/>
                <a:ea typeface="標楷體" panose="03000509000000000000" pitchFamily="65" charset="-120"/>
              </a:rPr>
              <a:t>輸入學生資料，便捷收生</a:t>
            </a:r>
            <a:endParaRPr kumimoji="0" lang="en-US" altLang="zh-TW" sz="3600">
              <a:latin typeface="Calibri" panose="020F0502020204030204" pitchFamily="34" charset="0"/>
              <a:ea typeface="標楷體" panose="03000509000000000000" pitchFamily="65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522" y="1933657"/>
            <a:ext cx="8125636" cy="4303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1122363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常見問題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匯入派位結果數據檔失敗</a:t>
            </a:r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，應如何處理？</a:t>
            </a:r>
            <a:endParaRPr lang="zh-TW" altLang="en-US" sz="3600" smtClean="0">
              <a:solidFill>
                <a:schemeClr val="tx1"/>
              </a:solidFill>
              <a:ea typeface="標楷體" panose="03000509000000000000" pitchFamily="65" charset="-120"/>
            </a:endParaRPr>
          </a:p>
        </p:txBody>
      </p:sp>
      <p:sp>
        <p:nvSpPr>
          <p:cNvPr id="33795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D17CE4-F9D0-4F1E-A35A-87524102B368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33796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933575"/>
            <a:ext cx="9109075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答─到</a:t>
            </a:r>
            <a:r>
              <a:rPr kumimoji="1" lang="zh-TW" altLang="en-US" sz="3600" dirty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聯遞系統 </a:t>
            </a:r>
            <a:r>
              <a:rPr lang="en-US" altLang="zh-TW" sz="3600" dirty="0" smtClean="0">
                <a:solidFill>
                  <a:schemeClr val="tx1"/>
                </a:solidFill>
                <a:ea typeface="標楷體" panose="03000509000000000000" pitchFamily="65" charset="-120"/>
              </a:rPr>
              <a:t>&gt;</a:t>
            </a:r>
            <a:r>
              <a:rPr lang="zh-TW" altLang="en-US" sz="3600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kumimoji="1" lang="zh-TW" altLang="en-US" sz="36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n-cs"/>
              </a:rPr>
              <a:t>接收訊息</a:t>
            </a:r>
            <a:r>
              <a:rPr lang="zh-TW" altLang="en-US" sz="3600" dirty="0" smtClean="0">
                <a:solidFill>
                  <a:schemeClr val="tx1"/>
                </a:solidFill>
                <a:ea typeface="標楷體" panose="03000509000000000000" pitchFamily="65" charset="-120"/>
              </a:rPr>
              <a:t>庫存或刪除</a:t>
            </a:r>
            <a:r>
              <a:rPr lang="en-US" altLang="zh-TW" sz="3600" dirty="0" smtClean="0">
                <a:solidFill>
                  <a:schemeClr val="tx1"/>
                </a:solidFill>
                <a:ea typeface="標楷體" panose="03000509000000000000" pitchFamily="65" charset="-120"/>
              </a:rPr>
              <a:t/>
            </a:r>
            <a:br>
              <a:rPr lang="en-US" altLang="zh-TW" sz="3600" dirty="0" smtClean="0">
                <a:solidFill>
                  <a:schemeClr val="tx1"/>
                </a:solidFill>
                <a:ea typeface="標楷體" panose="03000509000000000000" pitchFamily="65" charset="-120"/>
              </a:rPr>
            </a:br>
            <a:r>
              <a:rPr lang="zh-TW" altLang="en-US" sz="3600" dirty="0" smtClean="0">
                <a:solidFill>
                  <a:schemeClr val="tx1"/>
                </a:solidFill>
                <a:ea typeface="標楷體" panose="03000509000000000000" pitchFamily="65" charset="-120"/>
              </a:rPr>
              <a:t>過去的資料檔案訊息</a:t>
            </a:r>
          </a:p>
        </p:txBody>
      </p:sp>
      <p:sp>
        <p:nvSpPr>
          <p:cNvPr id="2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FCD77CE-C360-4BD0-8D82-C338C89B0FF8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34820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931988"/>
            <a:ext cx="8924925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1497013"/>
            <a:ext cx="782955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704850"/>
            <a:ext cx="8229600" cy="708025"/>
          </a:xfrm>
        </p:spPr>
        <p:txBody>
          <a:bodyPr/>
          <a:lstStyle/>
          <a:p>
            <a:pPr eaLnBrk="1" hangingPunct="1"/>
            <a:r>
              <a:rPr lang="zh-TW" altLang="en-US" sz="36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答─</a:t>
            </a:r>
            <a:r>
              <a:rPr lang="zh-TW" altLang="en-US" sz="3600" smtClean="0">
                <a:solidFill>
                  <a:schemeClr val="tx1"/>
                </a:solidFill>
                <a:ea typeface="標楷體" panose="03000509000000000000" pitchFamily="65" charset="-120"/>
              </a:rPr>
              <a:t>再次匯入派位結果數據檔</a:t>
            </a:r>
          </a:p>
        </p:txBody>
      </p:sp>
      <p:sp>
        <p:nvSpPr>
          <p:cNvPr id="35844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714453-C569-4392-AB10-131B05523A39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5219700" y="5157788"/>
            <a:ext cx="936625" cy="3619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en-US" sz="180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35846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2879725"/>
          </a:xfrm>
        </p:spPr>
        <p:txBody>
          <a:bodyPr/>
          <a:lstStyle/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zh-TW" altLang="en-US" sz="9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完</a:t>
            </a:r>
            <a:endParaRPr lang="zh-HK" altLang="en-US" sz="9600" b="1" dirty="0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6867" name="投影片編號版面配置區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anose="020B0604030504040204" pitchFamily="34" charset="0"/>
                <a:ea typeface="標楷體" panose="03000509000000000000" pitchFamily="65" charset="-120"/>
              </a:defRPr>
            </a:lvl9pPr>
          </a:lstStyle>
          <a:p>
            <a:fld id="{B702E2F6-12DE-44FE-81AA-8B2155C7F777}" type="slidenum">
              <a:rPr kumimoji="0" lang="en-US" altLang="zh-TW" smtClean="0">
                <a:solidFill>
                  <a:srgbClr val="063B81"/>
                </a:solidFill>
              </a:rPr>
              <a:pPr/>
              <a:t>28</a:t>
            </a:fld>
            <a:endParaRPr kumimoji="0" lang="en-US" altLang="zh-TW" smtClean="0">
              <a:solidFill>
                <a:srgbClr val="063B8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7778750" cy="649288"/>
          </a:xfrm>
        </p:spPr>
        <p:txBody>
          <a:bodyPr/>
          <a:lstStyle/>
          <a:p>
            <a:pPr eaLnBrk="1" hangingPunct="1"/>
            <a:r>
              <a:rPr lang="zh-TW" altLang="en-US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預備工作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zh-TW" altLang="en-US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dirty="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學校管理</a:t>
            </a:r>
            <a:r>
              <a:rPr lang="zh-TW" altLang="en-US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策劃新學年資料 </a:t>
            </a:r>
            <a:endParaRPr lang="zh-HK" altLang="en-US" sz="3600" dirty="0" smtClean="0"/>
          </a:p>
        </p:txBody>
      </p:sp>
      <p:sp>
        <p:nvSpPr>
          <p:cNvPr id="15363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C0F4E5E-FBAA-41C9-943E-676EC42138CA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15364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38275"/>
            <a:ext cx="8963025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9767BA9-CC4F-45AA-82D0-DA00E731FB50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16387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itle 1"/>
          <p:cNvSpPr txBox="1">
            <a:spLocks/>
          </p:cNvSpPr>
          <p:nvPr/>
        </p:nvSpPr>
        <p:spPr bwMode="auto">
          <a:xfrm>
            <a:off x="357188" y="704850"/>
            <a:ext cx="83915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187450" indent="-20955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1462088" indent="-20955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預備工作</a:t>
            </a:r>
            <a:r>
              <a:rPr kumimoji="0" lang="zh-TW" altLang="en-US" sz="360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kumimoji="0"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學校管理</a:t>
            </a:r>
            <a:r>
              <a:rPr kumimoji="0" lang="zh-TW" altLang="en-US" sz="3600">
                <a:latin typeface="標楷體" panose="03000509000000000000" pitchFamily="65" charset="-120"/>
                <a:ea typeface="標楷體" panose="03000509000000000000" pitchFamily="65" charset="-120"/>
              </a:rPr>
              <a:t>設定新學年的校曆</a:t>
            </a:r>
            <a:endParaRPr kumimoji="0" lang="zh-HK" altLang="en-US" sz="3600">
              <a:solidFill>
                <a:schemeClr val="tx2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pic>
        <p:nvPicPr>
          <p:cNvPr id="16389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7163"/>
            <a:ext cx="8712200" cy="472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投影片編號版面配置區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3BE7CB3-1A22-42C8-B971-A72D6362088F}" type="slidenum">
              <a:rPr lang="en-US" altLang="zh-TW" sz="1200" smtClean="0">
                <a:latin typeface="Verdan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zh-TW" sz="1200" smtClean="0">
              <a:latin typeface="Verdana" panose="020B0604030504040204" pitchFamily="34" charset="0"/>
            </a:endParaRPr>
          </a:p>
        </p:txBody>
      </p:sp>
      <p:pic>
        <p:nvPicPr>
          <p:cNvPr id="17411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itle 1"/>
          <p:cNvSpPr txBox="1">
            <a:spLocks/>
          </p:cNvSpPr>
          <p:nvPr/>
        </p:nvSpPr>
        <p:spPr bwMode="auto">
          <a:xfrm>
            <a:off x="357188" y="704850"/>
            <a:ext cx="8391525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bIns="0" anchor="b"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639763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187450" indent="-20955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1462088" indent="-20955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預備工作</a:t>
            </a:r>
            <a:r>
              <a:rPr kumimoji="0" lang="zh-TW" altLang="en-US" sz="36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kumimoji="0"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zh-TW" altLang="en-US" sz="3600" dirty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學校管理</a:t>
            </a:r>
            <a:r>
              <a:rPr kumimoji="0"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設定新學年</a:t>
            </a: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</a:rPr>
              <a:t>的班級結構</a:t>
            </a:r>
            <a:endParaRPr kumimoji="0" lang="zh-HK" altLang="en-US" sz="3600" dirty="0">
              <a:solidFill>
                <a:schemeClr val="tx2"/>
              </a:solidFill>
              <a:latin typeface="Calibri" panose="020F0502020204030204" pitchFamily="34" charset="0"/>
              <a:ea typeface="微軟正黑體" panose="020B0604030504040204" pitchFamily="34" charset="-120"/>
            </a:endParaRPr>
          </a:p>
        </p:txBody>
      </p:sp>
      <p:pic>
        <p:nvPicPr>
          <p:cNvPr id="1741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773238"/>
            <a:ext cx="840105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57188" y="704850"/>
            <a:ext cx="8229600" cy="1068388"/>
          </a:xfrm>
        </p:spPr>
        <p:txBody>
          <a:bodyPr/>
          <a:lstStyle/>
          <a:p>
            <a:pPr eaLnBrk="1" hangingPunct="1"/>
            <a:r>
              <a:rPr lang="zh-TW" altLang="en-US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kumimoji="1" lang="zh-TW" altLang="en-US" sz="3600" dirty="0" smtClean="0">
                <a:solidFill>
                  <a:srgbClr val="CC0099"/>
                </a:solidFill>
                <a:latin typeface="Arial" panose="020B0604020202020204" pitchFamily="34" charset="0"/>
                <a:ea typeface="標楷體" panose="03000509000000000000" pitchFamily="65" charset="-120"/>
                <a:cs typeface="Arial" panose="020B0604020202020204" pitchFamily="34" charset="0"/>
              </a:rPr>
              <a:t>聯遞系統</a:t>
            </a:r>
            <a:r>
              <a:rPr lang="zh-TW" altLang="en-US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接收及解密小一派位結果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─</a:t>
            </a:r>
            <a:r>
              <a:rPr lang="en-US" altLang="zh-TW" sz="3600" u="sng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600" u="sng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接收小一派位結果</a:t>
            </a:r>
            <a:r>
              <a:rPr lang="en-US" altLang="zh-TW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﹙</a:t>
            </a:r>
            <a:r>
              <a:rPr lang="zh-TW" altLang="en-US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數據檔</a:t>
            </a:r>
            <a:r>
              <a:rPr lang="en-US" altLang="zh-TW" sz="3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﹚</a:t>
            </a:r>
            <a:endParaRPr lang="zh-HK" altLang="en-US" sz="3200" dirty="0" smtClean="0"/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5BD078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5BD07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5D028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9A0EAF6-3D30-4083-A465-E04E8CA75D98}" type="slidenum">
              <a:rPr lang="en-US" altLang="zh-TW" sz="1200" smtClean="0">
                <a:latin typeface="Verdana" panose="020B0604030504040204" pitchFamily="34" charset="0"/>
                <a:ea typeface="標楷體" panose="03000509000000000000" pitchFamily="65" charset="-12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zh-TW" sz="1200" smtClean="0">
              <a:latin typeface="Verdan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18436" name="Picture 6" descr="http://cdr.websams.edb.gov.hk/images/logo-set-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0747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944688"/>
            <a:ext cx="886777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22"/>
          <p:cNvSpPr>
            <a:spLocks noGrp="1" noChangeArrowheads="1"/>
          </p:cNvSpPr>
          <p:nvPr>
            <p:ph type="title"/>
          </p:nvPr>
        </p:nvSpPr>
        <p:spPr>
          <a:xfrm>
            <a:off x="468857" y="350534"/>
            <a:ext cx="3312368" cy="762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 lvl="1" eaLnBrk="1" hangingPunct="1"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lang="zh-TW" altLang="en-GB" sz="3600" kern="1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聯遞系統</a:t>
            </a:r>
            <a:endParaRPr lang="en-GB" altLang="zh-TW" sz="3600" kern="1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+mj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4294967295"/>
          </p:nvPr>
        </p:nvSpPr>
        <p:spPr>
          <a:xfrm>
            <a:off x="7599548" y="6273800"/>
            <a:ext cx="1544452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52F92F-29C3-4515-ABAB-654215B02911}" type="slidenum">
              <a:rPr lang="en-US" altLang="zh-TW" smtClean="0"/>
              <a:pPr>
                <a:defRPr/>
              </a:pPr>
              <a:t>7</a:t>
            </a:fld>
            <a:endParaRPr lang="en-US" altLang="zh-TW" dirty="0"/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509913" y="1196752"/>
            <a:ext cx="8259734" cy="1427950"/>
          </a:xfrm>
          <a:prstGeom prst="rect">
            <a:avLst/>
          </a:prstGeom>
          <a:noFill/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49" tIns="45674" rIns="91349" bIns="45674"/>
          <a:lstStyle/>
          <a:p>
            <a:pPr marL="0" lvl="1" eaLnBrk="1" hangingPunct="1">
              <a:spcBef>
                <a:spcPct val="20000"/>
              </a:spcBef>
              <a:buClr>
                <a:srgbClr val="CC0099"/>
              </a:buClr>
              <a:buSzPct val="55000"/>
            </a:pPr>
            <a:r>
              <a:rPr lang="zh-TW" altLang="zh-TW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新細明體" panose="02020500000000000000" pitchFamily="18" charset="-120"/>
              </a:rPr>
              <a:t>網上校管</a:t>
            </a:r>
            <a:r>
              <a:rPr lang="zh-TW" altLang="zh-TW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系統</a:t>
            </a:r>
            <a:r>
              <a:rPr lang="zh-TW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為</a:t>
            </a:r>
            <a:r>
              <a:rPr lang="zh-TW" altLang="en-US" sz="2800" kern="0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學校</a:t>
            </a:r>
            <a:r>
              <a:rPr lang="zh-TW" altLang="en-US" sz="2800" kern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教育局</a:t>
            </a:r>
            <a:r>
              <a:rPr lang="zh-TW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和</a:t>
            </a:r>
            <a:r>
              <a:rPr lang="zh-TW" altLang="en-US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相關政府部門</a:t>
            </a:r>
            <a:r>
              <a:rPr lang="en-US" altLang="zh-TW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800" kern="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機構</a:t>
            </a:r>
            <a:r>
              <a:rPr lang="en-US" altLang="zh-TW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例如：</a:t>
            </a: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學生資助辦事處、</a:t>
            </a:r>
            <a:r>
              <a:rPr lang="zh-TW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香港</a:t>
            </a:r>
            <a:r>
              <a:rPr lang="zh-CN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考評局</a:t>
            </a:r>
            <a:r>
              <a:rPr lang="zh-TW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等</a:t>
            </a:r>
            <a:r>
              <a:rPr lang="en-US" altLang="zh-TW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提供互換資料的</a:t>
            </a:r>
            <a:r>
              <a:rPr lang="zh-TW" altLang="en-US" sz="2800" kern="0" dirty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電子渠道</a:t>
            </a:r>
            <a:r>
              <a:rPr lang="zh-TW" altLang="en-US" sz="2800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endParaRPr lang="en-US" altLang="zh-TW" sz="2800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75557" y="2708920"/>
            <a:ext cx="8316923" cy="36815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349" tIns="45674" rIns="91349" bIns="45674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7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spcBef>
                <a:spcPct val="0"/>
              </a:spcBef>
              <a:buClrTx/>
              <a:buFontTx/>
              <a:buNone/>
            </a:pPr>
            <a:r>
              <a:rPr lang="zh-TW" altLang="en-US" sz="2800" kern="0" dirty="0">
                <a:solidFill>
                  <a:srgbClr val="0033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教育局不同組別</a:t>
            </a:r>
            <a:endParaRPr lang="en-US" altLang="zh-TW" sz="2800" kern="0" dirty="0">
              <a:solidFill>
                <a:srgbClr val="0033C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ct val="0"/>
              </a:spcBef>
              <a:buClr>
                <a:srgbClr val="D60093"/>
              </a:buClr>
              <a:buSzPct val="55000"/>
            </a:pPr>
            <a:r>
              <a:rPr lang="zh-TW" altLang="en-US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學生資料及在學記錄、學位分配、各項調查</a:t>
            </a:r>
            <a:r>
              <a:rPr lang="en-US" altLang="zh-TW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收生實況調查、</a:t>
            </a:r>
            <a:r>
              <a:rPr lang="zh-TW" altLang="en-US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實際在學人數點算、科目</a:t>
            </a:r>
            <a:r>
              <a:rPr lang="zh-TW" altLang="en-US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資料調查等</a:t>
            </a:r>
            <a:r>
              <a:rPr lang="en-US" altLang="zh-TW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0" lvl="1" indent="0">
              <a:spcBef>
                <a:spcPts val="1000"/>
              </a:spcBef>
              <a:buClrTx/>
              <a:buSzPct val="55000"/>
              <a:buFont typeface="Wingdings" panose="05000000000000000000" pitchFamily="2" charset="2"/>
              <a:buNone/>
            </a:pPr>
            <a:r>
              <a:rPr lang="zh-TW" altLang="en-US" sz="2800" kern="0" dirty="0">
                <a:solidFill>
                  <a:srgbClr val="0033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學生資助處</a:t>
            </a:r>
            <a:endParaRPr lang="en-US" altLang="zh-TW" sz="2800" kern="0" dirty="0">
              <a:solidFill>
                <a:srgbClr val="0033C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lvl="1" indent="-457200">
              <a:spcBef>
                <a:spcPct val="0"/>
              </a:spcBef>
              <a:buClr>
                <a:srgbClr val="D60093"/>
              </a:buClr>
              <a:buSzPct val="55000"/>
            </a:pPr>
            <a:r>
              <a:rPr lang="zh-TW" altLang="en-US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學生資助及津貼</a:t>
            </a:r>
            <a:endParaRPr lang="en-US" altLang="zh-TW" sz="2800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>
              <a:spcBef>
                <a:spcPts val="1000"/>
              </a:spcBef>
              <a:buClrTx/>
              <a:buSzPct val="55000"/>
              <a:buFont typeface="Wingdings" panose="05000000000000000000" pitchFamily="2" charset="2"/>
              <a:buNone/>
            </a:pPr>
            <a:r>
              <a:rPr lang="zh-HK" altLang="en-US" sz="2800" kern="0" dirty="0">
                <a:solidFill>
                  <a:srgbClr val="0033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香港考評局</a:t>
            </a:r>
            <a:endParaRPr lang="en-US" altLang="zh-HK" sz="2800" kern="0" dirty="0">
              <a:solidFill>
                <a:srgbClr val="0033C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57200" lvl="1" indent="-457200">
              <a:spcBef>
                <a:spcPts val="1000"/>
              </a:spcBef>
              <a:buClr>
                <a:srgbClr val="D60093"/>
              </a:buClr>
              <a:buSzPct val="55000"/>
            </a:pPr>
            <a:r>
              <a:rPr lang="zh-TW" altLang="en-US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全港性系統評估</a:t>
            </a:r>
            <a:endParaRPr lang="en-US" altLang="zh-TW" sz="2800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532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Rectangle 20"/>
          <p:cNvSpPr>
            <a:spLocks noChangeArrowheads="1"/>
          </p:cNvSpPr>
          <p:nvPr/>
        </p:nvSpPr>
        <p:spPr bwMode="auto">
          <a:xfrm>
            <a:off x="467544" y="1124744"/>
            <a:ext cx="8670599" cy="231558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349" tIns="45674" rIns="91349" bIns="45674"/>
          <a:lstStyle/>
          <a:p>
            <a:pPr marL="0" lvl="1" eaLnBrk="1" hangingPunct="1">
              <a:spcBef>
                <a:spcPct val="20000"/>
              </a:spcBef>
              <a:buClr>
                <a:srgbClr val="CC0099"/>
              </a:buClr>
              <a:buSzPct val="55000"/>
            </a:pPr>
            <a:r>
              <a:rPr lang="zh-TW" altLang="en-GB" sz="3200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聯遞系統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功能</a:t>
            </a:r>
            <a:endParaRPr lang="en-US" altLang="zh-TW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8775" lvl="1" indent="-358775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處理訊息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寄發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接收</a:t>
            </a:r>
            <a:r>
              <a:rPr lang="en-US" altLang="zh-TW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en-US" altLang="zh-TW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微軟正黑體" panose="020B0604030504040204" pitchFamily="34" charset="-120"/>
                <a:cs typeface="Calibri" panose="020F0502020204030204" pitchFamily="34" charset="0"/>
              </a:rPr>
              <a:t>*</a:t>
            </a:r>
            <a:endParaRPr lang="en-US" altLang="zh-TW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8775" lvl="1" indent="-358775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手動</a:t>
            </a:r>
            <a:r>
              <a:rPr lang="zh-TW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傳送系統版本以測試聯遞系統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(CDS)</a:t>
            </a:r>
            <a:r>
              <a:rPr lang="zh-TW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運作</a:t>
            </a: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正常</a:t>
            </a:r>
            <a:endParaRPr lang="en-US" altLang="zh-TW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8775" lvl="1" indent="-358775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r>
              <a:rPr lang="zh-TW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自動</a:t>
            </a:r>
            <a:r>
              <a:rPr lang="zh-TW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傳送系統版本</a:t>
            </a:r>
            <a:r>
              <a:rPr lang="en-US" altLang="zh-TW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(WebSAMS build version</a:t>
            </a:r>
            <a:r>
              <a:rPr lang="en-US" altLang="zh-TW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358775" lvl="1" indent="-358775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endParaRPr lang="en-US" altLang="zh-TW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8775" lvl="1" indent="-358775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endParaRPr lang="en-US" altLang="zh-TW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8775" lvl="1" indent="-358775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endParaRPr lang="en-US" altLang="zh-TW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8775" lvl="1" indent="-358775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</a:pPr>
            <a:endParaRPr lang="en-US" altLang="zh-TW" sz="3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eaLnBrk="1" hangingPunct="1">
              <a:spcBef>
                <a:spcPct val="20000"/>
              </a:spcBef>
              <a:buClr>
                <a:srgbClr val="CC0099"/>
              </a:buClr>
              <a:buSzPct val="55000"/>
            </a:pPr>
            <a:r>
              <a:rPr lang="en-US" altLang="zh-TW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rPr>
              <a:t>*</a:t>
            </a:r>
            <a:r>
              <a:rPr lang="zh-TW" altLang="en-US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rPr>
              <a:t>請留意一些不需要匯出</a:t>
            </a:r>
            <a:r>
              <a:rPr lang="en-US" altLang="zh-TW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rPr>
              <a:t>/ </a:t>
            </a:r>
            <a:r>
              <a:rPr lang="zh-TW" altLang="en-US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rPr>
              <a:t>匯入網上校管系統的訊息會</a:t>
            </a:r>
            <a:r>
              <a:rPr lang="zh-TW" altLang="en-US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rPr>
              <a:t>由</a:t>
            </a:r>
            <a:r>
              <a:rPr lang="zh-TW" altLang="en-US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rPr>
              <a:t>「</a:t>
            </a:r>
            <a:r>
              <a:rPr lang="zh-TW" altLang="en-US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rPr>
              <a:t>學校</a:t>
            </a:r>
            <a:r>
              <a:rPr lang="zh-TW" altLang="en-US" sz="1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rPr>
              <a:t>通訊</a:t>
            </a:r>
            <a:r>
              <a:rPr lang="zh-TW" altLang="en-US" sz="1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rPr>
              <a:t>模組」收發</a:t>
            </a:r>
            <a:endParaRPr lang="en-US" altLang="zh-TW" sz="18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4294967295"/>
          </p:nvPr>
        </p:nvSpPr>
        <p:spPr>
          <a:xfrm>
            <a:off x="7599548" y="6273800"/>
            <a:ext cx="1544452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52F92F-29C3-4515-ABAB-654215B02911}" type="slidenum">
              <a:rPr lang="en-US" altLang="zh-TW" smtClean="0"/>
              <a:pPr>
                <a:defRPr/>
              </a:pPr>
              <a:t>8</a:t>
            </a:fld>
            <a:endParaRPr lang="en-US" altLang="zh-TW" dirty="0"/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005064"/>
            <a:ext cx="7255411" cy="2127283"/>
          </a:xfrm>
          <a:prstGeom prst="rect">
            <a:avLst/>
          </a:prstGeom>
          <a:ln w="12700">
            <a:solidFill>
              <a:schemeClr val="tx1"/>
            </a:solidFill>
          </a:ln>
          <a:effectLst/>
        </p:spPr>
      </p:pic>
      <p:sp>
        <p:nvSpPr>
          <p:cNvPr id="28" name="矩形 27"/>
          <p:cNvSpPr/>
          <p:nvPr/>
        </p:nvSpPr>
        <p:spPr bwMode="auto">
          <a:xfrm>
            <a:off x="708922" y="5763602"/>
            <a:ext cx="536044" cy="292981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None/>
              <a:tabLst/>
            </a:pPr>
            <a:endParaRPr kumimoji="0" lang="zh-TW" altLang="en-US" sz="4000" b="1" i="0" u="none" strike="noStrike" cap="none" normalizeH="0" baseline="0">
              <a:ln>
                <a:noFill/>
              </a:ln>
              <a:solidFill>
                <a:schemeClr val="folHlink"/>
              </a:solidFill>
              <a:effectLst/>
              <a:latin typeface="Times New Roman" pitchFamily="18" charset="0"/>
              <a:ea typeface="標楷體" pitchFamily="65" charset="-120"/>
            </a:endParaRPr>
          </a:p>
        </p:txBody>
      </p:sp>
      <p:sp>
        <p:nvSpPr>
          <p:cNvPr id="8" name="Rectangle 22"/>
          <p:cNvSpPr txBox="1">
            <a:spLocks noChangeArrowheads="1"/>
          </p:cNvSpPr>
          <p:nvPr/>
        </p:nvSpPr>
        <p:spPr bwMode="auto">
          <a:xfrm>
            <a:off x="468857" y="350534"/>
            <a:ext cx="331236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  <a:ea typeface="微軟正黑體" pitchFamily="34" charset="-120"/>
              </a:defRPr>
            </a:lvl9pPr>
          </a:lstStyle>
          <a:p>
            <a:pPr marL="0" lvl="1" eaLnBrk="1" hangingPunct="1"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kumimoji="0" lang="zh-TW" altLang="en-GB" sz="3600" kern="12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聯遞系統</a:t>
            </a:r>
            <a:endParaRPr kumimoji="0" lang="en-GB" altLang="zh-TW" sz="3600" kern="1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8305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4294967295"/>
          </p:nvPr>
        </p:nvSpPr>
        <p:spPr>
          <a:xfrm>
            <a:off x="7599548" y="6273800"/>
            <a:ext cx="1544452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952F92F-29C3-4515-ABAB-654215B02911}" type="slidenum">
              <a:rPr lang="en-US" altLang="zh-TW" smtClean="0"/>
              <a:pPr>
                <a:defRPr/>
              </a:pPr>
              <a:t>9</a:t>
            </a:fld>
            <a:endParaRPr lang="en-US" altLang="zh-TW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647884" y="1995904"/>
            <a:ext cx="3697552" cy="4248472"/>
          </a:xfrm>
          <a:prstGeom prst="rect">
            <a:avLst/>
          </a:prstGeom>
          <a:solidFill>
            <a:schemeClr val="bg1"/>
          </a:solidFill>
          <a:ln w="38100">
            <a:solidFill>
              <a:srgbClr val="0000FF"/>
            </a:solidFill>
          </a:ln>
          <a:effectLst/>
          <a:extLst/>
        </p:spPr>
        <p:txBody>
          <a:bodyPr vert="horz" wrap="square" lIns="91349" tIns="45674" rIns="91349" bIns="45674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7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88900" lvl="1" indent="0" eaLnBrk="1" hangingPunct="1">
              <a:spcBef>
                <a:spcPts val="500"/>
              </a:spcBef>
              <a:buSzPct val="55000"/>
              <a:buNone/>
            </a:pPr>
            <a:r>
              <a:rPr lang="zh-TW" altLang="en-US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解密訊息須輸入</a:t>
            </a:r>
            <a:endParaRPr lang="en-US" altLang="zh-TW" sz="2800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8900" lvl="1" indent="0" eaLnBrk="1" hangingPunct="1">
              <a:spcBef>
                <a:spcPts val="500"/>
              </a:spcBef>
              <a:buSzPct val="55000"/>
              <a:buNone/>
            </a:pPr>
            <a:r>
              <a:rPr lang="zh-TW" altLang="en-US" sz="2800" kern="0" dirty="0">
                <a:solidFill>
                  <a:srgbClr val="CC00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學校密碼匙  </a:t>
            </a:r>
            <a:endParaRPr lang="en-US" altLang="zh-TW" sz="2800" kern="0" dirty="0">
              <a:solidFill>
                <a:srgbClr val="CC0099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63538" lvl="1" indent="-363538" eaLnBrk="1" hangingPunct="1">
              <a:spcBef>
                <a:spcPts val="500"/>
              </a:spcBef>
              <a:buSzPct val="55000"/>
            </a:pPr>
            <a:endParaRPr lang="zh-TW" altLang="en-US" sz="3200" b="1" kern="0" dirty="0">
              <a:solidFill>
                <a:srgbClr val="CC0099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84596" y="1995904"/>
            <a:ext cx="3684412" cy="4248472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ffectLst/>
          <a:extLst/>
        </p:spPr>
        <p:txBody>
          <a:bodyPr vert="horz" wrap="square" lIns="91349" tIns="45674" rIns="91349" bIns="45674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7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PMingLiU" panose="02020500000000000000" pitchFamily="18" charset="-12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 eaLnBrk="1" hangingPunct="1">
              <a:spcBef>
                <a:spcPts val="500"/>
              </a:spcBef>
              <a:buSzPct val="55000"/>
              <a:buNone/>
            </a:pPr>
            <a:r>
              <a:rPr lang="zh-TW" altLang="en-US" sz="2800" kern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加密訊息須輸入</a:t>
            </a:r>
            <a:endParaRPr lang="en-US" altLang="zh-TW" sz="2800" kern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eaLnBrk="1" hangingPunct="1">
              <a:spcBef>
                <a:spcPts val="500"/>
              </a:spcBef>
              <a:buSzPct val="55000"/>
              <a:buNone/>
            </a:pPr>
            <a:r>
              <a:rPr lang="zh-TW" altLang="en-US" sz="2800" kern="0" dirty="0">
                <a:solidFill>
                  <a:srgbClr val="CC00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學校密碼匙</a:t>
            </a:r>
            <a:endParaRPr lang="en-US" altLang="zh-TW" sz="2800" kern="0" dirty="0">
              <a:solidFill>
                <a:srgbClr val="CC0099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1" indent="0" eaLnBrk="1" hangingPunct="1">
              <a:spcBef>
                <a:spcPts val="500"/>
              </a:spcBef>
              <a:buSzPct val="55000"/>
              <a:buNone/>
            </a:pPr>
            <a:endParaRPr lang="zh-TW" altLang="en-US" sz="2800" kern="0" dirty="0">
              <a:solidFill>
                <a:srgbClr val="CC0099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25" y="2963890"/>
            <a:ext cx="3591388" cy="320141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33288" y="1247451"/>
            <a:ext cx="8653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eaLnBrk="1" hangingPunct="1">
              <a:spcBef>
                <a:spcPts val="500"/>
              </a:spcBef>
              <a:buClr>
                <a:srgbClr val="CC3399"/>
              </a:buClr>
              <a:buSzPct val="55000"/>
            </a:pPr>
            <a:r>
              <a:rPr lang="zh-TW" altLang="en-US" sz="3600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加</a:t>
            </a:r>
            <a:r>
              <a:rPr lang="zh-TW" altLang="en-US" sz="36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密</a:t>
            </a:r>
            <a:r>
              <a:rPr lang="en-US" altLang="zh-TW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寄</a:t>
            </a:r>
            <a:r>
              <a:rPr lang="zh-TW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發訊息時</a:t>
            </a:r>
            <a:r>
              <a:rPr lang="en-US" altLang="zh-TW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 </a:t>
            </a:r>
            <a:r>
              <a:rPr lang="en-US" altLang="zh-TW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/ </a:t>
            </a:r>
            <a:r>
              <a:rPr lang="zh-TW" altLang="en-US" sz="36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解密</a:t>
            </a:r>
            <a:r>
              <a:rPr lang="en-US" altLang="zh-TW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接收</a:t>
            </a:r>
            <a:r>
              <a:rPr lang="zh-TW" alt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訊息時</a:t>
            </a:r>
            <a:r>
              <a:rPr lang="en-US" altLang="zh-TW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6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訊息</a:t>
            </a:r>
            <a:endParaRPr lang="zh-TW" altLang="en-US" sz="3600" dirty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952" y="2963890"/>
            <a:ext cx="3512375" cy="3129406"/>
          </a:xfrm>
          <a:prstGeom prst="rect">
            <a:avLst/>
          </a:prstGeom>
        </p:spPr>
      </p:pic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1475656" y="3933056"/>
            <a:ext cx="1584176" cy="252512"/>
          </a:xfrm>
          <a:prstGeom prst="rect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75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None/>
            </a:pPr>
            <a:endParaRPr lang="zh-TW" altLang="en-US" sz="4000" dirty="0">
              <a:solidFill>
                <a:schemeClr val="folHlink"/>
              </a:solidFill>
              <a:latin typeface="Times New Roman" panose="02020603050405020304" pitchFamily="18" charset="0"/>
              <a:ea typeface="微軟正黑體" panose="020B0604030504040204" pitchFamily="34" charset="-120"/>
            </a:endParaRPr>
          </a:p>
        </p:txBody>
      </p:sp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5580112" y="3909933"/>
            <a:ext cx="1944216" cy="383164"/>
          </a:xfrm>
          <a:prstGeom prst="rect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75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None/>
            </a:pPr>
            <a:endParaRPr lang="zh-TW" altLang="en-US" sz="4000" dirty="0">
              <a:solidFill>
                <a:schemeClr val="folHlink"/>
              </a:solidFill>
              <a:latin typeface="Times New Roman" panose="02020603050405020304" pitchFamily="18" charset="0"/>
              <a:ea typeface="微軟正黑體" panose="020B0604030504040204" pitchFamily="34" charset="-120"/>
            </a:endParaRPr>
          </a:p>
        </p:txBody>
      </p:sp>
      <p:sp>
        <p:nvSpPr>
          <p:cNvPr id="16" name="Rectangle 22"/>
          <p:cNvSpPr>
            <a:spLocks noGrp="1" noChangeArrowheads="1"/>
          </p:cNvSpPr>
          <p:nvPr>
            <p:ph type="title"/>
          </p:nvPr>
        </p:nvSpPr>
        <p:spPr>
          <a:xfrm>
            <a:off x="468857" y="350534"/>
            <a:ext cx="3312368" cy="7620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 lvl="1" eaLnBrk="1" hangingPunct="1">
              <a:buClr>
                <a:srgbClr val="CC0099"/>
              </a:buClr>
              <a:buSzPct val="55000"/>
              <a:tabLst>
                <a:tab pos="8956675" algn="r"/>
              </a:tabLst>
              <a:defRPr/>
            </a:pPr>
            <a:r>
              <a:rPr lang="zh-TW" altLang="en-GB" sz="3600" kern="1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j-cs"/>
              </a:rPr>
              <a:t>聯遞系統</a:t>
            </a:r>
            <a:endParaRPr lang="en-GB" altLang="zh-TW" sz="3600" kern="12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1096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aveform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2.xml><?xml version="1.0" encoding="utf-8"?>
<a:themeOverride xmlns:a="http://schemas.openxmlformats.org/drawingml/2006/main">
  <a:clrScheme name="Waveform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5759</TotalTime>
  <Words>784</Words>
  <Application>Microsoft Office PowerPoint</Application>
  <PresentationFormat>如螢幕大小 (4:3)</PresentationFormat>
  <Paragraphs>102</Paragraphs>
  <Slides>28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39" baseType="lpstr">
      <vt:lpstr>微軟正黑體</vt:lpstr>
      <vt:lpstr>新細明體</vt:lpstr>
      <vt:lpstr>標楷體</vt:lpstr>
      <vt:lpstr>Arial</vt:lpstr>
      <vt:lpstr>Calibri</vt:lpstr>
      <vt:lpstr>Constantia</vt:lpstr>
      <vt:lpstr>Times New Roman</vt:lpstr>
      <vt:lpstr>Verdana</vt:lpstr>
      <vt:lpstr>Wingdings</vt:lpstr>
      <vt:lpstr>Wingdings 2</vt:lpstr>
      <vt:lpstr>Flow</vt:lpstr>
      <vt:lpstr>PowerPoint 簡報</vt:lpstr>
      <vt:lpstr>PowerPoint 簡報</vt:lpstr>
      <vt:lpstr>預備工作─在學校管理策劃新學年資料 </vt:lpstr>
      <vt:lpstr>PowerPoint 簡報</vt:lpstr>
      <vt:lpstr>PowerPoint 簡報</vt:lpstr>
      <vt:lpstr>在聯遞系統接收及解密小一派位結果─ 接收小一派位結果﹙數據檔﹚</vt:lpstr>
      <vt:lpstr>聯遞系統</vt:lpstr>
      <vt:lpstr>PowerPoint 簡報</vt:lpstr>
      <vt:lpstr>聯遞系統</vt:lpstr>
      <vt:lpstr>PowerPoint 簡報</vt:lpstr>
      <vt:lpstr>PowerPoint 簡報</vt:lpstr>
      <vt:lpstr>在聯遞系統接收及解密小一派位結果─ 解密小一派位結果﹙數據檔﹚</vt:lpstr>
      <vt:lpstr>在聯遞系統接收及解密小一派位結果─ 輸入密碼，為數據檔資料解密</vt:lpstr>
      <vt:lpstr>在聯遞系統接收及解密小一派位結果─ 檢視數據檔附件</vt:lpstr>
      <vt:lpstr>在聯遞系統接收及解密小一派位結果─ 成功解密數據檔資料</vt:lpstr>
      <vt:lpstr>在學位分配 &gt; 小一派位 &gt; 資料互換─ 處理統一派位結果</vt:lpstr>
      <vt:lpstr>在學位分配 &gt; 小一派位 &gt; 資料互換─ 匯入小一派位結果數據檔</vt:lpstr>
      <vt:lpstr>在學位分配 &gt; 小一派位 &gt; 資料互換─ 成功匯入小一派位結果數據檔</vt:lpstr>
      <vt:lpstr>在學位分配 &gt; 小一派位 &gt; 查詢─ 檢視小一派位結果</vt:lpstr>
      <vt:lpstr>在學位分配 &gt; 小一派位 &gt; 查詢─ 以年份及/或學生資料查詢派位結果</vt:lpstr>
      <vt:lpstr>在學位分配 &gt; 小一派位 &gt; 查詢─ 按學生編號以檢視學生派位資料</vt:lpstr>
      <vt:lpstr>在學位分配 &gt; 小一派位 &gt; 查詢─ 檢視學生派位資料</vt:lpstr>
      <vt:lpstr>PowerPoint 簡報</vt:lpstr>
      <vt:lpstr>PowerPoint 簡報</vt:lpstr>
      <vt:lpstr>常見問題─匯入派位結果數據檔失敗，應如何處理？</vt:lpstr>
      <vt:lpstr>答─到聯遞系統 &gt; 接收訊息庫存或刪除 過去的資料檔案訊息</vt:lpstr>
      <vt:lpstr>答─再次匯入派位結果數據檔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rt</dc:creator>
  <cp:lastModifiedBy>SIM</cp:lastModifiedBy>
  <cp:revision>386</cp:revision>
  <cp:lastPrinted>2018-12-03T02:41:22Z</cp:lastPrinted>
  <dcterms:created xsi:type="dcterms:W3CDTF">2011-06-29T08:21:19Z</dcterms:created>
  <dcterms:modified xsi:type="dcterms:W3CDTF">2023-11-29T04:29:25Z</dcterms:modified>
</cp:coreProperties>
</file>