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9" r:id="rId1"/>
  </p:sldMasterIdLst>
  <p:notesMasterIdLst>
    <p:notesMasterId r:id="rId27"/>
  </p:notesMasterIdLst>
  <p:handoutMasterIdLst>
    <p:handoutMasterId r:id="rId28"/>
  </p:handoutMasterIdLst>
  <p:sldIdLst>
    <p:sldId id="342" r:id="rId2"/>
    <p:sldId id="276" r:id="rId3"/>
    <p:sldId id="327" r:id="rId4"/>
    <p:sldId id="328" r:id="rId5"/>
    <p:sldId id="344" r:id="rId6"/>
    <p:sldId id="330" r:id="rId7"/>
    <p:sldId id="275" r:id="rId8"/>
    <p:sldId id="345" r:id="rId9"/>
    <p:sldId id="335" r:id="rId10"/>
    <p:sldId id="352" r:id="rId11"/>
    <p:sldId id="356" r:id="rId12"/>
    <p:sldId id="358" r:id="rId13"/>
    <p:sldId id="353" r:id="rId14"/>
    <p:sldId id="354" r:id="rId15"/>
    <p:sldId id="340" r:id="rId16"/>
    <p:sldId id="341" r:id="rId17"/>
    <p:sldId id="359" r:id="rId18"/>
    <p:sldId id="362" r:id="rId19"/>
    <p:sldId id="350" r:id="rId20"/>
    <p:sldId id="349" r:id="rId21"/>
    <p:sldId id="351" r:id="rId22"/>
    <p:sldId id="366" r:id="rId23"/>
    <p:sldId id="367" r:id="rId24"/>
    <p:sldId id="368" r:id="rId25"/>
    <p:sldId id="365" r:id="rId26"/>
  </p:sldIdLst>
  <p:sldSz cx="9144000" cy="6858000" type="screen4x3"/>
  <p:notesSz cx="6797675" cy="9928225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3F9F0"/>
    <a:srgbClr val="FF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89" autoAdjust="0"/>
    <p:restoredTop sz="94660"/>
  </p:normalViewPr>
  <p:slideViewPr>
    <p:cSldViewPr>
      <p:cViewPr varScale="1">
        <p:scale>
          <a:sx n="88" d="100"/>
          <a:sy n="88" d="100"/>
        </p:scale>
        <p:origin x="84" y="402"/>
      </p:cViewPr>
      <p:guideLst>
        <p:guide orient="horz" pos="216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60" d="100"/>
        <a:sy n="160" d="100"/>
      </p:scale>
      <p:origin x="0" y="-141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6888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74B7FF2-E693-4331-940C-93711F6CBF1E}" type="datetimeFigureOut">
              <a:rPr lang="zh-HK" altLang="en-US"/>
              <a:pPr>
                <a:defRPr/>
              </a:pPr>
              <a:t>30/11/2023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4813" cy="495300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4813" cy="495300"/>
          </a:xfrm>
          <a:prstGeom prst="rect">
            <a:avLst/>
          </a:prstGeom>
        </p:spPr>
        <p:txBody>
          <a:bodyPr vert="horz" wrap="square" lIns="90827" tIns="45414" rIns="90827" bIns="4541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C3DADF7-C513-429A-A9F2-A5D4C63C519E}" type="slidenum">
              <a:rPr lang="zh-HK" altLang="en-US"/>
              <a:pPr>
                <a:defRPr/>
              </a:pPr>
              <a:t>‹#›</a:t>
            </a:fld>
            <a:endParaRPr lang="zh-HK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52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pPr>
              <a:defRPr/>
            </a:pPr>
            <a:fld id="{1FF9BD22-4652-4809-A033-A4BF85BE8EC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HK" altLang="en-US" smtClean="0">
              <a:latin typeface="Arial" panose="020B0604020202020204" pitchFamily="34" charset="0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36600" indent="-2825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3506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589088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431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003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575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147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719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CDBB13A3-ACC4-43B0-9D33-0E9552C904A4}" type="slidenum">
              <a:rPr lang="en-US" altLang="zh-TW" smtClean="0"/>
              <a:pPr>
                <a:spcBef>
                  <a:spcPct val="0"/>
                </a:spcBef>
              </a:pPr>
              <a:t>4</a:t>
            </a:fld>
            <a:endParaRPr lang="en-US" altLang="zh-TW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HK" altLang="en-US" smtClean="0">
              <a:latin typeface="Arial" panose="020B0604020202020204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36600" indent="-2825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3506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589088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43113" indent="-2270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003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575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147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71913" indent="-2270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649D916F-EEE3-4F0D-BD9A-52D4E846E50C}" type="slidenum">
              <a:rPr lang="en-US" altLang="zh-TW" smtClean="0"/>
              <a:pPr>
                <a:spcBef>
                  <a:spcPct val="0"/>
                </a:spcBef>
              </a:pPr>
              <a:t>18</a:t>
            </a:fld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altLang="zh-HK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2014</a:t>
            </a: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2FD13D9A-8DAE-4C82-B2A3-BC0077B5180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753273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2014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6E8BB-0F9C-45EA-83C3-4E5A8995043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38570862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2014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5510E-C2DD-4638-B662-9CD9D48B9B3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88776849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2014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C7D45-9456-4004-B88D-B8E32A7010F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67600001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99523953-BF58-4864-98F9-E9DB4618BAD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703079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2014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B3753-C293-454C-8CF5-BCDFE4309BE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53216820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2014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50A34-3B00-44DE-A684-E6729E31335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24884367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2014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8132A-CBC7-46FE-BC7B-710A8E40712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43540581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2014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D80A7-508C-43A1-A739-51F40510EE1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30045627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2014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66C45-049F-4363-B0DB-43945E45344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37545487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6" name="Right Triangle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altLang="zh-HK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2014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296A2-40E3-4F8B-8733-80EA42C31C5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19759040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HK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TW"/>
              <a:t>WebSAMS Training 2014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58DF40FA-FA06-4218-9532-F7CB3484E10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8" r:id="rId1"/>
    <p:sldLayoutId id="2147484320" r:id="rId2"/>
    <p:sldLayoutId id="2147484329" r:id="rId3"/>
    <p:sldLayoutId id="2147484321" r:id="rId4"/>
    <p:sldLayoutId id="2147484322" r:id="rId5"/>
    <p:sldLayoutId id="2147484323" r:id="rId6"/>
    <p:sldLayoutId id="2147484324" r:id="rId7"/>
    <p:sldLayoutId id="2147484325" r:id="rId8"/>
    <p:sldLayoutId id="2147484330" r:id="rId9"/>
    <p:sldLayoutId id="2147484326" r:id="rId10"/>
    <p:sldLayoutId id="214748432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1827213"/>
            <a:ext cx="7313612" cy="4114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zh-TW" altLang="en-US" sz="3600" b="1" dirty="0" smtClean="0">
              <a:effectLst>
                <a:outerShdw blurRad="38100" dist="38100" dir="2700000" algn="tl">
                  <a:srgbClr val="C0C0C0"/>
                </a:outerShdw>
              </a:effectLst>
              <a:ea typeface="標楷體" pitchFamily="65" charset="-12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zh-TW" alt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標楷體" pitchFamily="65" charset="-120"/>
              </a:rPr>
              <a:t>學位分配 </a:t>
            </a:r>
            <a:r>
              <a:rPr lang="en-US" altLang="zh-TW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標楷體" pitchFamily="65" charset="-120"/>
              </a:rPr>
              <a:t>–</a:t>
            </a:r>
            <a:r>
              <a:rPr lang="en-US" altLang="zh-TW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標楷體" pitchFamily="65" charset="-120"/>
              </a:rPr>
              <a:t> </a:t>
            </a:r>
            <a:r>
              <a:rPr lang="zh-TW" alt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標楷體" pitchFamily="65" charset="-120"/>
              </a:rPr>
              <a:t>中一派位</a:t>
            </a:r>
            <a:r>
              <a:rPr lang="en-US" altLang="zh-TW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標楷體" pitchFamily="65" charset="-120"/>
              </a:rPr>
              <a:t>﹙</a:t>
            </a:r>
            <a:r>
              <a:rPr lang="zh-TW" altLang="en-US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標楷體" pitchFamily="65" charset="-120"/>
              </a:rPr>
              <a:t>小學</a:t>
            </a:r>
            <a:r>
              <a:rPr lang="en-US" altLang="zh-TW" sz="3600" b="1" dirty="0">
                <a:effectLst>
                  <a:outerShdw blurRad="38100" dist="38100" dir="2700000" algn="tl">
                    <a:srgbClr val="C0C0C0"/>
                  </a:outerShdw>
                </a:effectLst>
                <a:ea typeface="標楷體" pitchFamily="65" charset="-120"/>
              </a:rPr>
              <a:t>﹚</a:t>
            </a:r>
            <a:endParaRPr lang="zh-TW" altLang="en-US" sz="3600" b="1" dirty="0" smtClean="0">
              <a:effectLst>
                <a:outerShdw blurRad="38100" dist="38100" dir="2700000" algn="tl">
                  <a:srgbClr val="C0C0C0"/>
                </a:outerShdw>
              </a:effectLst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zh-TW" altLang="en-US" sz="3600" b="1" dirty="0" smtClean="0">
              <a:ea typeface="標楷體" pitchFamily="65" charset="-12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zh-TW" altLang="en-US" sz="3600" b="1" dirty="0" smtClean="0">
                <a:ea typeface="標楷體" pitchFamily="65" charset="-120"/>
              </a:rPr>
              <a:t>處理統</a:t>
            </a:r>
            <a:r>
              <a:rPr lang="zh-TW" altLang="en-US" sz="3600" b="1" dirty="0">
                <a:ea typeface="標楷體" pitchFamily="65" charset="-120"/>
              </a:rPr>
              <a:t>一派位</a:t>
            </a:r>
            <a:r>
              <a:rPr lang="zh-TW" altLang="en-US" sz="3600" b="1" dirty="0" smtClean="0">
                <a:ea typeface="標楷體" pitchFamily="65" charset="-120"/>
              </a:rPr>
              <a:t>結果</a:t>
            </a:r>
          </a:p>
        </p:txBody>
      </p:sp>
      <p:pic>
        <p:nvPicPr>
          <p:cNvPr id="7172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229600" cy="1143000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 smtClean="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學位分配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 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中一派位</a:t>
            </a:r>
            <a:r>
              <a:rPr lang="zh-TW" altLang="en-US" sz="360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  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查詢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查詢統一派位結果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zh-TW" sz="2400" smtClean="0"/>
          </a:p>
          <a:p>
            <a:pPr eaLnBrk="1" hangingPunct="1"/>
            <a:endParaRPr lang="en-US" altLang="zh-TW" sz="2400" smtClean="0"/>
          </a:p>
          <a:p>
            <a:pPr eaLnBrk="1" hangingPunct="1"/>
            <a:endParaRPr lang="en-US" altLang="zh-TW" smtClean="0"/>
          </a:p>
        </p:txBody>
      </p:sp>
      <p:sp>
        <p:nvSpPr>
          <p:cNvPr id="17412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80AFC66-0D65-45CD-B625-83B636BEF95B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grpSp>
        <p:nvGrpSpPr>
          <p:cNvPr id="17413" name="群組 1"/>
          <p:cNvGrpSpPr>
            <a:grpSpLocks/>
          </p:cNvGrpSpPr>
          <p:nvPr/>
        </p:nvGrpSpPr>
        <p:grpSpPr bwMode="auto">
          <a:xfrm>
            <a:off x="2919413" y="2257425"/>
            <a:ext cx="3473450" cy="4416425"/>
            <a:chOff x="4788025" y="1626324"/>
            <a:chExt cx="3617788" cy="4912590"/>
          </a:xfrm>
        </p:grpSpPr>
        <p:pic>
          <p:nvPicPr>
            <p:cNvPr id="17415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5" y="1626324"/>
              <a:ext cx="3617788" cy="4912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Rectangle 5"/>
            <p:cNvSpPr>
              <a:spLocks noChangeArrowheads="1"/>
            </p:cNvSpPr>
            <p:nvPr/>
          </p:nvSpPr>
          <p:spPr bwMode="auto">
            <a:xfrm>
              <a:off x="4859338" y="5157788"/>
              <a:ext cx="2159000" cy="4699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TW" altLang="en-US" sz="1800" dirty="0">
                <a:latin typeface="Verdana" panose="020B0604030504040204" pitchFamily="34" charset="0"/>
              </a:endParaRPr>
            </a:p>
          </p:txBody>
        </p:sp>
      </p:grpSp>
      <p:pic>
        <p:nvPicPr>
          <p:cNvPr id="17414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57188" y="704850"/>
            <a:ext cx="8229600" cy="1116013"/>
          </a:xfrm>
        </p:spPr>
        <p:txBody>
          <a:bodyPr/>
          <a:lstStyle/>
          <a:p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 smtClean="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學位分配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 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中一派位</a:t>
            </a:r>
            <a:r>
              <a:rPr lang="zh-TW" altLang="en-US" sz="360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  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查詢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以年份及班別查詢派位結果</a:t>
            </a:r>
            <a:endParaRPr lang="zh-HK" altLang="en-US" sz="3600" smtClean="0"/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5B231B8-64FD-409B-9496-412681FC8DE8}" type="slidenum">
              <a:rPr lang="en-US" altLang="zh-TW" sz="1200" smtClean="0">
                <a:latin typeface="Verdana" panose="020B0604030504040204" pitchFamily="34" charset="0"/>
                <a:ea typeface="標楷體" panose="03000509000000000000" pitchFamily="65" charset="-12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zh-TW" sz="1200" smtClean="0">
              <a:latin typeface="Verdan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18436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073" y="1820863"/>
            <a:ext cx="8362950" cy="4591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765B399-7644-41CC-9F8D-2C38923ABD50}" type="slidenum">
              <a:rPr lang="en-US" altLang="zh-TW" sz="1200" smtClean="0">
                <a:latin typeface="Verdana" panose="020B0604030504040204" pitchFamily="34" charset="0"/>
                <a:ea typeface="標楷體" panose="03000509000000000000" pitchFamily="65" charset="-12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zh-TW" sz="1200" smtClean="0">
              <a:latin typeface="Verdan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19460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itle 1"/>
          <p:cNvSpPr txBox="1">
            <a:spLocks/>
          </p:cNvSpPr>
          <p:nvPr/>
        </p:nvSpPr>
        <p:spPr bwMode="auto">
          <a:xfrm>
            <a:off x="357188" y="704850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639763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187450"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1462088"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學位分配 </a:t>
            </a:r>
            <a:r>
              <a:rPr lang="en-US" altLang="zh-TW" sz="3600">
                <a:ea typeface="標楷體" panose="03000509000000000000" pitchFamily="65" charset="-120"/>
              </a:rPr>
              <a:t>&gt; </a:t>
            </a:r>
            <a:r>
              <a:rPr lang="zh-TW" altLang="en-US" sz="360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中一派位</a:t>
            </a:r>
            <a:r>
              <a:rPr lang="zh-TW" altLang="en-US" sz="360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>
                <a:ea typeface="標楷體" panose="03000509000000000000" pitchFamily="65" charset="-120"/>
              </a:rPr>
              <a:t>&gt;  </a:t>
            </a:r>
            <a:r>
              <a:rPr lang="zh-TW" altLang="en-US" sz="3600">
                <a:solidFill>
                  <a:srgbClr val="3333CC"/>
                </a:solidFill>
                <a:ea typeface="標楷體" panose="03000509000000000000" pitchFamily="65" charset="-120"/>
              </a:rPr>
              <a:t>查詢</a:t>
            </a:r>
            <a:r>
              <a:rPr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kumimoji="0"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以班號或學生姓名查詢派位結果</a:t>
            </a:r>
            <a:endParaRPr kumimoji="0" lang="zh-HK" altLang="en-US" sz="3600">
              <a:solidFill>
                <a:schemeClr val="tx2"/>
              </a:solidFill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8" y="1976437"/>
            <a:ext cx="8477250" cy="4248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zh-TW" sz="2400" smtClean="0"/>
          </a:p>
          <a:p>
            <a:pPr eaLnBrk="1" hangingPunct="1"/>
            <a:endParaRPr lang="en-US" altLang="zh-TW" sz="2400" smtClean="0"/>
          </a:p>
          <a:p>
            <a:pPr eaLnBrk="1" hangingPunct="1"/>
            <a:endParaRPr lang="en-US" altLang="zh-TW" smtClean="0"/>
          </a:p>
        </p:txBody>
      </p:sp>
      <p:sp>
        <p:nvSpPr>
          <p:cNvPr id="20483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8F3FC8A-8738-4780-8FF1-E2818580114A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2919413" y="2257425"/>
            <a:ext cx="3198812" cy="4344988"/>
            <a:chOff x="2919413" y="2257425"/>
            <a:chExt cx="3198812" cy="4344988"/>
          </a:xfrm>
        </p:grpSpPr>
        <p:pic>
          <p:nvPicPr>
            <p:cNvPr id="20484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9413" y="2257425"/>
              <a:ext cx="3198812" cy="4344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3132138" y="5700713"/>
              <a:ext cx="2159000" cy="496887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TW" altLang="en-US" sz="1800">
                <a:latin typeface="Verdana" panose="020B0604030504040204" pitchFamily="34" charset="0"/>
              </a:endParaRPr>
            </a:p>
          </p:txBody>
        </p:sp>
      </p:grpSp>
      <p:pic>
        <p:nvPicPr>
          <p:cNvPr id="20486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Title 1"/>
          <p:cNvSpPr txBox="1">
            <a:spLocks/>
          </p:cNvSpPr>
          <p:nvPr/>
        </p:nvSpPr>
        <p:spPr bwMode="auto">
          <a:xfrm>
            <a:off x="357188" y="704850"/>
            <a:ext cx="8229600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639763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187450"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1462088"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學位分配 </a:t>
            </a:r>
            <a:r>
              <a:rPr lang="en-US" altLang="zh-TW" sz="3600">
                <a:ea typeface="標楷體" panose="03000509000000000000" pitchFamily="65" charset="-120"/>
              </a:rPr>
              <a:t>&gt; </a:t>
            </a:r>
            <a:r>
              <a:rPr lang="zh-TW" altLang="en-US" sz="360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中一派位</a:t>
            </a:r>
            <a:r>
              <a:rPr lang="zh-TW" altLang="en-US" sz="360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>
                <a:ea typeface="標楷體" panose="03000509000000000000" pitchFamily="65" charset="-120"/>
              </a:rPr>
              <a:t>&gt;  </a:t>
            </a:r>
            <a:r>
              <a:rPr lang="zh-TW" altLang="en-US" sz="3600">
                <a:solidFill>
                  <a:srgbClr val="3333CC"/>
                </a:solidFill>
                <a:ea typeface="標楷體" panose="03000509000000000000" pitchFamily="65" charset="-120"/>
              </a:rPr>
              <a:t>報告</a:t>
            </a:r>
            <a:r>
              <a:rPr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kumimoji="0"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列印報表</a:t>
            </a:r>
            <a:endParaRPr kumimoji="0" lang="zh-HK" altLang="en-US" sz="3600">
              <a:solidFill>
                <a:schemeClr val="tx2"/>
              </a:solidFill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C4A2789-F9A7-4C7D-81E5-B686E4CBCA82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grpSp>
        <p:nvGrpSpPr>
          <p:cNvPr id="21507" name="群組 1"/>
          <p:cNvGrpSpPr>
            <a:grpSpLocks/>
          </p:cNvGrpSpPr>
          <p:nvPr/>
        </p:nvGrpSpPr>
        <p:grpSpPr bwMode="auto">
          <a:xfrm>
            <a:off x="539750" y="2209800"/>
            <a:ext cx="7720013" cy="3883025"/>
            <a:chOff x="1036638" y="1849438"/>
            <a:chExt cx="7720012" cy="3883025"/>
          </a:xfrm>
        </p:grpSpPr>
        <p:pic>
          <p:nvPicPr>
            <p:cNvPr id="2151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6163" y="1849438"/>
              <a:ext cx="7710487" cy="388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1" name="Rectangle 5"/>
            <p:cNvSpPr>
              <a:spLocks noChangeArrowheads="1"/>
            </p:cNvSpPr>
            <p:nvPr/>
          </p:nvSpPr>
          <p:spPr bwMode="auto">
            <a:xfrm>
              <a:off x="1036638" y="4556125"/>
              <a:ext cx="5264150" cy="9525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TW" altLang="en-US" sz="1800">
                <a:latin typeface="Verdana" panose="020B0604030504040204" pitchFamily="34" charset="0"/>
              </a:endParaRPr>
            </a:p>
          </p:txBody>
        </p:sp>
      </p:grpSp>
      <p:pic>
        <p:nvPicPr>
          <p:cNvPr id="21508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itle 1"/>
          <p:cNvSpPr txBox="1">
            <a:spLocks/>
          </p:cNvSpPr>
          <p:nvPr/>
        </p:nvSpPr>
        <p:spPr bwMode="auto">
          <a:xfrm>
            <a:off x="357188" y="704850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639763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187450"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1462088"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學位分配 </a:t>
            </a:r>
            <a:r>
              <a:rPr lang="en-US" altLang="zh-TW" sz="3600">
                <a:ea typeface="標楷體" panose="03000509000000000000" pitchFamily="65" charset="-120"/>
              </a:rPr>
              <a:t>&gt; </a:t>
            </a:r>
            <a:r>
              <a:rPr lang="zh-TW" altLang="en-US" sz="360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中一派位</a:t>
            </a:r>
            <a:r>
              <a:rPr lang="zh-TW" altLang="en-US" sz="360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>
                <a:ea typeface="標楷體" panose="03000509000000000000" pitchFamily="65" charset="-120"/>
              </a:rPr>
              <a:t>&gt;  </a:t>
            </a:r>
            <a:r>
              <a:rPr lang="zh-TW" altLang="en-US" sz="3600">
                <a:solidFill>
                  <a:srgbClr val="3333CC"/>
                </a:solidFill>
                <a:ea typeface="標楷體" panose="03000509000000000000" pitchFamily="65" charset="-120"/>
              </a:rPr>
              <a:t>報告</a:t>
            </a:r>
            <a:r>
              <a:rPr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kumimoji="0"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列印相關報表</a:t>
            </a:r>
            <a:endParaRPr kumimoji="0" lang="zh-HK" altLang="en-US" sz="3600">
              <a:solidFill>
                <a:schemeClr val="tx2"/>
              </a:solidFill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B27258D-0275-4996-A855-0BE1E48D5FB7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22532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itle 1"/>
          <p:cNvSpPr txBox="1">
            <a:spLocks/>
          </p:cNvSpPr>
          <p:nvPr/>
        </p:nvSpPr>
        <p:spPr bwMode="auto">
          <a:xfrm>
            <a:off x="357188" y="704850"/>
            <a:ext cx="82296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639763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187450"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1462088"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學位分配 </a:t>
            </a:r>
            <a:r>
              <a:rPr lang="en-US" altLang="zh-TW" sz="3600">
                <a:ea typeface="標楷體" panose="03000509000000000000" pitchFamily="65" charset="-120"/>
              </a:rPr>
              <a:t>&gt; </a:t>
            </a:r>
            <a:r>
              <a:rPr lang="zh-TW" altLang="en-US" sz="360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中一派位</a:t>
            </a:r>
            <a:r>
              <a:rPr lang="zh-TW" altLang="en-US" sz="360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>
                <a:ea typeface="標楷體" panose="03000509000000000000" pitchFamily="65" charset="-120"/>
              </a:rPr>
              <a:t>&gt;  </a:t>
            </a:r>
            <a:r>
              <a:rPr lang="zh-TW" altLang="en-US" sz="3600">
                <a:solidFill>
                  <a:srgbClr val="3333CC"/>
                </a:solidFill>
                <a:ea typeface="標楷體" panose="03000509000000000000" pitchFamily="65" charset="-120"/>
              </a:rPr>
              <a:t>報告</a:t>
            </a:r>
            <a:r>
              <a:rPr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以年份及班別列印派位結果</a:t>
            </a:r>
            <a:endParaRPr kumimoji="0" lang="zh-HK" altLang="en-US" sz="3600">
              <a:solidFill>
                <a:schemeClr val="tx2"/>
              </a:solidFill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19" y="1967069"/>
            <a:ext cx="7058025" cy="458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F5C35A8-21AF-4FAA-8A92-B0CC1A8190E4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2355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3922713"/>
            <a:ext cx="280987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900113" y="3729038"/>
            <a:ext cx="287337" cy="995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HK" altLang="en-US"/>
          </a:p>
        </p:txBody>
      </p:sp>
      <p:pic>
        <p:nvPicPr>
          <p:cNvPr id="23557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132138" y="3738563"/>
            <a:ext cx="287337" cy="995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HK" altLang="en-US"/>
          </a:p>
        </p:txBody>
      </p:sp>
      <p:sp>
        <p:nvSpPr>
          <p:cNvPr id="11" name="Rectangle 10"/>
          <p:cNvSpPr/>
          <p:nvPr/>
        </p:nvSpPr>
        <p:spPr>
          <a:xfrm>
            <a:off x="1774825" y="3729038"/>
            <a:ext cx="423863" cy="184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HK" altLang="en-US"/>
          </a:p>
        </p:txBody>
      </p:sp>
      <p:sp>
        <p:nvSpPr>
          <p:cNvPr id="12" name="Rectangle 11"/>
          <p:cNvSpPr/>
          <p:nvPr/>
        </p:nvSpPr>
        <p:spPr>
          <a:xfrm>
            <a:off x="1700213" y="3922713"/>
            <a:ext cx="498475" cy="2047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HK" altLang="en-US"/>
          </a:p>
        </p:txBody>
      </p:sp>
      <p:pic>
        <p:nvPicPr>
          <p:cNvPr id="23561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88" y="1798638"/>
            <a:ext cx="53435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3" name="Title 1"/>
          <p:cNvSpPr txBox="1">
            <a:spLocks/>
          </p:cNvSpPr>
          <p:nvPr/>
        </p:nvSpPr>
        <p:spPr bwMode="auto">
          <a:xfrm>
            <a:off x="357188" y="704850"/>
            <a:ext cx="82296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639763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187450"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1462088"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kumimoji="0"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學位分配 </a:t>
            </a:r>
            <a:r>
              <a:rPr lang="en-US" altLang="zh-TW" sz="3600">
                <a:ea typeface="標楷體" panose="03000509000000000000" pitchFamily="65" charset="-120"/>
              </a:rPr>
              <a:t>&gt; </a:t>
            </a:r>
            <a:r>
              <a:rPr lang="zh-TW" altLang="en-US" sz="360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中一派位</a:t>
            </a:r>
            <a:r>
              <a:rPr lang="zh-TW" altLang="en-US" sz="360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>
                <a:ea typeface="標楷體" panose="03000509000000000000" pitchFamily="65" charset="-120"/>
              </a:rPr>
              <a:t>&gt;  </a:t>
            </a:r>
            <a:r>
              <a:rPr lang="zh-TW" altLang="en-US" sz="3600">
                <a:solidFill>
                  <a:srgbClr val="3333CC"/>
                </a:solidFill>
                <a:ea typeface="標楷體" panose="03000509000000000000" pitchFamily="65" charset="-120"/>
              </a:rPr>
              <a:t>報告</a:t>
            </a:r>
            <a:r>
              <a:rPr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統一分配學額結果表</a:t>
            </a:r>
            <a:r>
              <a:rPr lang="en-US" altLang="zh-TW" sz="3600">
                <a:latin typeface="標楷體" panose="03000509000000000000" pitchFamily="65" charset="-120"/>
                <a:ea typeface="標楷體" panose="03000509000000000000" pitchFamily="65" charset="-120"/>
              </a:rPr>
              <a:t>﹙</a:t>
            </a:r>
            <a:r>
              <a:rPr lang="en-US" altLang="zh-TW" sz="3600"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R-SPA205</a:t>
            </a:r>
            <a:r>
              <a:rPr lang="en-US" altLang="zh-TW" sz="3600">
                <a:latin typeface="標楷體" panose="03000509000000000000" pitchFamily="65" charset="-120"/>
                <a:ea typeface="標楷體" panose="03000509000000000000" pitchFamily="65" charset="-120"/>
              </a:rPr>
              <a:t>﹚</a:t>
            </a:r>
            <a:endParaRPr kumimoji="0" lang="zh-HK" altLang="en-US" sz="3600">
              <a:solidFill>
                <a:schemeClr val="tx2"/>
              </a:solidFill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663" y="2238304"/>
            <a:ext cx="8239125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357188" y="704850"/>
            <a:ext cx="8569325" cy="1143000"/>
          </a:xfrm>
        </p:spPr>
        <p:txBody>
          <a:bodyPr/>
          <a:lstStyle/>
          <a:p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常見問題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─匯入派位結果數據檔失敗，應如何處理？</a:t>
            </a:r>
            <a:endParaRPr lang="zh-HK" altLang="en-US" sz="3600" smtClean="0"/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C10158C-3D97-4E1B-8F58-4D68203F3F7E}" type="slidenum">
              <a:rPr lang="en-US" altLang="zh-TW" sz="1200" smtClean="0">
                <a:latin typeface="Verdana" panose="020B0604030504040204" pitchFamily="34" charset="0"/>
                <a:ea typeface="標楷體" panose="03000509000000000000" pitchFamily="65" charset="-12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zh-TW" sz="1200" smtClean="0">
              <a:latin typeface="Verdan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24581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1847850"/>
            <a:ext cx="9105900" cy="4695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357188" y="704850"/>
            <a:ext cx="8675687" cy="1152525"/>
          </a:xfrm>
        </p:spPr>
        <p:txBody>
          <a:bodyPr/>
          <a:lstStyle/>
          <a:p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答─到</a:t>
            </a:r>
            <a:r>
              <a:rPr lang="zh-TW" altLang="en-US" sz="3600" smtClean="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聯遞系統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接收訊息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庫存或刪除</a:t>
            </a:r>
            <a: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過去的資料檔案訊息</a:t>
            </a:r>
            <a:endParaRPr lang="zh-HK" altLang="en-US" sz="3600" smtClean="0"/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6A11CDC-6DBD-4749-A0C4-E1504BDB01D5}" type="slidenum">
              <a:rPr lang="en-US" altLang="zh-TW" sz="1200" smtClean="0">
                <a:latin typeface="Verdana" panose="020B0604030504040204" pitchFamily="34" charset="0"/>
                <a:ea typeface="標楷體" panose="03000509000000000000" pitchFamily="65" charset="-12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zh-TW" sz="1200" smtClean="0">
              <a:latin typeface="Verdan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25605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直線接點 17"/>
          <p:cNvCxnSpPr/>
          <p:nvPr/>
        </p:nvCxnSpPr>
        <p:spPr bwMode="auto">
          <a:xfrm>
            <a:off x="7596188" y="5673725"/>
            <a:ext cx="428625" cy="9525"/>
          </a:xfrm>
          <a:prstGeom prst="line">
            <a:avLst/>
          </a:prstGeom>
          <a:ln w="1143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/>
          <p:cNvCxnSpPr/>
          <p:nvPr/>
        </p:nvCxnSpPr>
        <p:spPr bwMode="auto">
          <a:xfrm>
            <a:off x="7596188" y="6096000"/>
            <a:ext cx="428625" cy="9525"/>
          </a:xfrm>
          <a:prstGeom prst="line">
            <a:avLst/>
          </a:prstGeom>
          <a:ln w="1143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圖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84" y="1931939"/>
            <a:ext cx="8700021" cy="4792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535987" cy="1152525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答─到</a:t>
            </a:r>
            <a:r>
              <a:rPr lang="zh-TW" altLang="en-US" sz="3600" smtClean="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聯遞系統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接收訊息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庫存或刪除</a:t>
            </a:r>
            <a: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過去的資料檔案訊息</a:t>
            </a:r>
          </a:p>
        </p:txBody>
      </p:sp>
      <p:sp>
        <p:nvSpPr>
          <p:cNvPr id="27652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68F7243-0618-496F-95A6-1F9479FEBF95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27653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直線接點 9"/>
          <p:cNvCxnSpPr/>
          <p:nvPr/>
        </p:nvCxnSpPr>
        <p:spPr bwMode="auto">
          <a:xfrm>
            <a:off x="7235825" y="5870575"/>
            <a:ext cx="428625" cy="9525"/>
          </a:xfrm>
          <a:prstGeom prst="line">
            <a:avLst/>
          </a:prstGeom>
          <a:ln w="1143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941512"/>
            <a:ext cx="8496977" cy="4602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229600" cy="1143000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 smtClean="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聯遞系統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接收及解密統一派位結果─</a:t>
            </a:r>
            <a: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接收統一派位結果</a:t>
            </a:r>
            <a: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﹙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數據檔</a:t>
            </a:r>
            <a: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﹚ </a:t>
            </a:r>
            <a:endParaRPr lang="en-US" altLang="zh-TW" sz="3600" smtClean="0">
              <a:solidFill>
                <a:schemeClr val="tx1"/>
              </a:solidFill>
              <a:ea typeface="標楷體" panose="03000509000000000000" pitchFamily="65" charset="-120"/>
            </a:endParaRPr>
          </a:p>
        </p:txBody>
      </p:sp>
      <p:sp>
        <p:nvSpPr>
          <p:cNvPr id="8195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3398187-9209-4CEF-8586-F245D2D23902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8196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7" name="群組 1"/>
          <p:cNvGrpSpPr>
            <a:grpSpLocks/>
          </p:cNvGrpSpPr>
          <p:nvPr/>
        </p:nvGrpSpPr>
        <p:grpSpPr bwMode="auto">
          <a:xfrm>
            <a:off x="357188" y="2501900"/>
            <a:ext cx="8813800" cy="2655888"/>
            <a:chOff x="57150" y="2501900"/>
            <a:chExt cx="9113838" cy="2725738"/>
          </a:xfrm>
        </p:grpSpPr>
        <p:grpSp>
          <p:nvGrpSpPr>
            <p:cNvPr id="8198" name="群組 1"/>
            <p:cNvGrpSpPr>
              <a:grpSpLocks/>
            </p:cNvGrpSpPr>
            <p:nvPr/>
          </p:nvGrpSpPr>
          <p:grpSpPr bwMode="auto">
            <a:xfrm>
              <a:off x="57150" y="2501900"/>
              <a:ext cx="9113838" cy="2725738"/>
              <a:chOff x="57766" y="2502333"/>
              <a:chExt cx="9113837" cy="2725787"/>
            </a:xfrm>
          </p:grpSpPr>
          <p:pic>
            <p:nvPicPr>
              <p:cNvPr id="8201" name="圖片 1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766" y="2502333"/>
                <a:ext cx="9113837" cy="27257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9" name="直線接點 8"/>
              <p:cNvCxnSpPr/>
              <p:nvPr/>
            </p:nvCxnSpPr>
            <p:spPr>
              <a:xfrm>
                <a:off x="6072373" y="4832204"/>
                <a:ext cx="443216" cy="9776"/>
              </a:xfrm>
              <a:prstGeom prst="line">
                <a:avLst/>
              </a:prstGeom>
              <a:ln w="1143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接點 13"/>
              <p:cNvCxnSpPr/>
              <p:nvPr/>
            </p:nvCxnSpPr>
            <p:spPr>
              <a:xfrm>
                <a:off x="7786142" y="4824058"/>
                <a:ext cx="443216" cy="8146"/>
              </a:xfrm>
              <a:prstGeom prst="line">
                <a:avLst/>
              </a:prstGeom>
              <a:ln w="1143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99" name="Oval 9"/>
            <p:cNvSpPr>
              <a:spLocks noChangeArrowheads="1"/>
            </p:cNvSpPr>
            <p:nvPr/>
          </p:nvSpPr>
          <p:spPr bwMode="auto">
            <a:xfrm>
              <a:off x="177800" y="4667250"/>
              <a:ext cx="360363" cy="36036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TW" altLang="en-US" sz="1800">
                <a:latin typeface="Verdana" panose="020B0604030504040204" pitchFamily="34" charset="0"/>
              </a:endParaRPr>
            </a:p>
          </p:txBody>
        </p:sp>
        <p:sp>
          <p:nvSpPr>
            <p:cNvPr id="8200" name="Rectangle 5"/>
            <p:cNvSpPr>
              <a:spLocks noChangeArrowheads="1"/>
            </p:cNvSpPr>
            <p:nvPr/>
          </p:nvSpPr>
          <p:spPr bwMode="auto">
            <a:xfrm>
              <a:off x="177800" y="4635500"/>
              <a:ext cx="8810625" cy="592138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TW" altLang="en-US" sz="1800">
                <a:latin typeface="Verdana" panose="020B060403050404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229600" cy="568325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答─再次匯入派位結果</a:t>
            </a:r>
          </a:p>
        </p:txBody>
      </p:sp>
      <p:sp>
        <p:nvSpPr>
          <p:cNvPr id="28676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7E54EBA-376A-4619-99F6-CE589D03E662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28677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95" y="1556792"/>
            <a:ext cx="8517582" cy="43113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229600" cy="608013"/>
          </a:xfrm>
        </p:spPr>
        <p:txBody>
          <a:bodyPr/>
          <a:lstStyle/>
          <a:p>
            <a:pPr eaLnBrk="1" hangingPunct="1"/>
            <a:r>
              <a:rPr lang="zh-TW" altLang="en-US" sz="3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答─再次匯入派位結果</a:t>
            </a:r>
          </a:p>
        </p:txBody>
      </p:sp>
      <p:sp>
        <p:nvSpPr>
          <p:cNvPr id="29700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1E34165-B3EF-4F2F-A626-611F36DA2439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29701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7" y="1556793"/>
            <a:ext cx="8867712" cy="4790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4294967295"/>
          </p:nvPr>
        </p:nvSpPr>
        <p:spPr>
          <a:xfrm>
            <a:off x="7599548" y="6273800"/>
            <a:ext cx="1544452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952F92F-29C3-4515-ABAB-654215B02911}" type="slidenum">
              <a:rPr lang="en-US" altLang="zh-TW" smtClean="0"/>
              <a:pPr>
                <a:defRPr/>
              </a:pPr>
              <a:t>22</a:t>
            </a:fld>
            <a:endParaRPr lang="en-US" altLang="zh-TW" dirty="0"/>
          </a:p>
        </p:txBody>
      </p:sp>
      <p:sp>
        <p:nvSpPr>
          <p:cNvPr id="6" name="矩形 5"/>
          <p:cNvSpPr/>
          <p:nvPr/>
        </p:nvSpPr>
        <p:spPr>
          <a:xfrm>
            <a:off x="899592" y="1160807"/>
            <a:ext cx="77796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eaLnBrk="1" hangingPunct="1">
              <a:spcBef>
                <a:spcPct val="20000"/>
              </a:spcBef>
              <a:buClr>
                <a:srgbClr val="CC0099"/>
              </a:buClr>
              <a:buSzPct val="55000"/>
            </a:pPr>
            <a:r>
              <a:rPr lang="zh-TW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如訊息不需要匯入</a:t>
            </a:r>
            <a:r>
              <a:rPr lang="en-US" altLang="zh-TW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/</a:t>
            </a:r>
            <a:r>
              <a:rPr lang="zh-TW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匯出網上校管系統作資料互換</a:t>
            </a:r>
            <a:r>
              <a:rPr lang="en-US" altLang="zh-TW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, </a:t>
            </a:r>
            <a:r>
              <a:rPr lang="zh-TW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會經學校通訊模組收發</a:t>
            </a:r>
            <a:endParaRPr lang="en-US" altLang="zh-TW" sz="3600" dirty="0"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361136"/>
            <a:ext cx="8834511" cy="2660488"/>
          </a:xfrm>
          <a:prstGeom prst="rect">
            <a:avLst/>
          </a:prstGeom>
        </p:spPr>
      </p:pic>
      <p:sp>
        <p:nvSpPr>
          <p:cNvPr id="24" name="標題 1"/>
          <p:cNvSpPr txBox="1">
            <a:spLocks/>
          </p:cNvSpPr>
          <p:nvPr/>
        </p:nvSpPr>
        <p:spPr bwMode="auto">
          <a:xfrm>
            <a:off x="5385688" y="3143438"/>
            <a:ext cx="3289441" cy="4000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solidFill>
              <a:schemeClr val="tx1">
                <a:lumMod val="95000"/>
                <a:lumOff val="5000"/>
              </a:schemeClr>
            </a:solidFill>
          </a:ln>
          <a:effectLst/>
          <a:extLst/>
        </p:spPr>
        <p:txBody>
          <a:bodyPr vert="horz" wrap="square" lIns="91349" tIns="45674" rIns="91349" bIns="45674" numCol="1" rtlCol="0" anchor="b" anchorCtr="0" compatLnSpc="1">
            <a:prstTxWarp prst="textNoShape">
              <a:avLst/>
            </a:prstTxWarp>
            <a:spAutoFit/>
          </a:bodyPr>
          <a:lstStyle>
            <a:defPPr>
              <a:defRPr lang="zh-TW"/>
            </a:defPPr>
            <a:lvl1pPr algn="ctr" eaLnBrk="1" hangingPunct="1">
              <a:spcAft>
                <a:spcPts val="0"/>
              </a:spcAft>
              <a:tabLst>
                <a:tab pos="457200" algn="l"/>
              </a:tabLst>
              <a:defRPr sz="2800" ker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defRPr>
            </a:lvl1pPr>
            <a:lvl2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2pPr>
            <a:lvl3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3pPr>
            <a:lvl4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4pPr>
            <a:lvl5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9pPr>
          </a:lstStyle>
          <a:p>
            <a:pPr algn="l" eaLnBrk="0" hangingPunct="0">
              <a:spcBef>
                <a:spcPts val="0"/>
              </a:spcBef>
              <a:spcAft>
                <a:spcPct val="0"/>
              </a:spcAft>
              <a:buClr>
                <a:srgbClr val="CC0099"/>
              </a:buClr>
              <a:buSzPct val="55000"/>
            </a:pPr>
            <a:r>
              <a:rPr lang="zh-TW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經統一登入系統</a:t>
            </a:r>
            <a:r>
              <a:rPr lang="en-US" altLang="zh-TW" sz="2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(CLO)</a:t>
            </a:r>
            <a:r>
              <a:rPr lang="zh-TW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進入</a:t>
            </a:r>
            <a:endParaRPr lang="en-US" altLang="zh-TW" sz="20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7728705" y="2394822"/>
            <a:ext cx="643069" cy="643069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None/>
              <a:tabLst/>
            </a:pPr>
            <a:endParaRPr kumimoji="0" lang="zh-TW" altLang="en-US" sz="4000" b="1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25" name="矩形 7"/>
          <p:cNvSpPr/>
          <p:nvPr/>
        </p:nvSpPr>
        <p:spPr>
          <a:xfrm>
            <a:off x="353106" y="5077031"/>
            <a:ext cx="8660917" cy="1697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eaLnBrk="1" hangingPunct="1">
              <a:spcBef>
                <a:spcPts val="500"/>
              </a:spcBef>
              <a:buClr>
                <a:srgbClr val="CC3399"/>
              </a:buClr>
              <a:buSzPct val="55000"/>
            </a:pPr>
            <a:r>
              <a:rPr lang="zh-TW" altLang="en-US" sz="3200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透過</a:t>
            </a:r>
            <a:r>
              <a:rPr lang="en-GB" altLang="zh-TW" sz="3200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SMM</a:t>
            </a:r>
            <a:r>
              <a:rPr lang="zh-TW" altLang="en-US" sz="3200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接收的訊息例子</a:t>
            </a:r>
            <a:r>
              <a:rPr lang="zh-TW" alt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32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eaLnBrk="1" hangingPunct="1">
              <a:spcBef>
                <a:spcPts val="500"/>
              </a:spcBef>
              <a:buClr>
                <a:srgbClr val="CC3399"/>
              </a:buClr>
              <a:buSzPct val="55000"/>
            </a:pPr>
            <a:r>
              <a:rPr lang="zh-TW" alt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「自行</a:t>
            </a:r>
            <a:r>
              <a:rPr lang="zh-TW" alt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分配學位取錄名單</a:t>
            </a:r>
            <a:r>
              <a:rPr lang="zh-TW" alt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」有關</a:t>
            </a:r>
            <a:r>
              <a:rPr lang="zh-TW" alt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電腦</a:t>
            </a:r>
            <a:r>
              <a:rPr lang="zh-TW" alt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報表、</a:t>
            </a:r>
            <a:endParaRPr lang="en-US" altLang="zh-TW" sz="320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eaLnBrk="1" hangingPunct="1">
              <a:spcBef>
                <a:spcPts val="500"/>
              </a:spcBef>
              <a:buClr>
                <a:srgbClr val="CC3399"/>
              </a:buClr>
              <a:buSzPct val="55000"/>
            </a:pPr>
            <a:r>
              <a:rPr lang="zh-TW" alt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zh-TW" alt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校</a:t>
            </a:r>
            <a:r>
              <a:rPr lang="zh-TW" alt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內成績核對</a:t>
            </a:r>
            <a:r>
              <a:rPr lang="zh-TW" alt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表</a:t>
            </a:r>
            <a:r>
              <a:rPr lang="zh-TW" alt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」</a:t>
            </a:r>
            <a:r>
              <a:rPr lang="zh-TW" altLang="en-US" sz="3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軟體</a:t>
            </a:r>
            <a:r>
              <a:rPr lang="zh-TW" alt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文件</a:t>
            </a:r>
            <a:endParaRPr lang="en-US" altLang="zh-TW" sz="32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332656"/>
            <a:ext cx="8229600" cy="608013"/>
          </a:xfrm>
        </p:spPr>
        <p:txBody>
          <a:bodyPr>
            <a:normAutofit/>
          </a:bodyPr>
          <a:lstStyle/>
          <a:p>
            <a:pPr eaLnBrk="1" hangingPunct="1"/>
            <a:r>
              <a:rPr kumimoji="1" lang="zh-TW" alt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學校通訊模組</a:t>
            </a:r>
            <a:r>
              <a:rPr kumimoji="1" lang="en-US" altLang="zh-TW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(SMM)</a:t>
            </a:r>
          </a:p>
        </p:txBody>
      </p:sp>
    </p:spTree>
    <p:extLst>
      <p:ext uri="{BB962C8B-B14F-4D97-AF65-F5344CB8AC3E}">
        <p14:creationId xmlns:p14="http://schemas.microsoft.com/office/powerpoint/2010/main" val="330299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4294967295"/>
          </p:nvPr>
        </p:nvSpPr>
        <p:spPr>
          <a:xfrm>
            <a:off x="7599548" y="6273800"/>
            <a:ext cx="1544452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952F92F-29C3-4515-ABAB-654215B02911}" type="slidenum">
              <a:rPr lang="en-US" altLang="zh-TW" smtClean="0"/>
              <a:pPr>
                <a:defRPr/>
              </a:pPr>
              <a:t>23</a:t>
            </a:fld>
            <a:endParaRPr lang="en-US" altLang="zh-TW" dirty="0"/>
          </a:p>
        </p:txBody>
      </p:sp>
      <p:sp>
        <p:nvSpPr>
          <p:cNvPr id="6" name="矩形 5"/>
          <p:cNvSpPr/>
          <p:nvPr/>
        </p:nvSpPr>
        <p:spPr>
          <a:xfrm>
            <a:off x="899592" y="1160807"/>
            <a:ext cx="77796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eaLnBrk="1" hangingPunct="1">
              <a:spcBef>
                <a:spcPct val="20000"/>
              </a:spcBef>
              <a:buClr>
                <a:srgbClr val="CC0099"/>
              </a:buClr>
              <a:buSzPct val="55000"/>
            </a:pPr>
            <a:r>
              <a:rPr lang="zh-TW" alt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接收</a:t>
            </a:r>
            <a:r>
              <a:rPr lang="zh-TW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訊息</a:t>
            </a:r>
            <a:endParaRPr lang="en-US" altLang="zh-TW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88" y="1792290"/>
            <a:ext cx="9020512" cy="3885524"/>
          </a:xfrm>
          <a:prstGeom prst="rect">
            <a:avLst/>
          </a:prstGeom>
        </p:spPr>
      </p:pic>
      <p:sp>
        <p:nvSpPr>
          <p:cNvPr id="10" name="標題 1"/>
          <p:cNvSpPr txBox="1">
            <a:spLocks/>
          </p:cNvSpPr>
          <p:nvPr/>
        </p:nvSpPr>
        <p:spPr bwMode="auto">
          <a:xfrm>
            <a:off x="2123728" y="4941168"/>
            <a:ext cx="2232248" cy="4000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solidFill>
              <a:schemeClr val="tx1">
                <a:lumMod val="95000"/>
                <a:lumOff val="5000"/>
              </a:schemeClr>
            </a:solidFill>
          </a:ln>
          <a:effectLst/>
          <a:extLst/>
        </p:spPr>
        <p:txBody>
          <a:bodyPr vert="horz" wrap="square" lIns="91349" tIns="45674" rIns="91349" bIns="45674" numCol="1" rtlCol="0" anchor="b" anchorCtr="0" compatLnSpc="1">
            <a:prstTxWarp prst="textNoShape">
              <a:avLst/>
            </a:prstTxWarp>
            <a:spAutoFit/>
          </a:bodyPr>
          <a:lstStyle>
            <a:defPPr>
              <a:defRPr lang="zh-TW"/>
            </a:defPPr>
            <a:lvl1pPr algn="ctr" eaLnBrk="1" hangingPunct="1">
              <a:spcAft>
                <a:spcPts val="0"/>
              </a:spcAft>
              <a:tabLst>
                <a:tab pos="457200" algn="l"/>
              </a:tabLst>
              <a:defRPr sz="2800" ker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defRPr>
            </a:lvl1pPr>
            <a:lvl2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2pPr>
            <a:lvl3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3pPr>
            <a:lvl4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4pPr>
            <a:lvl5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9pPr>
          </a:lstStyle>
          <a:p>
            <a:pPr algn="l" eaLnBrk="0" hangingPunct="0">
              <a:spcBef>
                <a:spcPts val="0"/>
              </a:spcBef>
              <a:spcAft>
                <a:spcPct val="0"/>
              </a:spcAft>
              <a:buClr>
                <a:srgbClr val="CC0099"/>
              </a:buClr>
              <a:buSzPct val="55000"/>
            </a:pPr>
            <a:r>
              <a:rPr lang="zh-TW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可下載附件</a:t>
            </a:r>
            <a:r>
              <a:rPr lang="en-US" altLang="zh-TW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如有</a:t>
            </a:r>
            <a:r>
              <a:rPr lang="en-US" altLang="zh-TW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TW" sz="20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332656"/>
            <a:ext cx="8229600" cy="608013"/>
          </a:xfrm>
        </p:spPr>
        <p:txBody>
          <a:bodyPr>
            <a:normAutofit/>
          </a:bodyPr>
          <a:lstStyle/>
          <a:p>
            <a:pPr eaLnBrk="1" hangingPunct="1"/>
            <a:r>
              <a:rPr kumimoji="1" lang="zh-TW" alt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學校通訊模組</a:t>
            </a:r>
            <a:r>
              <a:rPr kumimoji="1" lang="en-US" altLang="zh-TW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(SMM)</a:t>
            </a:r>
          </a:p>
        </p:txBody>
      </p:sp>
    </p:spTree>
    <p:extLst>
      <p:ext uri="{BB962C8B-B14F-4D97-AF65-F5344CB8AC3E}">
        <p14:creationId xmlns:p14="http://schemas.microsoft.com/office/powerpoint/2010/main" val="235148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4294967295"/>
          </p:nvPr>
        </p:nvSpPr>
        <p:spPr>
          <a:xfrm>
            <a:off x="7599548" y="6273800"/>
            <a:ext cx="1544452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952F92F-29C3-4515-ABAB-654215B02911}" type="slidenum">
              <a:rPr lang="en-US" altLang="zh-TW" smtClean="0"/>
              <a:pPr>
                <a:defRPr/>
              </a:pPr>
              <a:t>24</a:t>
            </a:fld>
            <a:endParaRPr lang="en-US" altLang="zh-TW" dirty="0"/>
          </a:p>
        </p:txBody>
      </p:sp>
      <p:sp>
        <p:nvSpPr>
          <p:cNvPr id="6" name="矩形 5"/>
          <p:cNvSpPr/>
          <p:nvPr/>
        </p:nvSpPr>
        <p:spPr>
          <a:xfrm>
            <a:off x="899592" y="1160807"/>
            <a:ext cx="77796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eaLnBrk="1" hangingPunct="1">
              <a:spcBef>
                <a:spcPct val="20000"/>
              </a:spcBef>
              <a:buClr>
                <a:srgbClr val="CC0099"/>
              </a:buClr>
              <a:buSzPct val="55000"/>
            </a:pPr>
            <a:r>
              <a:rPr lang="zh-TW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寄發訊息</a:t>
            </a:r>
            <a:endParaRPr lang="en-US" altLang="zh-TW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86122"/>
            <a:ext cx="8875335" cy="4563977"/>
          </a:xfrm>
          <a:prstGeom prst="rect">
            <a:avLst/>
          </a:prstGeom>
        </p:spPr>
      </p:pic>
      <p:sp>
        <p:nvSpPr>
          <p:cNvPr id="10" name="標題 1"/>
          <p:cNvSpPr txBox="1">
            <a:spLocks/>
          </p:cNvSpPr>
          <p:nvPr/>
        </p:nvSpPr>
        <p:spPr bwMode="auto">
          <a:xfrm>
            <a:off x="2253692" y="4869160"/>
            <a:ext cx="2232248" cy="4000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solidFill>
              <a:schemeClr val="tx1">
                <a:lumMod val="95000"/>
                <a:lumOff val="5000"/>
              </a:schemeClr>
            </a:solidFill>
          </a:ln>
          <a:effectLst/>
          <a:extLst/>
        </p:spPr>
        <p:txBody>
          <a:bodyPr vert="horz" wrap="square" lIns="91349" tIns="45674" rIns="91349" bIns="45674" numCol="1" rtlCol="0" anchor="b" anchorCtr="0" compatLnSpc="1">
            <a:prstTxWarp prst="textNoShape">
              <a:avLst/>
            </a:prstTxWarp>
            <a:spAutoFit/>
          </a:bodyPr>
          <a:lstStyle>
            <a:defPPr>
              <a:defRPr lang="zh-TW"/>
            </a:defPPr>
            <a:lvl1pPr algn="ctr" eaLnBrk="1" hangingPunct="1">
              <a:spcAft>
                <a:spcPts val="0"/>
              </a:spcAft>
              <a:tabLst>
                <a:tab pos="457200" algn="l"/>
              </a:tabLst>
              <a:defRPr sz="2800" ker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defRPr>
            </a:lvl1pPr>
            <a:lvl2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2pPr>
            <a:lvl3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3pPr>
            <a:lvl4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4pPr>
            <a:lvl5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9pPr>
          </a:lstStyle>
          <a:p>
            <a:pPr algn="l" eaLnBrk="0" hangingPunct="0">
              <a:spcBef>
                <a:spcPts val="0"/>
              </a:spcBef>
              <a:spcAft>
                <a:spcPct val="0"/>
              </a:spcAft>
              <a:buClr>
                <a:srgbClr val="CC0099"/>
              </a:buClr>
              <a:buSzPct val="55000"/>
            </a:pPr>
            <a:r>
              <a:rPr lang="zh-TW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可上載附件</a:t>
            </a:r>
            <a:r>
              <a:rPr lang="en-US" altLang="zh-TW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如有</a:t>
            </a:r>
            <a:r>
              <a:rPr lang="en-US" altLang="zh-TW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TW" sz="20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標題 1"/>
          <p:cNvSpPr txBox="1">
            <a:spLocks/>
          </p:cNvSpPr>
          <p:nvPr/>
        </p:nvSpPr>
        <p:spPr bwMode="auto">
          <a:xfrm>
            <a:off x="5076056" y="2103074"/>
            <a:ext cx="2376264" cy="4000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solidFill>
              <a:schemeClr val="tx1">
                <a:lumMod val="95000"/>
                <a:lumOff val="5000"/>
              </a:schemeClr>
            </a:solidFill>
          </a:ln>
          <a:effectLst/>
          <a:extLst/>
        </p:spPr>
        <p:txBody>
          <a:bodyPr vert="horz" wrap="square" lIns="91349" tIns="45674" rIns="91349" bIns="45674" numCol="1" rtlCol="0" anchor="b" anchorCtr="0" compatLnSpc="1">
            <a:prstTxWarp prst="textNoShape">
              <a:avLst/>
            </a:prstTxWarp>
            <a:spAutoFit/>
          </a:bodyPr>
          <a:lstStyle>
            <a:defPPr>
              <a:defRPr lang="zh-TW"/>
            </a:defPPr>
            <a:lvl1pPr algn="ctr" eaLnBrk="1" hangingPunct="1">
              <a:spcAft>
                <a:spcPts val="0"/>
              </a:spcAft>
              <a:tabLst>
                <a:tab pos="457200" algn="l"/>
              </a:tabLst>
              <a:defRPr sz="2800" ker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defRPr>
            </a:lvl1pPr>
            <a:lvl2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2pPr>
            <a:lvl3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3pPr>
            <a:lvl4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4pPr>
            <a:lvl5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</a:defRPr>
            </a:lvl9pPr>
          </a:lstStyle>
          <a:p>
            <a:pPr algn="l" eaLnBrk="0" hangingPunct="0">
              <a:spcBef>
                <a:spcPts val="0"/>
              </a:spcBef>
              <a:spcAft>
                <a:spcPct val="0"/>
              </a:spcAft>
              <a:buClr>
                <a:srgbClr val="CC0099"/>
              </a:buClr>
              <a:buSzPct val="55000"/>
            </a:pPr>
            <a:r>
              <a:rPr lang="zh-TW" alt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可新增或回覆訊息</a:t>
            </a:r>
            <a:endParaRPr lang="en-US" altLang="zh-TW" sz="20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332656"/>
            <a:ext cx="8229600" cy="608013"/>
          </a:xfrm>
        </p:spPr>
        <p:txBody>
          <a:bodyPr>
            <a:normAutofit/>
          </a:bodyPr>
          <a:lstStyle/>
          <a:p>
            <a:pPr eaLnBrk="1" hangingPunct="1"/>
            <a:r>
              <a:rPr kumimoji="1" lang="zh-TW" alt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學校通訊模組</a:t>
            </a:r>
            <a:r>
              <a:rPr kumimoji="1" lang="en-US" altLang="zh-TW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(SMM)</a:t>
            </a:r>
          </a:p>
        </p:txBody>
      </p:sp>
    </p:spTree>
    <p:extLst>
      <p:ext uri="{BB962C8B-B14F-4D97-AF65-F5344CB8AC3E}">
        <p14:creationId xmlns:p14="http://schemas.microsoft.com/office/powerpoint/2010/main" val="245655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投影片編號版面配置區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9pPr>
          </a:lstStyle>
          <a:p>
            <a:fld id="{2AD8D2E3-4B80-4EBE-B89B-9D3466C1D731}" type="slidenum">
              <a:rPr kumimoji="0" lang="en-US" altLang="zh-TW" smtClean="0">
                <a:solidFill>
                  <a:srgbClr val="045C75"/>
                </a:solidFill>
              </a:rPr>
              <a:pPr/>
              <a:t>25</a:t>
            </a:fld>
            <a:endParaRPr kumimoji="0" lang="en-US" altLang="zh-TW" smtClean="0">
              <a:solidFill>
                <a:srgbClr val="045C75"/>
              </a:solidFill>
            </a:endParaRPr>
          </a:p>
        </p:txBody>
      </p:sp>
      <p:sp>
        <p:nvSpPr>
          <p:cNvPr id="6" name="內容版面配置區 2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2879725"/>
          </a:xfrm>
        </p:spPr>
        <p:txBody>
          <a:bodyPr/>
          <a:lstStyle/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zh-TW" altLang="en-US" sz="9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完</a:t>
            </a:r>
            <a:endParaRPr lang="zh-HK" altLang="en-US" sz="9600" b="1" dirty="0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標題 1"/>
          <p:cNvSpPr>
            <a:spLocks noGrp="1"/>
          </p:cNvSpPr>
          <p:nvPr>
            <p:ph type="title"/>
          </p:nvPr>
        </p:nvSpPr>
        <p:spPr>
          <a:xfrm>
            <a:off x="357188" y="704850"/>
            <a:ext cx="8229600" cy="1143000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 smtClean="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聯遞系統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接收及解密統一派位結果─</a:t>
            </a:r>
            <a: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接收統一派位結果</a:t>
            </a:r>
            <a: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﹙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數據檔</a:t>
            </a:r>
            <a: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﹚ </a:t>
            </a:r>
          </a:p>
        </p:txBody>
      </p:sp>
      <p:sp>
        <p:nvSpPr>
          <p:cNvPr id="9219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5E2B1B8-0556-4A03-A8EF-F3802DF8997B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9220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476625"/>
            <a:ext cx="2152650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2" name="群組 1"/>
          <p:cNvGrpSpPr>
            <a:grpSpLocks/>
          </p:cNvGrpSpPr>
          <p:nvPr/>
        </p:nvGrpSpPr>
        <p:grpSpPr bwMode="auto">
          <a:xfrm>
            <a:off x="1970088" y="2087563"/>
            <a:ext cx="4406900" cy="4760912"/>
            <a:chOff x="1946886" y="1803400"/>
            <a:chExt cx="4406289" cy="4761967"/>
          </a:xfrm>
        </p:grpSpPr>
        <p:grpSp>
          <p:nvGrpSpPr>
            <p:cNvPr id="9223" name="群組 1"/>
            <p:cNvGrpSpPr>
              <a:grpSpLocks/>
            </p:cNvGrpSpPr>
            <p:nvPr/>
          </p:nvGrpSpPr>
          <p:grpSpPr bwMode="auto">
            <a:xfrm>
              <a:off x="2457450" y="1803400"/>
              <a:ext cx="3895725" cy="4541838"/>
              <a:chOff x="1951038" y="1412875"/>
              <a:chExt cx="4413250" cy="4916488"/>
            </a:xfrm>
          </p:grpSpPr>
          <p:pic>
            <p:nvPicPr>
              <p:cNvPr id="9227" name="圖片 10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51038" y="1412875"/>
                <a:ext cx="4413250" cy="4916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0" name="直線接點 9"/>
              <p:cNvCxnSpPr/>
              <p:nvPr/>
            </p:nvCxnSpPr>
            <p:spPr>
              <a:xfrm>
                <a:off x="3926009" y="4066751"/>
                <a:ext cx="444140" cy="8594"/>
              </a:xfrm>
              <a:prstGeom prst="line">
                <a:avLst/>
              </a:prstGeom>
              <a:ln w="1143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24" name="群組 11"/>
            <p:cNvGrpSpPr>
              <a:grpSpLocks/>
            </p:cNvGrpSpPr>
            <p:nvPr/>
          </p:nvGrpSpPr>
          <p:grpSpPr bwMode="auto">
            <a:xfrm>
              <a:off x="1946886" y="5984875"/>
              <a:ext cx="1093400" cy="580492"/>
              <a:chOff x="2380256" y="5752306"/>
              <a:chExt cx="1094459" cy="580492"/>
            </a:xfrm>
          </p:grpSpPr>
          <p:sp>
            <p:nvSpPr>
              <p:cNvPr id="9225" name="Rectangle 5"/>
              <p:cNvSpPr>
                <a:spLocks noChangeArrowheads="1"/>
              </p:cNvSpPr>
              <p:nvPr/>
            </p:nvSpPr>
            <p:spPr bwMode="auto">
              <a:xfrm>
                <a:off x="2790850" y="5752306"/>
                <a:ext cx="683865" cy="328613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anose="05020102010507070707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TW" altLang="en-US" sz="1800">
                  <a:latin typeface="Verdana" panose="020B0604030504040204" pitchFamily="34" charset="0"/>
                </a:endParaRPr>
              </a:p>
            </p:txBody>
          </p:sp>
          <p:sp>
            <p:nvSpPr>
              <p:cNvPr id="9226" name="Line 6"/>
              <p:cNvSpPr>
                <a:spLocks noChangeShapeType="1"/>
              </p:cNvSpPr>
              <p:nvPr/>
            </p:nvSpPr>
            <p:spPr bwMode="auto">
              <a:xfrm flipV="1">
                <a:off x="2380256" y="5972436"/>
                <a:ext cx="360363" cy="3603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HK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229600" cy="1143000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 smtClean="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聯遞系統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接收及解密統一派位結果─</a:t>
            </a:r>
            <a: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輸入密碼</a:t>
            </a:r>
            <a:r>
              <a:rPr lang="zh-TW" altLang="zh-HK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為數據檔資料解</a:t>
            </a:r>
            <a:r>
              <a:rPr lang="zh-TW" altLang="zh-HK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密</a:t>
            </a:r>
            <a:endParaRPr lang="zh-HK" altLang="en-US" sz="3600" smtClean="0">
              <a:solidFill>
                <a:schemeClr val="tx1"/>
              </a:solidFill>
            </a:endParaRPr>
          </a:p>
        </p:txBody>
      </p:sp>
      <p:sp>
        <p:nvSpPr>
          <p:cNvPr id="10243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AB82358-E8B1-4395-9672-EF6342F4AFF3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10244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5" name="群組 1"/>
          <p:cNvGrpSpPr>
            <a:grpSpLocks/>
          </p:cNvGrpSpPr>
          <p:nvPr/>
        </p:nvGrpSpPr>
        <p:grpSpPr bwMode="auto">
          <a:xfrm>
            <a:off x="107950" y="2205038"/>
            <a:ext cx="8256588" cy="4295775"/>
            <a:chOff x="203200" y="2060575"/>
            <a:chExt cx="8086725" cy="4105275"/>
          </a:xfrm>
        </p:grpSpPr>
        <p:pic>
          <p:nvPicPr>
            <p:cNvPr id="10246" name="圖片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2060575"/>
              <a:ext cx="7832725" cy="381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247" name="群組 31"/>
            <p:cNvGrpSpPr>
              <a:grpSpLocks/>
            </p:cNvGrpSpPr>
            <p:nvPr/>
          </p:nvGrpSpPr>
          <p:grpSpPr bwMode="auto">
            <a:xfrm>
              <a:off x="306388" y="5249863"/>
              <a:ext cx="1028700" cy="915987"/>
              <a:chOff x="2629347" y="5752306"/>
              <a:chExt cx="845368" cy="742950"/>
            </a:xfrm>
          </p:grpSpPr>
          <p:sp>
            <p:nvSpPr>
              <p:cNvPr id="10251" name="Rectangle 5"/>
              <p:cNvSpPr>
                <a:spLocks noChangeArrowheads="1"/>
              </p:cNvSpPr>
              <p:nvPr/>
            </p:nvSpPr>
            <p:spPr bwMode="auto">
              <a:xfrm>
                <a:off x="2790850" y="5752306"/>
                <a:ext cx="683865" cy="328613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anose="05020102010507070707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TW" altLang="en-US" sz="1800">
                  <a:latin typeface="Verdana" panose="020B0604030504040204" pitchFamily="34" charset="0"/>
                </a:endParaRPr>
              </a:p>
            </p:txBody>
          </p:sp>
          <p:sp>
            <p:nvSpPr>
              <p:cNvPr id="10252" name="Line 6"/>
              <p:cNvSpPr>
                <a:spLocks noChangeShapeType="1"/>
              </p:cNvSpPr>
              <p:nvPr/>
            </p:nvSpPr>
            <p:spPr bwMode="auto">
              <a:xfrm flipV="1">
                <a:off x="2629347" y="6134894"/>
                <a:ext cx="360363" cy="3603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HK" altLang="en-US"/>
              </a:p>
            </p:txBody>
          </p:sp>
        </p:grpSp>
        <p:sp>
          <p:nvSpPr>
            <p:cNvPr id="10248" name="Oval 10"/>
            <p:cNvSpPr>
              <a:spLocks noChangeArrowheads="1"/>
            </p:cNvSpPr>
            <p:nvPr/>
          </p:nvSpPr>
          <p:spPr bwMode="auto">
            <a:xfrm>
              <a:off x="203200" y="4368800"/>
              <a:ext cx="2816225" cy="576263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TW" altLang="en-US" sz="1800">
                <a:latin typeface="Verdana" panose="020B060403050404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420165" y="3430517"/>
              <a:ext cx="214568" cy="21391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280467" y="3438103"/>
              <a:ext cx="225452" cy="1896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HK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標題 1"/>
          <p:cNvSpPr>
            <a:spLocks noGrp="1"/>
          </p:cNvSpPr>
          <p:nvPr>
            <p:ph type="title"/>
          </p:nvPr>
        </p:nvSpPr>
        <p:spPr>
          <a:xfrm>
            <a:off x="357188" y="704850"/>
            <a:ext cx="8229600" cy="1143000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 smtClean="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聯遞系統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接收及解密統一派位結果─</a:t>
            </a:r>
            <a:b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檢視數據檔附件</a:t>
            </a:r>
          </a:p>
        </p:txBody>
      </p:sp>
      <p:sp>
        <p:nvSpPr>
          <p:cNvPr id="12291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2D444FA-4A31-42D7-BBC2-258BEE3B9803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12292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8913"/>
            <a:ext cx="1074738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3" name="群組 1"/>
          <p:cNvGrpSpPr>
            <a:grpSpLocks/>
          </p:cNvGrpSpPr>
          <p:nvPr/>
        </p:nvGrpSpPr>
        <p:grpSpPr bwMode="auto">
          <a:xfrm>
            <a:off x="2124075" y="2265363"/>
            <a:ext cx="4452938" cy="4622800"/>
            <a:chOff x="1990725" y="1916113"/>
            <a:chExt cx="4452938" cy="4622800"/>
          </a:xfrm>
        </p:grpSpPr>
        <p:grpSp>
          <p:nvGrpSpPr>
            <p:cNvPr id="12294" name="群組 1"/>
            <p:cNvGrpSpPr>
              <a:grpSpLocks/>
            </p:cNvGrpSpPr>
            <p:nvPr/>
          </p:nvGrpSpPr>
          <p:grpSpPr bwMode="auto">
            <a:xfrm>
              <a:off x="2124075" y="1916113"/>
              <a:ext cx="4319588" cy="4622800"/>
              <a:chOff x="2124075" y="1412875"/>
              <a:chExt cx="4535488" cy="5040313"/>
            </a:xfrm>
          </p:grpSpPr>
          <p:pic>
            <p:nvPicPr>
              <p:cNvPr id="12299" name="圖片 1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4075" y="1412875"/>
                <a:ext cx="4535488" cy="5040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0" name="直線接點 9"/>
              <p:cNvCxnSpPr/>
              <p:nvPr/>
            </p:nvCxnSpPr>
            <p:spPr>
              <a:xfrm>
                <a:off x="4175963" y="4241128"/>
                <a:ext cx="443381" cy="8654"/>
              </a:xfrm>
              <a:prstGeom prst="line">
                <a:avLst/>
              </a:prstGeom>
              <a:ln w="1143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95" name="Oval 10"/>
            <p:cNvSpPr>
              <a:spLocks noChangeArrowheads="1"/>
            </p:cNvSpPr>
            <p:nvPr/>
          </p:nvSpPr>
          <p:spPr bwMode="auto">
            <a:xfrm>
              <a:off x="1990725" y="2136775"/>
              <a:ext cx="1582738" cy="504825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TW" altLang="en-US" sz="1800">
                <a:latin typeface="Verdana" panose="020B0604030504040204" pitchFamily="34" charset="0"/>
              </a:endParaRPr>
            </a:p>
          </p:txBody>
        </p:sp>
        <p:grpSp>
          <p:nvGrpSpPr>
            <p:cNvPr id="12296" name="群組 15"/>
            <p:cNvGrpSpPr>
              <a:grpSpLocks/>
            </p:cNvGrpSpPr>
            <p:nvPr/>
          </p:nvGrpSpPr>
          <p:grpSpPr bwMode="auto">
            <a:xfrm>
              <a:off x="3689350" y="5732463"/>
              <a:ext cx="1189038" cy="558800"/>
              <a:chOff x="4525946" y="5462158"/>
              <a:chExt cx="1188843" cy="559130"/>
            </a:xfrm>
          </p:grpSpPr>
          <p:sp>
            <p:nvSpPr>
              <p:cNvPr id="12297" name="Rectangle 5"/>
              <p:cNvSpPr>
                <a:spLocks noChangeArrowheads="1"/>
              </p:cNvSpPr>
              <p:nvPr/>
            </p:nvSpPr>
            <p:spPr bwMode="auto">
              <a:xfrm>
                <a:off x="4525946" y="5462158"/>
                <a:ext cx="683865" cy="328613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0BD0D9"/>
                  </a:buClr>
                  <a:buSzPct val="95000"/>
                  <a:buFont typeface="Wingdings 2" panose="05020102010507070707" pitchFamily="18" charset="2"/>
                  <a:buChar char=""/>
                  <a:defRPr sz="26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4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 sz="21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0BD0D9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Constantia" panose="02030602050306030303" pitchFamily="18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TW" altLang="en-US" sz="1800">
                  <a:latin typeface="Verdana" panose="020B0604030504040204" pitchFamily="34" charset="0"/>
                </a:endParaRPr>
              </a:p>
            </p:txBody>
          </p:sp>
          <p:sp>
            <p:nvSpPr>
              <p:cNvPr id="12298" name="Line 6"/>
              <p:cNvSpPr>
                <a:spLocks noChangeShapeType="1"/>
              </p:cNvSpPr>
              <p:nvPr/>
            </p:nvSpPr>
            <p:spPr bwMode="auto">
              <a:xfrm flipH="1" flipV="1">
                <a:off x="5292080" y="5708433"/>
                <a:ext cx="422709" cy="31285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HK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229600" cy="1143000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 smtClean="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聯遞系統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接收及解密統一派位結果─</a:t>
            </a:r>
            <a:b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成功</a:t>
            </a:r>
            <a:r>
              <a:rPr lang="zh-TW" altLang="zh-HK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解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密數據檔資料</a:t>
            </a:r>
            <a:endParaRPr lang="zh-TW" altLang="en-US" sz="3600" smtClean="0">
              <a:solidFill>
                <a:schemeClr val="tx1"/>
              </a:solidFill>
              <a:ea typeface="標楷體" panose="03000509000000000000" pitchFamily="65" charset="-120"/>
            </a:endParaRPr>
          </a:p>
        </p:txBody>
      </p:sp>
      <p:sp>
        <p:nvSpPr>
          <p:cNvPr id="13315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D56DA30-0633-4E9F-9E22-C59D24142E13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13316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群組 1"/>
          <p:cNvGrpSpPr>
            <a:grpSpLocks/>
          </p:cNvGrpSpPr>
          <p:nvPr/>
        </p:nvGrpSpPr>
        <p:grpSpPr bwMode="auto">
          <a:xfrm>
            <a:off x="357188" y="2565400"/>
            <a:ext cx="8731250" cy="2817813"/>
            <a:chOff x="-12700" y="2205038"/>
            <a:chExt cx="9067800" cy="2890837"/>
          </a:xfrm>
        </p:grpSpPr>
        <p:grpSp>
          <p:nvGrpSpPr>
            <p:cNvPr id="13318" name="群組 1"/>
            <p:cNvGrpSpPr>
              <a:grpSpLocks/>
            </p:cNvGrpSpPr>
            <p:nvPr/>
          </p:nvGrpSpPr>
          <p:grpSpPr bwMode="auto">
            <a:xfrm>
              <a:off x="-12700" y="2205038"/>
              <a:ext cx="9067800" cy="2879725"/>
              <a:chOff x="0" y="1628775"/>
              <a:chExt cx="9067800" cy="2880345"/>
            </a:xfrm>
          </p:grpSpPr>
          <p:pic>
            <p:nvPicPr>
              <p:cNvPr id="13321" name="圖片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628775"/>
                <a:ext cx="9067800" cy="2880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8" name="直線接點 7"/>
              <p:cNvCxnSpPr/>
              <p:nvPr/>
            </p:nvCxnSpPr>
            <p:spPr>
              <a:xfrm>
                <a:off x="6053993" y="4096696"/>
                <a:ext cx="443497" cy="8144"/>
              </a:xfrm>
              <a:prstGeom prst="line">
                <a:avLst/>
              </a:prstGeom>
              <a:ln w="1143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接點 8"/>
              <p:cNvCxnSpPr/>
              <p:nvPr/>
            </p:nvCxnSpPr>
            <p:spPr>
              <a:xfrm>
                <a:off x="7714224" y="4108099"/>
                <a:ext cx="441849" cy="9774"/>
              </a:xfrm>
              <a:prstGeom prst="line">
                <a:avLst/>
              </a:prstGeom>
              <a:ln w="1143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319" name="Rectangle 5"/>
            <p:cNvSpPr>
              <a:spLocks noChangeArrowheads="1"/>
            </p:cNvSpPr>
            <p:nvPr/>
          </p:nvSpPr>
          <p:spPr bwMode="auto">
            <a:xfrm>
              <a:off x="65088" y="4511675"/>
              <a:ext cx="8872537" cy="5842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TW" altLang="en-US" sz="1800">
                <a:latin typeface="Verdana" panose="020B0604030504040204" pitchFamily="34" charset="0"/>
              </a:endParaRPr>
            </a:p>
          </p:txBody>
        </p:sp>
        <p:sp>
          <p:nvSpPr>
            <p:cNvPr id="13320" name="Oval 9"/>
            <p:cNvSpPr>
              <a:spLocks noChangeArrowheads="1"/>
            </p:cNvSpPr>
            <p:nvPr/>
          </p:nvSpPr>
          <p:spPr bwMode="auto">
            <a:xfrm>
              <a:off x="17463" y="4511675"/>
              <a:ext cx="488950" cy="4318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TW" altLang="en-US" sz="1800">
                <a:latin typeface="Verdana" panose="020B060403050404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229600" cy="1143000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在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中一派位</a:t>
            </a:r>
            <a:r>
              <a:rPr lang="en-US" altLang="zh-TW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﹙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小學</a:t>
            </a:r>
            <a:r>
              <a:rPr lang="en-US" altLang="zh-TW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﹚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附屬模組的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資料互換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、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查詢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及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報告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處理派位結果資料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728788"/>
            <a:ext cx="8229600" cy="4389437"/>
          </a:xfrm>
        </p:spPr>
        <p:txBody>
          <a:bodyPr/>
          <a:lstStyle/>
          <a:p>
            <a:pPr eaLnBrk="1" hangingPunct="1"/>
            <a:endParaRPr lang="en-US" altLang="zh-TW" sz="2400" smtClean="0"/>
          </a:p>
          <a:p>
            <a:pPr eaLnBrk="1" hangingPunct="1"/>
            <a:endParaRPr lang="en-US" altLang="zh-TW" sz="2400" smtClean="0"/>
          </a:p>
          <a:p>
            <a:pPr eaLnBrk="1" hangingPunct="1"/>
            <a:endParaRPr lang="en-US" altLang="zh-TW" smtClean="0"/>
          </a:p>
        </p:txBody>
      </p:sp>
      <p:sp>
        <p:nvSpPr>
          <p:cNvPr id="14340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42845ED-78EC-4099-8D91-3AE0A5430EFA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grpSp>
        <p:nvGrpSpPr>
          <p:cNvPr id="14341" name="群組 1"/>
          <p:cNvGrpSpPr>
            <a:grpSpLocks/>
          </p:cNvGrpSpPr>
          <p:nvPr/>
        </p:nvGrpSpPr>
        <p:grpSpPr bwMode="auto">
          <a:xfrm>
            <a:off x="2917825" y="2255838"/>
            <a:ext cx="3198813" cy="4344987"/>
            <a:chOff x="2917825" y="2255838"/>
            <a:chExt cx="3198813" cy="4344987"/>
          </a:xfrm>
        </p:grpSpPr>
        <p:pic>
          <p:nvPicPr>
            <p:cNvPr id="14343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7825" y="2255838"/>
              <a:ext cx="3198813" cy="4344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Rectangle 5"/>
            <p:cNvSpPr>
              <a:spLocks noChangeArrowheads="1"/>
            </p:cNvSpPr>
            <p:nvPr/>
          </p:nvSpPr>
          <p:spPr bwMode="auto">
            <a:xfrm>
              <a:off x="3132138" y="5376863"/>
              <a:ext cx="2159000" cy="1223962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TW" altLang="en-US" sz="1800">
                <a:latin typeface="Verdana" panose="020B0604030504040204" pitchFamily="34" charset="0"/>
              </a:endParaRPr>
            </a:p>
          </p:txBody>
        </p:sp>
      </p:grpSp>
      <p:pic>
        <p:nvPicPr>
          <p:cNvPr id="14342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229600" cy="1143000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 smtClean="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學位分配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 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中一派位</a:t>
            </a:r>
            <a:r>
              <a:rPr lang="zh-TW" altLang="en-US" sz="360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  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資料互換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匯入統一派位結果數據檔</a:t>
            </a:r>
          </a:p>
        </p:txBody>
      </p:sp>
      <p:sp>
        <p:nvSpPr>
          <p:cNvPr id="15363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143DF4C-D301-49B8-A2AF-7DE21956E4BE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15364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4" y="1847850"/>
            <a:ext cx="8953128" cy="4494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229600" cy="1139825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 smtClean="0">
                <a:solidFill>
                  <a:srgbClr val="CC00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學位分配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 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中一派位</a:t>
            </a:r>
            <a:r>
              <a:rPr lang="zh-TW" altLang="en-US" sz="360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  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資料互換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成功匯入數據檔資料數據檔</a:t>
            </a:r>
          </a:p>
        </p:txBody>
      </p:sp>
      <p:sp>
        <p:nvSpPr>
          <p:cNvPr id="16387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4DAA96E-1ED5-460A-AD17-E277BF8442F0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16388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9" name="群組 1"/>
          <p:cNvGrpSpPr>
            <a:grpSpLocks/>
          </p:cNvGrpSpPr>
          <p:nvPr/>
        </p:nvGrpSpPr>
        <p:grpSpPr bwMode="auto">
          <a:xfrm>
            <a:off x="406400" y="2238375"/>
            <a:ext cx="8197850" cy="4286250"/>
            <a:chOff x="406400" y="2238053"/>
            <a:chExt cx="8198048" cy="4287291"/>
          </a:xfrm>
        </p:grpSpPr>
        <p:grpSp>
          <p:nvGrpSpPr>
            <p:cNvPr id="16390" name="群組 1"/>
            <p:cNvGrpSpPr>
              <a:grpSpLocks/>
            </p:cNvGrpSpPr>
            <p:nvPr/>
          </p:nvGrpSpPr>
          <p:grpSpPr bwMode="auto">
            <a:xfrm>
              <a:off x="412750" y="2238053"/>
              <a:ext cx="8191698" cy="4287291"/>
              <a:chOff x="111125" y="2078103"/>
              <a:chExt cx="8786308" cy="4462066"/>
            </a:xfrm>
          </p:grpSpPr>
          <p:pic>
            <p:nvPicPr>
              <p:cNvPr id="16392" name="圖片 1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85" b="4266"/>
              <a:stretch>
                <a:fillRect/>
              </a:stretch>
            </p:blipFill>
            <p:spPr bwMode="auto">
              <a:xfrm>
                <a:off x="111125" y="2078103"/>
                <a:ext cx="8786308" cy="44620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7" name="直線接點 6"/>
              <p:cNvCxnSpPr/>
              <p:nvPr/>
            </p:nvCxnSpPr>
            <p:spPr>
              <a:xfrm>
                <a:off x="5653651" y="4340536"/>
                <a:ext cx="442721" cy="9916"/>
              </a:xfrm>
              <a:prstGeom prst="line">
                <a:avLst/>
              </a:prstGeom>
              <a:ln w="114300"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391" name="Rectangle 11"/>
            <p:cNvSpPr>
              <a:spLocks noChangeArrowheads="1"/>
            </p:cNvSpPr>
            <p:nvPr/>
          </p:nvSpPr>
          <p:spPr bwMode="auto">
            <a:xfrm>
              <a:off x="406400" y="2564904"/>
              <a:ext cx="1331913" cy="360363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0BD0D9"/>
                </a:buClr>
                <a:buSzPct val="95000"/>
                <a:buFont typeface="Wingdings 2" panose="05020102010507070707" pitchFamily="18" charset="2"/>
                <a:buChar char=""/>
                <a:defRPr sz="26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4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3pPr>
              <a:lvl4pPr marL="1600200" indent="-228600">
                <a:spcBef>
                  <a:spcPct val="20000"/>
                </a:spcBef>
                <a:buClr>
                  <a:srgbClr val="0BD0D9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4pPr>
              <a:lvl5pPr marL="2057400" indent="-228600">
                <a:spcBef>
                  <a:spcPct val="20000"/>
                </a:spcBef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10CF9B"/>
                </a:buClr>
                <a:buSzPct val="6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onstantia" panose="02030602050306030303" pitchFamily="18" charset="0"/>
                  <a:ea typeface="新細明體" panose="02020500000000000000" pitchFamily="18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HK" altLang="en-US" sz="1800">
                <a:latin typeface="Verdana" panose="020B0604030504040204" pitchFamily="34" charset="0"/>
                <a:ea typeface="標楷體" panose="03000509000000000000" pitchFamily="65" charset="-12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4151</TotalTime>
  <Words>494</Words>
  <Application>Microsoft Office PowerPoint</Application>
  <PresentationFormat>如螢幕大小 (4:3)</PresentationFormat>
  <Paragraphs>67</Paragraphs>
  <Slides>25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6" baseType="lpstr">
      <vt:lpstr>微軟正黑體</vt:lpstr>
      <vt:lpstr>新細明體</vt:lpstr>
      <vt:lpstr>標楷體</vt:lpstr>
      <vt:lpstr>Arial</vt:lpstr>
      <vt:lpstr>Calibri</vt:lpstr>
      <vt:lpstr>Constantia</vt:lpstr>
      <vt:lpstr>Times New Roman</vt:lpstr>
      <vt:lpstr>Verdana</vt:lpstr>
      <vt:lpstr>Wingdings</vt:lpstr>
      <vt:lpstr>Wingdings 2</vt:lpstr>
      <vt:lpstr>Flow</vt:lpstr>
      <vt:lpstr>PowerPoint 簡報</vt:lpstr>
      <vt:lpstr>在聯遞系統接收及解密統一派位結果─ 接收統一派位結果﹙數據檔﹚ </vt:lpstr>
      <vt:lpstr>在聯遞系統接收及解密統一派位結果─ 接收統一派位結果﹙數據檔﹚ </vt:lpstr>
      <vt:lpstr>在聯遞系統接收及解密統一派位結果─ 輸入密碼，為數據檔資料解密</vt:lpstr>
      <vt:lpstr>在聯遞系統接收及解密統一派位結果─ 檢視數據檔附件</vt:lpstr>
      <vt:lpstr>在聯遞系統接收及解密統一派位結果─ 成功解密數據檔資料</vt:lpstr>
      <vt:lpstr>在中一派位﹙小學﹚附屬模組的資料互換、查詢及報告處理派位結果資料</vt:lpstr>
      <vt:lpstr>在學位分配 &gt; 中一派位 &gt;  資料互換─ 匯入統一派位結果數據檔</vt:lpstr>
      <vt:lpstr>在學位分配 &gt; 中一派位 &gt;  資料互換─ 成功匯入數據檔資料數據檔</vt:lpstr>
      <vt:lpstr>在學位分配 &gt; 中一派位 &gt;  查詢─ 查詢統一派位結果</vt:lpstr>
      <vt:lpstr>在學位分配 &gt; 中一派位 &gt;  查詢─ 以年份及班別查詢派位結果</vt:lpstr>
      <vt:lpstr>PowerPoint 簡報</vt:lpstr>
      <vt:lpstr>PowerPoint 簡報</vt:lpstr>
      <vt:lpstr>PowerPoint 簡報</vt:lpstr>
      <vt:lpstr>PowerPoint 簡報</vt:lpstr>
      <vt:lpstr>PowerPoint 簡報</vt:lpstr>
      <vt:lpstr>常見問題─匯入派位結果數據檔失敗，應如何處理？</vt:lpstr>
      <vt:lpstr>答─到聯遞系統 &gt; 接收訊息庫存或刪除 過去的資料檔案訊息</vt:lpstr>
      <vt:lpstr>答─到聯遞系統 &gt; 接收訊息庫存或刪除 過去的資料檔案訊息</vt:lpstr>
      <vt:lpstr>答─再次匯入派位結果</vt:lpstr>
      <vt:lpstr>答─再次匯入派位結果</vt:lpstr>
      <vt:lpstr>學校通訊模組(SMM)</vt:lpstr>
      <vt:lpstr>學校通訊模組(SMM)</vt:lpstr>
      <vt:lpstr>學校通訊模組(SMM)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rt</dc:creator>
  <cp:lastModifiedBy>SIM</cp:lastModifiedBy>
  <cp:revision>328</cp:revision>
  <cp:lastPrinted>2020-10-05T08:21:10Z</cp:lastPrinted>
  <dcterms:created xsi:type="dcterms:W3CDTF">2011-06-29T08:21:19Z</dcterms:created>
  <dcterms:modified xsi:type="dcterms:W3CDTF">2023-11-30T01:30:54Z</dcterms:modified>
</cp:coreProperties>
</file>